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0" r:id="rId4"/>
    <p:sldMasterId id="2147483853" r:id="rId5"/>
  </p:sldMasterIdLst>
  <p:sldIdLst>
    <p:sldId id="269" r:id="rId6"/>
    <p:sldId id="262" r:id="rId7"/>
    <p:sldId id="270" r:id="rId8"/>
    <p:sldId id="289" r:id="rId9"/>
    <p:sldId id="271" r:id="rId10"/>
    <p:sldId id="272" r:id="rId11"/>
    <p:sldId id="259" r:id="rId12"/>
    <p:sldId id="273" r:id="rId13"/>
    <p:sldId id="274" r:id="rId14"/>
    <p:sldId id="276" r:id="rId15"/>
    <p:sldId id="277" r:id="rId16"/>
    <p:sldId id="278" r:id="rId17"/>
    <p:sldId id="281" r:id="rId18"/>
    <p:sldId id="282" r:id="rId19"/>
    <p:sldId id="302" r:id="rId20"/>
    <p:sldId id="291" r:id="rId21"/>
    <p:sldId id="304" r:id="rId22"/>
    <p:sldId id="305" r:id="rId23"/>
    <p:sldId id="306" r:id="rId24"/>
    <p:sldId id="321" r:id="rId25"/>
    <p:sldId id="318" r:id="rId26"/>
    <p:sldId id="307" r:id="rId27"/>
    <p:sldId id="317" r:id="rId28"/>
    <p:sldId id="308" r:id="rId29"/>
    <p:sldId id="298" r:id="rId30"/>
    <p:sldId id="315" r:id="rId31"/>
    <p:sldId id="316" r:id="rId32"/>
    <p:sldId id="311" r:id="rId33"/>
    <p:sldId id="312" r:id="rId34"/>
    <p:sldId id="313" r:id="rId35"/>
    <p:sldId id="314" r:id="rId36"/>
    <p:sldId id="285" r:id="rId37"/>
    <p:sldId id="320" r:id="rId38"/>
    <p:sldId id="303" r:id="rId39"/>
    <p:sldId id="319" r:id="rId40"/>
    <p:sldId id="287" r:id="rId41"/>
    <p:sldId id="288" r:id="rId42"/>
  </p:sldIdLst>
  <p:sldSz cx="12192000" cy="6858000"/>
  <p:notesSz cx="6858000" cy="9144000"/>
  <p:embeddedFontLst>
    <p:embeddedFont>
      <p:font typeface="Arial Black" panose="020B0A04020102020204" pitchFamily="34" charset="0"/>
      <p:bold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7"/>
    <a:srgbClr val="7EC249"/>
    <a:srgbClr val="4A91C2"/>
    <a:srgbClr val="4180AB"/>
    <a:srgbClr val="016938"/>
    <a:srgbClr val="CE4621"/>
    <a:srgbClr val="E6E6E6"/>
    <a:srgbClr val="B9B9B9"/>
    <a:srgbClr val="3F241B"/>
    <a:srgbClr val="00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0784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0345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61999" y="2124072"/>
            <a:ext cx="2952751" cy="295275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8199" y="2124072"/>
            <a:ext cx="2952751" cy="295275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4399" y="2124072"/>
            <a:ext cx="2952751" cy="2952751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65635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6105525" cy="6334125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7803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5A5E-CC67-45BA-BB3C-7CBB46ABA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366CD-0956-4BF6-90EA-AD317B40D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5965-D64B-43B7-9E94-1853079B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75A-89C3-4D25-970E-C3D7EAAF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E072-9229-45C8-B0F3-AF32F76F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079E-84F1-4BE9-B097-9942E105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F2BB-A5E4-4939-B5CF-93D7CFE68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298C-8018-454B-8002-6F4D8B5C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91EE-4231-4A8D-8EF3-78FF32BA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8FE6A-3A95-4C5F-A048-F4C43F58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3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E401-1CE4-4C2F-9EB1-9E2D9E15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CC891-64CC-4C73-A571-0B8709FB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359A-E1CB-4055-9522-9A10C25E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3874-D2D8-4AA7-B4B8-7E059665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1AF5-8EA9-4F9E-ADB6-5E23BE07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DA71-1B83-49CB-893D-6D88525B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4BC0-D191-48AD-8E9B-9C88CAD2C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4B2DA-607D-476E-9ED3-EBAF01503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1D34F-5258-44AA-9D9D-DDA9A3B5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25D61-D804-49FA-B058-7A8D62AD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BA09C-286B-466E-B4D5-6A177D9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3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47F3-DB08-46BD-9D06-431ACBBD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82379-A3FD-44C7-BFDF-28630F5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94E87-A2B6-4A09-AADC-B7C9B18D3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BE1C0-CFF4-490A-BA18-4013667DD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DD7F8-1575-4B13-833F-25E09F27B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7639F-CF26-452F-9AF9-F9DD3261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31794-BFBD-4E36-B925-4E289C52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FD2E8-3B9D-4A56-B725-BB24723E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8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A5B0-AAD9-4A75-8D2C-0B09DC41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6A43F-447A-462B-B10F-5CCCD8F9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2417E-7B1B-46EA-9F5D-896DB80D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29982-37C8-4590-8532-B0385DE3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5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31B39-C621-408C-9567-69B05A3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E4E22-4D49-45DF-83CA-B3F5A513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83936-A342-44C8-B110-7010C8D8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19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36C1-DA52-4858-ACEC-69ECD4A3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4B83-27E7-46BC-83A7-857CDFC9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49E34-677F-4D52-AD65-64B246F2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36322-22C1-4C55-AA5E-8E9CB3A2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E8742-C58C-4406-83C8-0D99D2F1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199E8-D639-4C04-A474-EDC03FEB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59C0-7D03-4634-999B-B49893A6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1D00A-8CF5-4C33-B259-2990549B9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B2C0A-E76D-4A22-A3F1-2BC05A0D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F6DEB-9EF5-4335-BED5-C19644E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D2FF1-41E1-4A73-BAD3-96F97B29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3A9AB-0577-4D08-9975-FC2B89F0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7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B62-7AA0-49DF-AC8D-90770BB7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9A280-6519-4B67-B13E-AD17C4589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EFC33-9665-4DB2-800C-5C306F1E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A0DA5-B170-469B-BC8D-AC12C193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60F6-4821-4C75-91B9-C68F3A26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96E83-C486-4F35-BFD5-499A4C772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F23C7-B686-4DFA-BA54-3A33C12DB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399E7-8233-401F-B031-FB986BF2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ED26-BA88-4B25-B37D-DF7ACBDF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F77D5-146D-41B3-AC70-264159BC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0784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25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1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A83F2-22C9-420C-8ACC-148094A8985F}"/>
              </a:ext>
            </a:extLst>
          </p:cNvPr>
          <p:cNvSpPr/>
          <p:nvPr userDrawn="1"/>
        </p:nvSpPr>
        <p:spPr>
          <a:xfrm rot="10800000">
            <a:off x="-1" y="6335995"/>
            <a:ext cx="12192000" cy="522005"/>
          </a:xfrm>
          <a:prstGeom prst="rect">
            <a:avLst/>
          </a:prstGeom>
          <a:gradFill flip="none" rotWithShape="1">
            <a:gsLst>
              <a:gs pos="100000">
                <a:srgbClr val="7EC249"/>
              </a:gs>
              <a:gs pos="30000">
                <a:srgbClr val="DDF9B8">
                  <a:alpha val="52000"/>
                  <a:lumMod val="10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9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6" r:id="rId13"/>
    <p:sldLayoutId id="21474836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DB3B3-D5B1-4CC9-944C-D770242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3C826-A893-40FE-BCFA-8139D18B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D680-5338-430D-8859-26132AE07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4C1A-7825-42AE-A2C9-984183EA6A9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03A6-C75E-43ED-9FB9-AA8E2FC1B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865B-6C68-4D1A-941E-EE0AF6B9D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C2DC-87D5-4EAF-A13B-54F12C10F7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0C5D7-7599-443D-9590-AE24C054776C}"/>
              </a:ext>
            </a:extLst>
          </p:cNvPr>
          <p:cNvSpPr/>
          <p:nvPr userDrawn="1"/>
        </p:nvSpPr>
        <p:spPr>
          <a:xfrm rot="10800000">
            <a:off x="-1" y="6335995"/>
            <a:ext cx="12192000" cy="522005"/>
          </a:xfrm>
          <a:prstGeom prst="rect">
            <a:avLst/>
          </a:prstGeom>
          <a:gradFill flip="none" rotWithShape="1">
            <a:gsLst>
              <a:gs pos="100000">
                <a:srgbClr val="7EC249"/>
              </a:gs>
              <a:gs pos="30000">
                <a:srgbClr val="DDF9B8">
                  <a:alpha val="52000"/>
                  <a:lumMod val="10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4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7.png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9.png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mailto:mnearing@a2gov.org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3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seyfarth@a2gov.org" TargetMode="External"/><Relationship Id="rId7" Type="http://schemas.openxmlformats.org/officeDocument/2006/relationships/hyperlink" Target="mailto:nhutchinson@a2gov.org" TargetMode="External"/><Relationship Id="rId2" Type="http://schemas.openxmlformats.org/officeDocument/2006/relationships/hyperlink" Target="mailto:cwall@a2gov.org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trembley@wadetrim.com" TargetMode="External"/><Relationship Id="rId2" Type="http://schemas.openxmlformats.org/officeDocument/2006/relationships/hyperlink" Target="mailto:mnearing@a2gov.org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9BF38-1131-4B8F-8403-2FD9F6151543}"/>
              </a:ext>
            </a:extLst>
          </p:cNvPr>
          <p:cNvSpPr/>
          <p:nvPr/>
        </p:nvSpPr>
        <p:spPr>
          <a:xfrm>
            <a:off x="0" y="0"/>
            <a:ext cx="12192000" cy="3238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72497" y="3838884"/>
            <a:ext cx="93227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4A91C2"/>
                </a:solidFill>
                <a:latin typeface="Arial Black" panose="020B0A04020102090204" pitchFamily="34" charset="0"/>
              </a:rPr>
              <a:t>South Main Street </a:t>
            </a:r>
          </a:p>
          <a:p>
            <a:pPr algn="r"/>
            <a:r>
              <a:rPr lang="en-US" sz="2800" b="1" dirty="0">
                <a:solidFill>
                  <a:srgbClr val="4A91C2"/>
                </a:solidFill>
                <a:latin typeface="Arial Black" panose="020B0A04020102090204" pitchFamily="34" charset="0"/>
              </a:rPr>
              <a:t>Water Main Replacement and Resurfacing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0" y="4016700"/>
            <a:ext cx="1861597" cy="1863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4475" y="5692904"/>
            <a:ext cx="637081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City of Ann Arbor – Public Services Area – Engineering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4132" y="4965948"/>
            <a:ext cx="845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Engagement Meeting No. 3 – Expanding Public Engagement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27,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4619" y="6401390"/>
            <a:ext cx="491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www.a2gov.org/smainwatermain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257550"/>
            <a:ext cx="12192000" cy="183234"/>
          </a:xfrm>
          <a:prstGeom prst="rect">
            <a:avLst/>
          </a:prstGeom>
          <a:solidFill>
            <a:srgbClr val="F15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-9525" y="3440784"/>
            <a:ext cx="12192000" cy="0"/>
          </a:xfrm>
          <a:prstGeom prst="line">
            <a:avLst/>
          </a:prstGeom>
          <a:ln w="12382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A69F14-8758-42BC-826D-58A2EF534CE7}"/>
              </a:ext>
            </a:extLst>
          </p:cNvPr>
          <p:cNvSpPr txBox="1"/>
          <p:nvPr/>
        </p:nvSpPr>
        <p:spPr>
          <a:xfrm>
            <a:off x="636414" y="1040843"/>
            <a:ext cx="5459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video, speaking, and screen sharing functions are available to presenters, but disabled for participants to avoid unauthorized persons or offensive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leave and rejoin the meeting at any time (unless the meeting is at capacity or you are removed for inappropriate behavior).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88DB8-EB8E-4759-A428-9387E39B046E}"/>
              </a:ext>
            </a:extLst>
          </p:cNvPr>
          <p:cNvSpPr txBox="1"/>
          <p:nvPr/>
        </p:nvSpPr>
        <p:spPr>
          <a:xfrm>
            <a:off x="217004" y="347851"/>
            <a:ext cx="335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91C2"/>
                </a:solidFill>
                <a:latin typeface="Arial Black" panose="020B0A04020102090204" pitchFamily="34" charset="0"/>
              </a:rPr>
              <a:t>Things to Know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FE45E-0202-4942-AE26-E839AB4B0A66}"/>
              </a:ext>
            </a:extLst>
          </p:cNvPr>
          <p:cNvSpPr txBox="1"/>
          <p:nvPr/>
        </p:nvSpPr>
        <p:spPr>
          <a:xfrm>
            <a:off x="6235701" y="1074749"/>
            <a:ext cx="5459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communicate through the Q&amp;A feature.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Multiple opportunities for questions will be provided throughout the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Presentation and additional materials are available www.a2gov.org/smainwatermain</a:t>
            </a:r>
            <a:endParaRPr lang="en-U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2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356" y="1414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Limits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64593" y="1466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771822" y="2088312"/>
            <a:ext cx="9029822" cy="33179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S. Main Street </a:t>
            </a:r>
            <a:r>
              <a:rPr lang="en-US" sz="2400" dirty="0">
                <a:cs typeface="Arial" panose="020B0604020202020204" pitchFamily="34" charset="0"/>
              </a:rPr>
              <a:t>– Huron to E. William Streets.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Side Streets </a:t>
            </a:r>
            <a:r>
              <a:rPr lang="en-US" sz="2400" dirty="0">
                <a:cs typeface="Arial" panose="020B0604020202020204" pitchFamily="34" charset="0"/>
              </a:rPr>
              <a:t>- Washington, Liberty, and E. William will extend east and west just far enough to keep future work out of S. Main Street.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Huron Limit </a:t>
            </a:r>
            <a:r>
              <a:rPr lang="en-US" sz="2400" dirty="0">
                <a:cs typeface="Arial" panose="020B0604020202020204" pitchFamily="34" charset="0"/>
              </a:rPr>
              <a:t>- extend the project limits north of Huron Street in order to avoid having to work within this intersections again.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E. William Street Limit </a:t>
            </a:r>
            <a:r>
              <a:rPr lang="en-US" sz="2400" dirty="0">
                <a:cs typeface="Arial" panose="020B0604020202020204" pitchFamily="34" charset="0"/>
              </a:rPr>
              <a:t>– end at before street, with exception of a water main connection south of E. William on S. Main Street.</a:t>
            </a:r>
          </a:p>
        </p:txBody>
      </p:sp>
      <p:pic>
        <p:nvPicPr>
          <p:cNvPr id="4" name="Graphic 3" descr="Marker">
            <a:extLst>
              <a:ext uri="{FF2B5EF4-FFF2-40B4-BE49-F238E27FC236}">
                <a16:creationId xmlns:a16="http://schemas.microsoft.com/office/drawing/2014/main" id="{A519D12F-996D-4F99-9528-5E2AA0577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431" y="13203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3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9186" y="1503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Vicinity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03423" y="1466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4DFBFA3-4E53-4ADE-8C08-2751BAA15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79873"/>
          <a:stretch/>
        </p:blipFill>
        <p:spPr>
          <a:xfrm>
            <a:off x="115889" y="3200400"/>
            <a:ext cx="11960221" cy="28003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2EBD7FE6-CFDD-446C-B376-DA916439A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23785" r="11540" b="56737"/>
          <a:stretch/>
        </p:blipFill>
        <p:spPr>
          <a:xfrm>
            <a:off x="5541960" y="209550"/>
            <a:ext cx="6534150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2CE959-8939-492B-9CDA-6F8E6EE69422}"/>
              </a:ext>
            </a:extLst>
          </p:cNvPr>
          <p:cNvSpPr/>
          <p:nvPr/>
        </p:nvSpPr>
        <p:spPr>
          <a:xfrm rot="155863">
            <a:off x="7238998" y="1479550"/>
            <a:ext cx="3140075" cy="222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8112CD-6632-41DD-A977-25B58DE27A77}"/>
              </a:ext>
            </a:extLst>
          </p:cNvPr>
          <p:cNvSpPr/>
          <p:nvPr/>
        </p:nvSpPr>
        <p:spPr>
          <a:xfrm>
            <a:off x="4626105" y="2402506"/>
            <a:ext cx="483699" cy="4836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A98008-2657-4074-8729-7AC5A9DEBB65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4626105" y="2644356"/>
            <a:ext cx="4836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4E6AF2-5162-4085-B085-9CD7382A4C07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4867955" y="2402506"/>
            <a:ext cx="0" cy="483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D5B96F-A38F-4D22-899B-63E4F17A1B13}"/>
              </a:ext>
            </a:extLst>
          </p:cNvPr>
          <p:cNvCxnSpPr>
            <a:stCxn id="9" idx="2"/>
          </p:cNvCxnSpPr>
          <p:nvPr/>
        </p:nvCxnSpPr>
        <p:spPr>
          <a:xfrm flipV="1">
            <a:off x="4626105" y="2644355"/>
            <a:ext cx="241849" cy="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 descr="Marker">
            <a:extLst>
              <a:ext uri="{FF2B5EF4-FFF2-40B4-BE49-F238E27FC236}">
                <a16:creationId xmlns:a16="http://schemas.microsoft.com/office/drawing/2014/main" id="{6C982580-1CB1-40AC-81B1-B5EBF1004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431" y="13203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5070" y="1503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Purpose and Need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89307" y="1466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997376" y="2166654"/>
            <a:ext cx="8457099" cy="33966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cs typeface="Arial" panose="020B0604020202020204" pitchFamily="34" charset="0"/>
              </a:rPr>
              <a:t>It is necessary to replace the water main as it: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Is approximately 100-years old, 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Is at the end of its service life, 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Has several non-functioning valves.</a:t>
            </a:r>
          </a:p>
          <a:p>
            <a:pPr marL="0" indent="0" algn="just">
              <a:buNone/>
            </a:pPr>
            <a:r>
              <a:rPr lang="en-US" sz="2400" dirty="0">
                <a:cs typeface="Arial" panose="020B0604020202020204" pitchFamily="34" charset="0"/>
              </a:rPr>
              <a:t>The concern with non-functioning valves is diminished water capacity, performance, and reliability issues (e.g. reduced ability to shutdown the water main in segments.)</a:t>
            </a:r>
          </a:p>
          <a:p>
            <a:pPr marL="0" indent="0" algn="just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cs typeface="Arial" panose="020B0604020202020204" pitchFamily="34" charset="0"/>
              </a:rPr>
              <a:t>The surface of the street is in poor condition and needs to be repaired before other more extreme repairs become necessary.</a:t>
            </a:r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7546B164-6BA7-4DDE-BC1C-D33AB47D6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767" y="1338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Elements of the Project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532239" y="1458098"/>
            <a:ext cx="9840096" cy="4658498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cs typeface="Arial" panose="020B0604020202020204" pitchFamily="34" charset="0"/>
              </a:rPr>
              <a:t>Replace an existing 8-inch water main that is approximately 100-years old;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Arial" panose="020B0604020202020204" pitchFamily="34" charset="0"/>
              </a:rPr>
              <a:t>Upsize to a 12-inch water main that meets, or exceeds, future needs;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Arial" panose="020B0604020202020204" pitchFamily="34" charset="0"/>
              </a:rPr>
              <a:t>Provide improved fire flow from new fire hydrants and improved fire hydrant coverage;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Arial" panose="020B0604020202020204" pitchFamily="34" charset="0"/>
              </a:rPr>
              <a:t>Possibly install sanitary sewer leads in S. Main Street to service buildings that are without proper, public, sanitary sewer services;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Arial" panose="020B0604020202020204" pitchFamily="34" charset="0"/>
              </a:rPr>
              <a:t>Remove existing trolley track foundations and brick base and replace with new pavement cross section;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cs typeface="Arial" panose="020B0604020202020204" pitchFamily="34" charset="0"/>
              </a:rPr>
              <a:t>Ensure all sidewalk ramps meet current Americans with Disabilities Act (ADA) requirements.</a:t>
            </a:r>
          </a:p>
        </p:txBody>
      </p:sp>
      <p:pic>
        <p:nvPicPr>
          <p:cNvPr id="5" name="Graphic 4" descr="List">
            <a:extLst>
              <a:ext uri="{FF2B5EF4-FFF2-40B4-BE49-F238E27FC236}">
                <a16:creationId xmlns:a16="http://schemas.microsoft.com/office/drawing/2014/main" id="{6C809EC1-653F-4B04-999E-2F1D4639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061" y="315091"/>
            <a:ext cx="718701" cy="7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9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Monthly calendar">
            <a:extLst>
              <a:ext uri="{FF2B5EF4-FFF2-40B4-BE49-F238E27FC236}">
                <a16:creationId xmlns:a16="http://schemas.microsoft.com/office/drawing/2014/main" id="{1A454E1E-59BE-4401-A38D-43BEC9D3E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362" y="265813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D8144F-D445-4292-A38B-CF4463F7E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28" y="961053"/>
            <a:ext cx="8806085" cy="53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315091"/>
            <a:ext cx="8847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 at Last Meeting and During our Walk and Talks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488777" y="1678418"/>
            <a:ext cx="10255300" cy="45713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disruptions to the businesses;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Preference to work in stages;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Slight preference not to work on weekends;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Removal of the trolley tracks adds 2 weeks to project schedule;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Please keep us apprised of planned water main shutdowns;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Review ability to still have outdoor dining (i.e. sidewalk, road);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Review construction impacts on sidewalks;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Will sidewalks be improved as part of the project work?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ustomer review RTL">
            <a:extLst>
              <a:ext uri="{FF2B5EF4-FFF2-40B4-BE49-F238E27FC236}">
                <a16:creationId xmlns:a16="http://schemas.microsoft.com/office/drawing/2014/main" id="{6C809EC1-653F-4B04-999E-2F1D4639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061" y="315091"/>
            <a:ext cx="718701" cy="7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85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Design – Update on Design Issues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353287" y="1338367"/>
            <a:ext cx="9840096" cy="4895455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000" b="1" dirty="0">
                <a:cs typeface="Arial" panose="020B0604020202020204" pitchFamily="34" charset="0"/>
              </a:rPr>
              <a:t>Trolley Track Foundations </a:t>
            </a:r>
            <a:endParaRPr 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Found within center of roadway throughout entire corridor (approximately 17-ft wide);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Will need to be removed for installation of water main.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cs typeface="Arial" panose="020B0604020202020204" pitchFamily="34" charset="0"/>
              </a:rPr>
              <a:t>2.	</a:t>
            </a:r>
            <a:r>
              <a:rPr lang="en-US" sz="2000" b="1" dirty="0">
                <a:cs typeface="Arial" panose="020B0604020202020204" pitchFamily="34" charset="0"/>
              </a:rPr>
              <a:t>Existing Sanitary Sewer Leads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What condition are they in? 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cs typeface="Arial" panose="020B0604020202020204" pitchFamily="34" charset="0"/>
              </a:rPr>
              <a:t>3.	</a:t>
            </a:r>
            <a:r>
              <a:rPr lang="en-US" sz="2000" b="1" dirty="0">
                <a:cs typeface="Arial" panose="020B0604020202020204" pitchFamily="34" charset="0"/>
              </a:rPr>
              <a:t>Planned Water Main Alignment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Extension of water main along side streets being evaluated;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Utility conflicts;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Placement of hydrants and gate valves for FDCs.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cs typeface="Arial" panose="020B0604020202020204" pitchFamily="34" charset="0"/>
              </a:rPr>
              <a:t>4.	</a:t>
            </a:r>
            <a:r>
              <a:rPr lang="en-US" sz="2000" b="1" dirty="0">
                <a:cs typeface="Arial" panose="020B0604020202020204" pitchFamily="34" charset="0"/>
              </a:rPr>
              <a:t>Construction Staging Options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Two-phase construction staging selected</a:t>
            </a:r>
          </a:p>
        </p:txBody>
      </p:sp>
      <p:pic>
        <p:nvPicPr>
          <p:cNvPr id="5" name="Graphic 4" descr="Puzzle pieces">
            <a:extLst>
              <a:ext uri="{FF2B5EF4-FFF2-40B4-BE49-F238E27FC236}">
                <a16:creationId xmlns:a16="http://schemas.microsoft.com/office/drawing/2014/main" id="{6C809EC1-653F-4B04-999E-2F1D46397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85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Trolley Track Foundations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36B3F697-0726-46C2-ADE9-094F8BD2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1017A-F46C-408B-B2DF-4B46E71F9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8" b="24732"/>
          <a:stretch/>
        </p:blipFill>
        <p:spPr>
          <a:xfrm>
            <a:off x="85656" y="1086609"/>
            <a:ext cx="12020688" cy="1113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549D4C-FAD9-4BD1-A72F-921C600A5D86}"/>
              </a:ext>
            </a:extLst>
          </p:cNvPr>
          <p:cNvSpPr txBox="1"/>
          <p:nvPr/>
        </p:nvSpPr>
        <p:spPr>
          <a:xfrm>
            <a:off x="4355432" y="2252950"/>
            <a:ext cx="323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EXISTING ROAD CROSS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89C45-DCA1-42AF-A041-063E99106C11}"/>
              </a:ext>
            </a:extLst>
          </p:cNvPr>
          <p:cNvSpPr txBox="1"/>
          <p:nvPr/>
        </p:nvSpPr>
        <p:spPr>
          <a:xfrm>
            <a:off x="4478057" y="5972189"/>
            <a:ext cx="34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PROPOSED ROAD CROSS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7E70-BEDD-4894-A7AE-20F7E202834F}"/>
              </a:ext>
            </a:extLst>
          </p:cNvPr>
          <p:cNvSpPr txBox="1"/>
          <p:nvPr/>
        </p:nvSpPr>
        <p:spPr>
          <a:xfrm>
            <a:off x="7458972" y="178657"/>
            <a:ext cx="298443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TROLLEY TRACK FOUNDATIONS TO BE REMOVED IN THEIR ENTIRETY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595975-E265-4AB1-8DAD-5E2301A5B11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665498" y="440267"/>
            <a:ext cx="793474" cy="1228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51987F-6657-41EA-878E-D8D99672721A}"/>
              </a:ext>
            </a:extLst>
          </p:cNvPr>
          <p:cNvSpPr txBox="1"/>
          <p:nvPr/>
        </p:nvSpPr>
        <p:spPr>
          <a:xfrm>
            <a:off x="1750311" y="1931072"/>
            <a:ext cx="225456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BRICK PAVERS TO BE REMOVED IN PARKING BAYS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970E1C-743E-4129-8523-4B2AEB2F905D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032862" y="1577037"/>
            <a:ext cx="717449" cy="6156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47B9E6C-CEA6-4F6D-96D3-1D33EA575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744"/>
            <a:ext cx="12192000" cy="31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85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Sanitary Sewer Leads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DDB31-7561-4CEF-A0FB-B68DF2062D9B}"/>
              </a:ext>
            </a:extLst>
          </p:cNvPr>
          <p:cNvSpPr txBox="1">
            <a:spLocks/>
          </p:cNvSpPr>
          <p:nvPr/>
        </p:nvSpPr>
        <p:spPr>
          <a:xfrm>
            <a:off x="1227524" y="1914603"/>
            <a:ext cx="10126277" cy="3562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Arial" panose="020B0604020202020204" pitchFamily="34" charset="0"/>
              </a:rPr>
              <a:t>We have investigated all known existing leads in S. Main Street;</a:t>
            </a:r>
          </a:p>
          <a:p>
            <a:r>
              <a:rPr lang="en-US" sz="2400" dirty="0">
                <a:cs typeface="Arial" panose="020B0604020202020204" pitchFamily="34" charset="0"/>
              </a:rPr>
              <a:t>City will be televising the individual leads that appear to be “unused” and will report back to the project team on their condition;</a:t>
            </a:r>
          </a:p>
          <a:p>
            <a:r>
              <a:rPr lang="en-US" sz="2400" dirty="0">
                <a:cs typeface="Arial" panose="020B0604020202020204" pitchFamily="34" charset="0"/>
              </a:rPr>
              <a:t>If services are in good condition, we will determine if they can be used in the future;</a:t>
            </a:r>
          </a:p>
          <a:p>
            <a:r>
              <a:rPr lang="en-US" sz="2400" dirty="0">
                <a:cs typeface="Arial" panose="020B0604020202020204" pitchFamily="34" charset="0"/>
              </a:rPr>
              <a:t>If services are in poor condition, we will install replacement leads to outside the limits of roadway to facilitate future use.</a:t>
            </a:r>
          </a:p>
        </p:txBody>
      </p:sp>
      <p:pic>
        <p:nvPicPr>
          <p:cNvPr id="7" name="Graphic 6" descr="Puzzle pieces">
            <a:extLst>
              <a:ext uri="{FF2B5EF4-FFF2-40B4-BE49-F238E27FC236}">
                <a16:creationId xmlns:a16="http://schemas.microsoft.com/office/drawing/2014/main" id="{B44E9B45-815A-4BBC-9735-566A9661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85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Water Main Alignment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CB6C2C-D159-40DA-820E-37729E92A887}"/>
              </a:ext>
            </a:extLst>
          </p:cNvPr>
          <p:cNvSpPr txBox="1">
            <a:spLocks/>
          </p:cNvSpPr>
          <p:nvPr/>
        </p:nvSpPr>
        <p:spPr>
          <a:xfrm>
            <a:off x="1353286" y="1768642"/>
            <a:ext cx="10126276" cy="3320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Items to consider during design:</a:t>
            </a:r>
          </a:p>
          <a:p>
            <a:r>
              <a:rPr lang="en-US" sz="2400" dirty="0">
                <a:cs typeface="Arial" panose="020B0604020202020204" pitchFamily="34" charset="0"/>
              </a:rPr>
              <a:t>Extension of water main along side streets;</a:t>
            </a:r>
          </a:p>
          <a:p>
            <a:r>
              <a:rPr lang="en-US" sz="2400" dirty="0">
                <a:cs typeface="Arial" panose="020B0604020202020204" pitchFamily="34" charset="0"/>
              </a:rPr>
              <a:t>Existing utilities that must be avoided;</a:t>
            </a:r>
          </a:p>
          <a:p>
            <a:r>
              <a:rPr lang="en-US" sz="2400" dirty="0">
                <a:cs typeface="Arial" panose="020B0604020202020204" pitchFamily="34" charset="0"/>
              </a:rPr>
              <a:t>Proposed fire hydrant locations;</a:t>
            </a:r>
          </a:p>
          <a:p>
            <a:r>
              <a:rPr lang="en-US" sz="2400" dirty="0">
                <a:cs typeface="Arial" panose="020B0604020202020204" pitchFamily="34" charset="0"/>
              </a:rPr>
              <a:t>Location of valves with respect to Fire Department Connections.</a:t>
            </a:r>
          </a:p>
        </p:txBody>
      </p:sp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AC59AE02-F32C-484A-9886-A954E1C1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B505252-8198-4CE5-9377-43FDB9D7BD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223" y="326395"/>
            <a:ext cx="449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8819" y="395133"/>
            <a:ext cx="4624706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We will be using the Q&amp;A feature for those using a computer and the Raise Hand feature for those who are on the phone.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676" y="947993"/>
            <a:ext cx="564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 Question or Share a Comment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017459" y="289613"/>
            <a:ext cx="0" cy="1058490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87EDF1-1363-40E1-9AA2-BF01092835EE}"/>
              </a:ext>
            </a:extLst>
          </p:cNvPr>
          <p:cNvSpPr txBox="1"/>
          <p:nvPr/>
        </p:nvSpPr>
        <p:spPr>
          <a:xfrm>
            <a:off x="633692" y="1809928"/>
            <a:ext cx="462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3D2D9-B02F-470E-AD95-9632A281CF38}"/>
              </a:ext>
            </a:extLst>
          </p:cNvPr>
          <p:cNvSpPr txBox="1"/>
          <p:nvPr/>
        </p:nvSpPr>
        <p:spPr>
          <a:xfrm>
            <a:off x="8083714" y="1809928"/>
            <a:ext cx="462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2D566F-5CB5-474B-A5C5-D14F4DBEB800}"/>
              </a:ext>
            </a:extLst>
          </p:cNvPr>
          <p:cNvSpPr txBox="1">
            <a:spLocks/>
          </p:cNvSpPr>
          <p:nvPr/>
        </p:nvSpPr>
        <p:spPr>
          <a:xfrm>
            <a:off x="126321" y="2301705"/>
            <a:ext cx="3833994" cy="23462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use the Q&amp;A feature located at the bottom of the screen to ask a question/comment.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Type your question/comment.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Send.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76A290-0593-4ECB-9533-EED990CA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/>
          <a:stretch/>
        </p:blipFill>
        <p:spPr>
          <a:xfrm>
            <a:off x="88977" y="6354646"/>
            <a:ext cx="7868385" cy="4047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A35E611-1F70-441B-87A7-B7EE1528F978}"/>
              </a:ext>
            </a:extLst>
          </p:cNvPr>
          <p:cNvSpPr/>
          <p:nvPr/>
        </p:nvSpPr>
        <p:spPr>
          <a:xfrm>
            <a:off x="4028529" y="6319926"/>
            <a:ext cx="716561" cy="4311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FD7670-7674-4CCA-9C96-BB4BAFA23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36" y="2054873"/>
            <a:ext cx="3611816" cy="40528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B891DF3-2C01-4959-A099-B249465B2B24}"/>
              </a:ext>
            </a:extLst>
          </p:cNvPr>
          <p:cNvSpPr/>
          <p:nvPr/>
        </p:nvSpPr>
        <p:spPr>
          <a:xfrm>
            <a:off x="4081980" y="5241087"/>
            <a:ext cx="3621128" cy="86667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BB138A-3532-4928-92BC-A27487094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49" t="-1198" r="42008" b="-3081"/>
          <a:stretch/>
        </p:blipFill>
        <p:spPr>
          <a:xfrm>
            <a:off x="1752628" y="4798673"/>
            <a:ext cx="758415" cy="69403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7664D6-7F33-4750-BE16-786742B5AF2C}"/>
              </a:ext>
            </a:extLst>
          </p:cNvPr>
          <p:cNvCxnSpPr>
            <a:cxnSpLocks/>
            <a:stCxn id="26" idx="2"/>
            <a:endCxn id="23" idx="0"/>
          </p:cNvCxnSpPr>
          <p:nvPr/>
        </p:nvCxnSpPr>
        <p:spPr>
          <a:xfrm>
            <a:off x="2131836" y="5492711"/>
            <a:ext cx="2254974" cy="827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221C468-72E9-4A14-8EB5-436846FEF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73" y="3292838"/>
            <a:ext cx="2470027" cy="324264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65D1E2-05EE-432B-B7BC-B90E85FEC321}"/>
              </a:ext>
            </a:extLst>
          </p:cNvPr>
          <p:cNvSpPr/>
          <p:nvPr/>
        </p:nvSpPr>
        <p:spPr>
          <a:xfrm>
            <a:off x="8083714" y="2301705"/>
            <a:ext cx="3866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*9 to raise your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be identified by the last 3 digits of your phone number </a:t>
            </a:r>
          </a:p>
        </p:txBody>
      </p:sp>
      <p:pic>
        <p:nvPicPr>
          <p:cNvPr id="19" name="Graphic 18" descr="Plug">
            <a:extLst>
              <a:ext uri="{FF2B5EF4-FFF2-40B4-BE49-F238E27FC236}">
                <a16:creationId xmlns:a16="http://schemas.microsoft.com/office/drawing/2014/main" id="{409EBF83-0635-4547-8DAB-6DB19705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55" y="361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61" y="989889"/>
            <a:ext cx="2390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Water Main Alignment </a:t>
            </a:r>
          </a:p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31698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AC59AE02-F32C-484A-9886-A954E1C1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83" y="90357"/>
            <a:ext cx="943434" cy="943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7D12C-942D-448D-8116-2C682268C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856564" y="-924250"/>
            <a:ext cx="6057900" cy="8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1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85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Water Main Alignment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AC59AE02-F32C-484A-9886-A954E1C1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F40615-357B-4C6E-90C7-D5DEC44E5572}"/>
              </a:ext>
            </a:extLst>
          </p:cNvPr>
          <p:cNvSpPr txBox="1">
            <a:spLocks/>
          </p:cNvSpPr>
          <p:nvPr/>
        </p:nvSpPr>
        <p:spPr>
          <a:xfrm>
            <a:off x="1353287" y="2073719"/>
            <a:ext cx="10407521" cy="1919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23719-1808-436F-ABD9-A020B9CA4258}"/>
              </a:ext>
            </a:extLst>
          </p:cNvPr>
          <p:cNvSpPr txBox="1"/>
          <p:nvPr/>
        </p:nvSpPr>
        <p:spPr>
          <a:xfrm>
            <a:off x="6755199" y="7236167"/>
            <a:ext cx="447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with valve/hydrant locations</a:t>
            </a:r>
          </a:p>
          <a:p>
            <a:r>
              <a:rPr lang="en-US" dirty="0">
                <a:solidFill>
                  <a:srgbClr val="FF0000"/>
                </a:solidFill>
              </a:rPr>
              <a:t>Hydrant and valve locations subject to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DE85F-504D-439E-9A10-A862985A5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46" y="1256698"/>
            <a:ext cx="11907907" cy="48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AC59AE02-F32C-484A-9886-A954E1C1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F40615-357B-4C6E-90C7-D5DEC44E5572}"/>
              </a:ext>
            </a:extLst>
          </p:cNvPr>
          <p:cNvSpPr txBox="1">
            <a:spLocks/>
          </p:cNvSpPr>
          <p:nvPr/>
        </p:nvSpPr>
        <p:spPr>
          <a:xfrm>
            <a:off x="1353287" y="2073719"/>
            <a:ext cx="10407521" cy="1919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710C2-CFEA-4079-962C-7A3042FE378B}"/>
              </a:ext>
            </a:extLst>
          </p:cNvPr>
          <p:cNvSpPr txBox="1"/>
          <p:nvPr/>
        </p:nvSpPr>
        <p:spPr>
          <a:xfrm>
            <a:off x="8419723" y="837827"/>
            <a:ext cx="134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AE204-F934-4F5B-B117-32B80D8DC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823" y="60160"/>
            <a:ext cx="9390911" cy="624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88" y="5129301"/>
            <a:ext cx="3363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Water Main Alignment</a:t>
            </a:r>
          </a:p>
        </p:txBody>
      </p:sp>
    </p:spTree>
    <p:extLst>
      <p:ext uri="{BB962C8B-B14F-4D97-AF65-F5344CB8AC3E}">
        <p14:creationId xmlns:p14="http://schemas.microsoft.com/office/powerpoint/2010/main" val="2028623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575964-A4FE-4B45-9963-3384E7A9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43" y="449017"/>
            <a:ext cx="10533284" cy="5705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48336" y="5225553"/>
            <a:ext cx="33002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Water </a:t>
            </a:r>
          </a:p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Alignment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AC59AE02-F32C-484A-9886-A954E1C1F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F40615-357B-4C6E-90C7-D5DEC44E5572}"/>
              </a:ext>
            </a:extLst>
          </p:cNvPr>
          <p:cNvSpPr txBox="1">
            <a:spLocks/>
          </p:cNvSpPr>
          <p:nvPr/>
        </p:nvSpPr>
        <p:spPr>
          <a:xfrm>
            <a:off x="1353287" y="2073719"/>
            <a:ext cx="10407521" cy="1919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920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A368-B94F-410C-83AA-7F7FB8102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1533" y="1263317"/>
            <a:ext cx="10359832" cy="4884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What to expect with a two-stage project approach:</a:t>
            </a:r>
          </a:p>
          <a:p>
            <a:pPr marL="285750" indent="-285750"/>
            <a:r>
              <a:rPr lang="en-US" sz="2400" dirty="0"/>
              <a:t>Only one section of Main St will be under construction at a time (on street parking and vehicular traffic will remain accessible for businesses in unaffected areas);</a:t>
            </a:r>
          </a:p>
          <a:p>
            <a:pPr marL="285750" indent="-285750"/>
            <a:r>
              <a:rPr lang="en-US" sz="2400" dirty="0"/>
              <a:t>Traffic travelling into/out of downtown will always be maintained via either Washington or Liberty;</a:t>
            </a:r>
          </a:p>
          <a:p>
            <a:pPr marL="285750" indent="-285750"/>
            <a:r>
              <a:rPr lang="en-US" sz="2400" dirty="0"/>
              <a:t>Area along S. Main Street that will be open for business will be maximized;</a:t>
            </a:r>
          </a:p>
          <a:p>
            <a:pPr marL="285750" indent="-285750"/>
            <a:r>
              <a:rPr lang="en-US" sz="2400" dirty="0"/>
              <a:t>Emergency Access will be effectively maintained;</a:t>
            </a:r>
          </a:p>
          <a:p>
            <a:pPr marL="285750" indent="-285750"/>
            <a:r>
              <a:rPr lang="en-US" sz="2400" dirty="0"/>
              <a:t>There may be some driver confusion - descriptive press releases, construction signage and message boards will be used to help provide clarity;</a:t>
            </a:r>
          </a:p>
          <a:p>
            <a:pPr marL="285750" indent="-285750"/>
            <a:r>
              <a:rPr lang="en-US" sz="2400" dirty="0"/>
              <a:t>A few additional days may be added to project schedule for set up/take down of work zone signage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Staging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5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Staging – Stage 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BC46E73-A80C-4EEA-89B1-D1109EABD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4871" y="203551"/>
            <a:ext cx="5377185" cy="6958712"/>
          </a:xfrm>
        </p:spPr>
      </p:pic>
    </p:spTree>
    <p:extLst>
      <p:ext uri="{BB962C8B-B14F-4D97-AF65-F5344CB8AC3E}">
        <p14:creationId xmlns:p14="http://schemas.microsoft.com/office/powerpoint/2010/main" val="68904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Main &amp; William, Stage 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956164-6DB7-4EA4-9765-9EDA8DCB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0721" y="104903"/>
            <a:ext cx="5432228" cy="7029944"/>
          </a:xfrm>
        </p:spPr>
      </p:pic>
    </p:spTree>
    <p:extLst>
      <p:ext uri="{BB962C8B-B14F-4D97-AF65-F5344CB8AC3E}">
        <p14:creationId xmlns:p14="http://schemas.microsoft.com/office/powerpoint/2010/main" val="410129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Main &amp; William, Stage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EC0BA2-3CE9-4E1C-BDC0-0FDBCD251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5982" y="128017"/>
            <a:ext cx="5406801" cy="6997039"/>
          </a:xfrm>
        </p:spPr>
      </p:pic>
    </p:spTree>
    <p:extLst>
      <p:ext uri="{BB962C8B-B14F-4D97-AF65-F5344CB8AC3E}">
        <p14:creationId xmlns:p14="http://schemas.microsoft.com/office/powerpoint/2010/main" val="111539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28FD11-D018-4143-A305-1FB9CB63F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1429" y="-70737"/>
            <a:ext cx="5305656" cy="72544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Staging – Stage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Main &amp; Huron, Stage 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EC67BA-B8F1-46AB-9954-2115BD98F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0380" y="209858"/>
            <a:ext cx="5334300" cy="6903212"/>
          </a:xfrm>
        </p:spPr>
      </p:pic>
    </p:spTree>
    <p:extLst>
      <p:ext uri="{BB962C8B-B14F-4D97-AF65-F5344CB8AC3E}">
        <p14:creationId xmlns:p14="http://schemas.microsoft.com/office/powerpoint/2010/main" val="157345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B505252-8198-4CE5-9377-43FDB9D7BD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6119" y="326395"/>
            <a:ext cx="449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0702" y="469499"/>
            <a:ext cx="540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When you raise your hand, the host will enable your microphone.  The host will disable your microphone after your question.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5572" y="947993"/>
            <a:ext cx="462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Polling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990355" y="289613"/>
            <a:ext cx="0" cy="1058490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87EDF1-1363-40E1-9AA2-BF01092835EE}"/>
              </a:ext>
            </a:extLst>
          </p:cNvPr>
          <p:cNvSpPr txBox="1"/>
          <p:nvPr/>
        </p:nvSpPr>
        <p:spPr>
          <a:xfrm>
            <a:off x="633692" y="1569940"/>
            <a:ext cx="462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3D2D9-B02F-470E-AD95-9632A281CF38}"/>
              </a:ext>
            </a:extLst>
          </p:cNvPr>
          <p:cNvSpPr txBox="1"/>
          <p:nvPr/>
        </p:nvSpPr>
        <p:spPr>
          <a:xfrm>
            <a:off x="8083714" y="1569940"/>
            <a:ext cx="462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65D1E2-05EE-432B-B7BC-B90E85FEC321}"/>
              </a:ext>
            </a:extLst>
          </p:cNvPr>
          <p:cNvSpPr/>
          <p:nvPr/>
        </p:nvSpPr>
        <p:spPr>
          <a:xfrm>
            <a:off x="8083714" y="2061717"/>
            <a:ext cx="3866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Raise your hand (*9)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host will unmute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your answer to the poll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765247-0BCE-47E6-B3D1-299E65086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733" y="3238320"/>
            <a:ext cx="2294528" cy="29356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9355647-70CF-4692-8451-2ED97BCFDDEE}"/>
              </a:ext>
            </a:extLst>
          </p:cNvPr>
          <p:cNvSpPr txBox="1"/>
          <p:nvPr/>
        </p:nvSpPr>
        <p:spPr>
          <a:xfrm>
            <a:off x="773980" y="2305134"/>
            <a:ext cx="299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During an active poll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your answer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submit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52A875-A6FA-4ECC-9A87-A04850B9BD6C}"/>
              </a:ext>
            </a:extLst>
          </p:cNvPr>
          <p:cNvSpPr txBox="1"/>
          <p:nvPr/>
        </p:nvSpPr>
        <p:spPr>
          <a:xfrm>
            <a:off x="4637372" y="2345532"/>
            <a:ext cx="297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When the poll closes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close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F7BEA3-0A11-4D70-A0C7-6D21BB8B73B5}"/>
              </a:ext>
            </a:extLst>
          </p:cNvPr>
          <p:cNvSpPr/>
          <p:nvPr/>
        </p:nvSpPr>
        <p:spPr>
          <a:xfrm>
            <a:off x="725227" y="2267735"/>
            <a:ext cx="3064048" cy="402388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0C6190-4716-4C53-BC90-CDCBFAAD7BDA}"/>
              </a:ext>
            </a:extLst>
          </p:cNvPr>
          <p:cNvSpPr/>
          <p:nvPr/>
        </p:nvSpPr>
        <p:spPr>
          <a:xfrm>
            <a:off x="4529675" y="2267735"/>
            <a:ext cx="3140485" cy="4023882"/>
          </a:xfrm>
          <a:prstGeom prst="rect">
            <a:avLst/>
          </a:prstGeom>
          <a:noFill/>
          <a:ln w="76200">
            <a:solidFill>
              <a:srgbClr val="F15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9D0419-C5D8-42D5-967F-A437D57D60A8}"/>
              </a:ext>
            </a:extLst>
          </p:cNvPr>
          <p:cNvSpPr/>
          <p:nvPr/>
        </p:nvSpPr>
        <p:spPr>
          <a:xfrm>
            <a:off x="5629818" y="5937141"/>
            <a:ext cx="932357" cy="273376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0F3BA26-EA26-44E1-AE68-B0CCC161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19" y="3239695"/>
            <a:ext cx="2299657" cy="297082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3940C73-DCE4-4350-844B-894B388336B3}"/>
              </a:ext>
            </a:extLst>
          </p:cNvPr>
          <p:cNvSpPr/>
          <p:nvPr/>
        </p:nvSpPr>
        <p:spPr>
          <a:xfrm>
            <a:off x="1784694" y="5959546"/>
            <a:ext cx="962506" cy="273375"/>
          </a:xfrm>
          <a:prstGeom prst="rect">
            <a:avLst/>
          </a:prstGeom>
          <a:noFill/>
          <a:ln w="76200">
            <a:solidFill>
              <a:srgbClr val="4A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1D736-C9BE-4771-B069-A71CF0DA6E45}"/>
              </a:ext>
            </a:extLst>
          </p:cNvPr>
          <p:cNvSpPr txBox="1"/>
          <p:nvPr/>
        </p:nvSpPr>
        <p:spPr>
          <a:xfrm>
            <a:off x="8410560" y="3764280"/>
            <a:ext cx="3263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Phone polling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anonymous. Everyone in the meeting will be able to hear your response.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 polling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anonymous. Your name will not be viewable with your response</a:t>
            </a:r>
          </a:p>
          <a:p>
            <a:endParaRPr lang="en-US" dirty="0"/>
          </a:p>
        </p:txBody>
      </p:sp>
      <p:pic>
        <p:nvPicPr>
          <p:cNvPr id="9" name="Graphic 8" descr="Plug">
            <a:extLst>
              <a:ext uri="{FF2B5EF4-FFF2-40B4-BE49-F238E27FC236}">
                <a16:creationId xmlns:a16="http://schemas.microsoft.com/office/drawing/2014/main" id="{5BA457A5-0AD5-444A-8B9F-F00D5DD9F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5" y="361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Main &amp; Huron, Stage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F69E69-94C6-4C61-AB4A-97285C315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1359" y="209858"/>
            <a:ext cx="5334297" cy="6903208"/>
          </a:xfrm>
        </p:spPr>
      </p:pic>
    </p:spTree>
    <p:extLst>
      <p:ext uri="{BB962C8B-B14F-4D97-AF65-F5344CB8AC3E}">
        <p14:creationId xmlns:p14="http://schemas.microsoft.com/office/powerpoint/2010/main" val="4285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1243-93C0-4087-80ED-8A1E856DA673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Main &amp; Huron, Stage III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84D82D-7B8E-4285-93D4-E784C80B984B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E18031DD-1B02-491D-AC8E-F12570FD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83D02F-4EF9-448C-87DE-17E755584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4164" y="186936"/>
            <a:ext cx="5333301" cy="6901920"/>
          </a:xfrm>
        </p:spPr>
      </p:pic>
    </p:spTree>
    <p:extLst>
      <p:ext uri="{BB962C8B-B14F-4D97-AF65-F5344CB8AC3E}">
        <p14:creationId xmlns:p14="http://schemas.microsoft.com/office/powerpoint/2010/main" val="1541983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1020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Construction Duration – </a:t>
            </a:r>
          </a:p>
          <a:p>
            <a:r>
              <a:rPr lang="en-US" sz="28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William to South of Huron Street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532239" y="2120932"/>
            <a:ext cx="9840096" cy="4338596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Puzzle pieces">
            <a:extLst>
              <a:ext uri="{FF2B5EF4-FFF2-40B4-BE49-F238E27FC236}">
                <a16:creationId xmlns:a16="http://schemas.microsoft.com/office/drawing/2014/main" id="{FF36A210-DFD6-47EF-833A-E8BBFAB7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E87078-E306-454B-9330-B56BCAE35426}"/>
              </a:ext>
            </a:extLst>
          </p:cNvPr>
          <p:cNvSpPr/>
          <p:nvPr/>
        </p:nvSpPr>
        <p:spPr>
          <a:xfrm>
            <a:off x="1353287" y="2120932"/>
            <a:ext cx="1058203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Major Tasks                                         	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Removals =						3 Weeks*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Main Installation (2,100’) =	5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Main Testing =				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Connections &amp; Tie-ins =		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 Construction, Concrete Work,</a:t>
            </a:r>
          </a:p>
          <a:p>
            <a:r>
              <a:rPr lang="en-US" dirty="0"/>
              <a:t>	Sidewalk Repairs, misc. = 		7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Paving/Striping/Re-opening =		1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400" dirty="0"/>
              <a:t>*A work week is assumed to be 5 working days per week</a:t>
            </a:r>
          </a:p>
          <a:p>
            <a:endParaRPr lang="en-US" dirty="0"/>
          </a:p>
          <a:p>
            <a:r>
              <a:rPr lang="en-US" dirty="0"/>
              <a:t>Total </a:t>
            </a:r>
            <a:r>
              <a:rPr lang="en-US" b="1" dirty="0"/>
              <a:t>Estimated</a:t>
            </a:r>
            <a:r>
              <a:rPr lang="en-US" dirty="0"/>
              <a:t> Duration = 	      		20 Weeks</a:t>
            </a:r>
          </a:p>
          <a:p>
            <a:r>
              <a:rPr lang="en-US" dirty="0"/>
              <a:t>   </a:t>
            </a:r>
          </a:p>
          <a:p>
            <a:pPr algn="just"/>
            <a:r>
              <a:rPr lang="en-US" dirty="0"/>
              <a:t>This estimate of duration is based on preliminary information and </a:t>
            </a:r>
            <a:r>
              <a:rPr lang="en-US" b="1" dirty="0"/>
              <a:t>does not</a:t>
            </a:r>
            <a:r>
              <a:rPr lang="en-US" dirty="0"/>
              <a:t> fully account for inclement weather, unforeseen delays, or other significant events that are outside of the City’s control.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D6DEC-2152-4A63-AB2C-44AE28E4A619}"/>
              </a:ext>
            </a:extLst>
          </p:cNvPr>
          <p:cNvSpPr txBox="1"/>
          <p:nvPr/>
        </p:nvSpPr>
        <p:spPr>
          <a:xfrm>
            <a:off x="1353287" y="1403124"/>
            <a:ext cx="1030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Intent to complete construction </a:t>
            </a:r>
            <a:r>
              <a:rPr lang="en-US" b="1" u="sng" dirty="0"/>
              <a:t>prior</a:t>
            </a:r>
            <a:r>
              <a:rPr lang="en-US" dirty="0"/>
              <a:t> to Art Fair Week 2023, leaving the road open during Art Fair.</a:t>
            </a:r>
          </a:p>
        </p:txBody>
      </p:sp>
    </p:spTree>
    <p:extLst>
      <p:ext uri="{BB962C8B-B14F-4D97-AF65-F5344CB8AC3E}">
        <p14:creationId xmlns:p14="http://schemas.microsoft.com/office/powerpoint/2010/main" val="3241654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1020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Construction Duration – </a:t>
            </a:r>
          </a:p>
          <a:p>
            <a:r>
              <a:rPr lang="en-US" sz="28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Huron to North of Huron Street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532239" y="2120932"/>
            <a:ext cx="9840096" cy="4338596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Puzzle pieces">
            <a:extLst>
              <a:ext uri="{FF2B5EF4-FFF2-40B4-BE49-F238E27FC236}">
                <a16:creationId xmlns:a16="http://schemas.microsoft.com/office/drawing/2014/main" id="{FF36A210-DFD6-47EF-833A-E8BBFAB7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89" y="189329"/>
            <a:ext cx="943435" cy="943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E87078-E306-454B-9330-B56BCAE35426}"/>
              </a:ext>
            </a:extLst>
          </p:cNvPr>
          <p:cNvSpPr/>
          <p:nvPr/>
        </p:nvSpPr>
        <p:spPr>
          <a:xfrm>
            <a:off x="1353287" y="1954879"/>
            <a:ext cx="1059407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Major Tasks                                         	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Main Installation (600’) =	2 Weeks*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Main Testing =				1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Connections &amp; Tie-ins =		0.5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 Construction, Concrete Work,</a:t>
            </a:r>
          </a:p>
          <a:p>
            <a:r>
              <a:rPr lang="en-US" dirty="0"/>
              <a:t>	Sidewalk Repairs, misc. = 		2.5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Paving/Striping/Re-opening =		0.5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400" dirty="0"/>
              <a:t>*A work week is assumed to be 5 working days per week</a:t>
            </a:r>
          </a:p>
          <a:p>
            <a:endParaRPr lang="en-US" dirty="0"/>
          </a:p>
          <a:p>
            <a:r>
              <a:rPr lang="en-US" dirty="0"/>
              <a:t>Total </a:t>
            </a:r>
            <a:r>
              <a:rPr lang="en-US" b="1" dirty="0"/>
              <a:t>Estimated</a:t>
            </a:r>
            <a:r>
              <a:rPr lang="en-US" dirty="0"/>
              <a:t> Duration = 	      		7.5 Weeks</a:t>
            </a:r>
          </a:p>
          <a:p>
            <a:r>
              <a:rPr lang="en-US" dirty="0"/>
              <a:t>   </a:t>
            </a:r>
          </a:p>
          <a:p>
            <a:pPr algn="just"/>
            <a:r>
              <a:rPr lang="en-US" dirty="0"/>
              <a:t>This estimate of duration is based on preliminary information and </a:t>
            </a:r>
            <a:r>
              <a:rPr lang="en-US" b="1" dirty="0"/>
              <a:t>does not</a:t>
            </a:r>
            <a:r>
              <a:rPr lang="en-US" dirty="0"/>
              <a:t> fully account for inclement weather, unforeseen delays, or other significant events that are outside of the City’s control.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6E635-C7E9-47C2-8007-A6EDC0D6F215}"/>
              </a:ext>
            </a:extLst>
          </p:cNvPr>
          <p:cNvSpPr txBox="1"/>
          <p:nvPr/>
        </p:nvSpPr>
        <p:spPr>
          <a:xfrm>
            <a:off x="1353287" y="1355836"/>
            <a:ext cx="1030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Intent to complete construction at Huron </a:t>
            </a:r>
            <a:r>
              <a:rPr lang="en-US" b="1" u="sng" dirty="0"/>
              <a:t>after</a:t>
            </a:r>
            <a:r>
              <a:rPr lang="en-US" dirty="0"/>
              <a:t> Art Fair Week 2023, leaving the road open during Art Fair.</a:t>
            </a:r>
          </a:p>
        </p:txBody>
      </p:sp>
    </p:spTree>
    <p:extLst>
      <p:ext uri="{BB962C8B-B14F-4D97-AF65-F5344CB8AC3E}">
        <p14:creationId xmlns:p14="http://schemas.microsoft.com/office/powerpoint/2010/main" val="1015311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297B-F060-4BAB-95F7-EBBD216F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147" y="1380985"/>
            <a:ext cx="10461123" cy="493559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We will maintain pedestrian access on both sides of S. Main Street;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Access will be maintained to all businesses;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There may be times when sidewalk access may be reduced or detoured (e.g. water service or sanitary sewer service replacements;)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Scheduled water main shutdowns will occur – we will schedule and inform you of these in advance;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Some nighttime water main shutdowns will be necessary – we will schedule and inform you of these in advance as well.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64D5F-5159-4D6A-A227-399E78D9226E}"/>
              </a:ext>
            </a:extLst>
          </p:cNvPr>
          <p:cNvSpPr txBox="1"/>
          <p:nvPr/>
        </p:nvSpPr>
        <p:spPr>
          <a:xfrm>
            <a:off x="1591533" y="409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Construction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773906-D532-45D3-946D-95B3AE9DBC4D}"/>
              </a:ext>
            </a:extLst>
          </p:cNvPr>
          <p:cNvCxnSpPr>
            <a:cxnSpLocks/>
          </p:cNvCxnSpPr>
          <p:nvPr/>
        </p:nvCxnSpPr>
        <p:spPr>
          <a:xfrm flipV="1">
            <a:off x="1465770" y="372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raffic cone">
            <a:extLst>
              <a:ext uri="{FF2B5EF4-FFF2-40B4-BE49-F238E27FC236}">
                <a16:creationId xmlns:a16="http://schemas.microsoft.com/office/drawing/2014/main" id="{65317741-47E4-40DC-B6AF-5FD13E117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30" y="244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5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449017"/>
            <a:ext cx="1020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Us to Know? </a:t>
            </a:r>
          </a:p>
          <a:p>
            <a:r>
              <a:rPr lang="en-US" sz="28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You?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41223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412105" y="1763122"/>
            <a:ext cx="9840096" cy="3771403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there anything we missed that we should consider?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concerns during construction?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any specific concerns about: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of traffic?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main, hydrant or valve placement?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pavement replacement?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input on how the project team can expand public engagement and better reach business owners of S. Main Street?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like to schedule a Walk &amp; Talk?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other questions do you have?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Information">
            <a:extLst>
              <a:ext uri="{FF2B5EF4-FFF2-40B4-BE49-F238E27FC236}">
                <a16:creationId xmlns:a16="http://schemas.microsoft.com/office/drawing/2014/main" id="{79C18A46-BB3B-4241-ACB1-A9D0105BD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257" y="310265"/>
            <a:ext cx="825495" cy="8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72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287" y="2679413"/>
            <a:ext cx="506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27524" y="2642631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CCB15F-E800-466C-BAAA-3BC62886D8BE}"/>
              </a:ext>
            </a:extLst>
          </p:cNvPr>
          <p:cNvSpPr txBox="1"/>
          <p:nvPr/>
        </p:nvSpPr>
        <p:spPr>
          <a:xfrm>
            <a:off x="1412105" y="3493156"/>
            <a:ext cx="88113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 “Walk &amp; Talks” – to be scheduled next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Chris with any questions or comments: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e-mail: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cwall@a2gov.org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Phone: (734) 947-2607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Stay tuned at: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A2gov.org/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smainwatermain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Graphic 4" descr="Chevron arrows">
            <a:extLst>
              <a:ext uri="{FF2B5EF4-FFF2-40B4-BE49-F238E27FC236}">
                <a16:creationId xmlns:a16="http://schemas.microsoft.com/office/drawing/2014/main" id="{90C3B32C-C4E2-4E08-AE0C-39BD4430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36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4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52" y="1135085"/>
            <a:ext cx="2017947" cy="2019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3AFEAF-244A-4193-A415-4ACB44E5D457}"/>
              </a:ext>
            </a:extLst>
          </p:cNvPr>
          <p:cNvSpPr txBox="1"/>
          <p:nvPr/>
        </p:nvSpPr>
        <p:spPr>
          <a:xfrm>
            <a:off x="7759699" y="3703084"/>
            <a:ext cx="393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4A91C2"/>
                </a:solidFill>
                <a:latin typeface="Arial Black" panose="020B0A04020102090204" pitchFamily="34" charset="0"/>
              </a:rPr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F2777-8BCE-46E4-B14C-61E0D46439C6}"/>
              </a:ext>
            </a:extLst>
          </p:cNvPr>
          <p:cNvSpPr txBox="1"/>
          <p:nvPr/>
        </p:nvSpPr>
        <p:spPr>
          <a:xfrm>
            <a:off x="5324475" y="5330203"/>
            <a:ext cx="637081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City of Ann Arbor – Public Services Area – Engineering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F63B2-E87A-4D96-A22E-BE6C607C3A43}"/>
              </a:ext>
            </a:extLst>
          </p:cNvPr>
          <p:cNvSpPr txBox="1"/>
          <p:nvPr/>
        </p:nvSpPr>
        <p:spPr>
          <a:xfrm>
            <a:off x="6784619" y="6401390"/>
            <a:ext cx="491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www.a2gov.org/smainwatermain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C480B-9E37-4CAC-AC53-165E59244A59}"/>
              </a:ext>
            </a:extLst>
          </p:cNvPr>
          <p:cNvSpPr txBox="1"/>
          <p:nvPr/>
        </p:nvSpPr>
        <p:spPr>
          <a:xfrm>
            <a:off x="3244130" y="4675027"/>
            <a:ext cx="845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Engagement Meeting No. 3 – Expanding Public Engagement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27, 2021</a:t>
            </a:r>
          </a:p>
        </p:txBody>
      </p:sp>
    </p:spTree>
    <p:extLst>
      <p:ext uri="{BB962C8B-B14F-4D97-AF65-F5344CB8AC3E}">
        <p14:creationId xmlns:p14="http://schemas.microsoft.com/office/powerpoint/2010/main" val="359978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3671B0-0899-4BF7-99F1-DAE4F6405E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5039" y="326395"/>
            <a:ext cx="1050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Poll  </a:t>
            </a:r>
            <a:r>
              <a:rPr lang="en-US" sz="3200" b="1" dirty="0">
                <a:solidFill>
                  <a:srgbClr val="F15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and Anonymous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99275" y="289613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ar chart">
            <a:extLst>
              <a:ext uri="{FF2B5EF4-FFF2-40B4-BE49-F238E27FC236}">
                <a16:creationId xmlns:a16="http://schemas.microsoft.com/office/drawing/2014/main" id="{7C417BA9-830A-41BC-A9B7-6F881C06D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112" y="143191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57591-9A73-44C0-A391-660E1631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32" y="1186765"/>
            <a:ext cx="4229317" cy="5524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97095-BD13-4A56-B3BC-A55D5B90D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66" y="1186765"/>
            <a:ext cx="4210266" cy="55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3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039" y="326395"/>
            <a:ext cx="449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Meeting Norms</a:t>
            </a:r>
            <a:endParaRPr lang="en-US" sz="3200" b="1" dirty="0">
              <a:solidFill>
                <a:srgbClr val="4A91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99275" y="289613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425039" y="1301630"/>
            <a:ext cx="9737766" cy="4659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Commit to learning and avoid speculation – we encourage you to ask questions through the Q&amp;A feature so we can explore the issue together.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speaking over the phone, please move to a quiet area and silence any background sounds. We want to be sure that we hear what you are saying.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remember the importance of rights and the dignity of others. With that, we ask that you: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Critique ideas, not people.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thoughtful about your language so this can be a comfortable and respectful forum for all participants - inappropriate written and/or verbal comment or language, including personal attacks and accusations, will result in the attendee being removed from the meeting.</a:t>
            </a: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there anything else anyone would like to add?</a:t>
            </a:r>
          </a:p>
        </p:txBody>
      </p:sp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45F3082C-CA76-4F0E-A7BB-AEC279F5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28" y="143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8574" y="1992635"/>
            <a:ext cx="504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Expectations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02810" y="1955853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425039" y="2967870"/>
            <a:ext cx="9743070" cy="1488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cs typeface="Arial" panose="020B0604020202020204" pitchFamily="34" charset="0"/>
              </a:rPr>
              <a:t>Meeting summaries will be posted by November 3</a:t>
            </a:r>
            <a:r>
              <a:rPr lang="en-US" sz="2400" baseline="30000" dirty="0">
                <a:cs typeface="Arial" panose="020B0604020202020204" pitchFamily="34" charset="0"/>
              </a:rPr>
              <a:t>rd</a:t>
            </a:r>
            <a:r>
              <a:rPr lang="en-US" sz="2400" dirty="0">
                <a:cs typeface="Arial" panose="020B0604020202020204" pitchFamily="34" charset="0"/>
              </a:rPr>
              <a:t> at 12:00 p.m. (noon)</a:t>
            </a:r>
          </a:p>
          <a:p>
            <a:pPr algn="just"/>
            <a:endParaRPr lang="en-US" sz="24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Your feedback will be considered in addition to technical and cost considerations for the recommendations of this design effort.  </a:t>
            </a:r>
            <a:endParaRPr lang="en-US" sz="24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4" name="Graphic 3" descr="Share with person">
            <a:extLst>
              <a:ext uri="{FF2B5EF4-FFF2-40B4-BE49-F238E27FC236}">
                <a16:creationId xmlns:a16="http://schemas.microsoft.com/office/drawing/2014/main" id="{FEE30868-3780-4E1F-A2AD-6974D09A4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47" y="1809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268" y="1687305"/>
            <a:ext cx="93739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Previous Public Engagement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Limits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Purpose and Need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Elements of the Project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Schedule – Expected Project Impacts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Design – Current Design Issues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Approach – Givens and Construction Staging Options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 </a:t>
            </a:r>
          </a:p>
          <a:p>
            <a:pPr algn="just"/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0701" y="1281545"/>
            <a:ext cx="2087519" cy="143218"/>
          </a:xfrm>
          <a:prstGeom prst="rect">
            <a:avLst/>
          </a:prstGeom>
          <a:solidFill>
            <a:srgbClr val="F1592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17530" y="1281545"/>
            <a:ext cx="2087519" cy="143218"/>
          </a:xfrm>
          <a:prstGeom prst="rect">
            <a:avLst/>
          </a:prstGeom>
          <a:solidFill>
            <a:srgbClr val="4A91C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07396" y="1281545"/>
            <a:ext cx="1990483" cy="143218"/>
          </a:xfrm>
          <a:prstGeom prst="rect">
            <a:avLst/>
          </a:prstGeom>
          <a:solidFill>
            <a:srgbClr val="7EC24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43102" y="462018"/>
            <a:ext cx="54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A91C2"/>
                </a:solidFill>
                <a:latin typeface="Arial Black" panose="020B0A0402010209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5980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039" y="422159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Staff – City of Ann Arbor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99276" y="385377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358505" y="1340493"/>
            <a:ext cx="4316542" cy="2227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Ann Arbor – Engineering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Chris Wall, P.E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(Wade Trim)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cwall@a2gov.org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Phone: (734) 947-2607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85AE1A-9A38-40B6-AABA-F1641D3787D7}"/>
              </a:ext>
            </a:extLst>
          </p:cNvPr>
          <p:cNvSpPr txBox="1">
            <a:spLocks/>
          </p:cNvSpPr>
          <p:nvPr/>
        </p:nvSpPr>
        <p:spPr>
          <a:xfrm>
            <a:off x="6344039" y="2398017"/>
            <a:ext cx="4670961" cy="2227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Ann Arbor – Systems Planning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Heather Seyfarth, AICP, MSW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 Projects Manager and Public Engagement Specialist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hseyfarth@a2gov.org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Phone: (734) 794-6430 ext. 42590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49393-5B71-43A1-B9C8-9B4229E41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76" y="279236"/>
            <a:ext cx="1402419" cy="1403728"/>
          </a:xfrm>
          <a:prstGeom prst="rect">
            <a:avLst/>
          </a:prstGeom>
        </p:spPr>
      </p:pic>
      <p:pic>
        <p:nvPicPr>
          <p:cNvPr id="4" name="Graphic 3" descr="Users">
            <a:extLst>
              <a:ext uri="{FF2B5EF4-FFF2-40B4-BE49-F238E27FC236}">
                <a16:creationId xmlns:a16="http://schemas.microsoft.com/office/drawing/2014/main" id="{2C82C5B2-14E2-445B-A23F-CFF20DF41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163" y="257346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BC0770-E6DF-4AA6-89E4-A9CC5C0817DE}"/>
              </a:ext>
            </a:extLst>
          </p:cNvPr>
          <p:cNvSpPr txBox="1">
            <a:spLocks/>
          </p:cNvSpPr>
          <p:nvPr/>
        </p:nvSpPr>
        <p:spPr>
          <a:xfrm>
            <a:off x="358505" y="3679502"/>
            <a:ext cx="4316542" cy="2227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Ann Arbor – Engineering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Nicholas Hutchinson, P.E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Engineer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nhutchinson@a2gov.org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Phone: (734) 794-6000 ext. 43633</a:t>
            </a:r>
          </a:p>
        </p:txBody>
      </p:sp>
    </p:spTree>
    <p:extLst>
      <p:ext uri="{BB962C8B-B14F-4D97-AF65-F5344CB8AC3E}">
        <p14:creationId xmlns:p14="http://schemas.microsoft.com/office/powerpoint/2010/main" val="175478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039" y="1503537"/>
            <a:ext cx="72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A9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Staff – Wade Trim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99276" y="1466755"/>
            <a:ext cx="0" cy="621557"/>
          </a:xfrm>
          <a:prstGeom prst="line">
            <a:avLst/>
          </a:prstGeom>
          <a:ln w="41275">
            <a:solidFill>
              <a:srgbClr val="F1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3D3F22-F4D2-42A5-B36B-D1090F7B0478}"/>
              </a:ext>
            </a:extLst>
          </p:cNvPr>
          <p:cNvSpPr txBox="1">
            <a:spLocks/>
          </p:cNvSpPr>
          <p:nvPr/>
        </p:nvSpPr>
        <p:spPr>
          <a:xfrm>
            <a:off x="1425039" y="2910447"/>
            <a:ext cx="4316542" cy="2227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Vaughn Martin, P.E.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Wade Trim Project Manager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vmartin@wadetrim.com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85AE1A-9A38-40B6-AABA-F1641D3787D7}"/>
              </a:ext>
            </a:extLst>
          </p:cNvPr>
          <p:cNvSpPr txBox="1">
            <a:spLocks/>
          </p:cNvSpPr>
          <p:nvPr/>
        </p:nvSpPr>
        <p:spPr>
          <a:xfrm>
            <a:off x="6308650" y="2910447"/>
            <a:ext cx="4670961" cy="2227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Carmelle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Tremblay, P.E.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 Designer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ctremblay@wadetrim.com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301AB-5599-4448-8B57-39773E659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13" y="457958"/>
            <a:ext cx="2610034" cy="805362"/>
          </a:xfrm>
          <a:prstGeom prst="rect">
            <a:avLst/>
          </a:prstGeom>
        </p:spPr>
      </p:pic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D7C2A3C6-7590-4BCD-A39A-2EA1DFCF4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163" y="1338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F3E8C36172C4C97FC429993B6D5FE" ma:contentTypeVersion="2" ma:contentTypeDescription="Create a new document." ma:contentTypeScope="" ma:versionID="d111b0c23d5f0232eca9cd450869f1c6">
  <xsd:schema xmlns:xsd="http://www.w3.org/2001/XMLSchema" xmlns:xs="http://www.w3.org/2001/XMLSchema" xmlns:p="http://schemas.microsoft.com/office/2006/metadata/properties" xmlns:ns1="http://schemas.microsoft.com/sharepoint/v3" xmlns:ns2="6b1f827a-6b2c-4c28-b16d-58410aa9c8ac" targetNamespace="http://schemas.microsoft.com/office/2006/metadata/properties" ma:root="true" ma:fieldsID="9402a2b14fb53c4e55dd6a9cb02882aa" ns1:_="" ns2:_="">
    <xsd:import namespace="http://schemas.microsoft.com/sharepoint/v3"/>
    <xsd:import namespace="6b1f827a-6b2c-4c28-b16d-58410aa9c8a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f827a-6b2c-4c28-b16d-58410aa9c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E670B0-0A00-4F4D-AC7A-67860E9417C8}"/>
</file>

<file path=customXml/itemProps2.xml><?xml version="1.0" encoding="utf-8"?>
<ds:datastoreItem xmlns:ds="http://schemas.openxmlformats.org/officeDocument/2006/customXml" ds:itemID="{59B7F759-6799-49BE-8808-FA4C1698CECB}"/>
</file>

<file path=customXml/itemProps3.xml><?xml version="1.0" encoding="utf-8"?>
<ds:datastoreItem xmlns:ds="http://schemas.openxmlformats.org/officeDocument/2006/customXml" ds:itemID="{AE338338-D4DE-4A12-A56E-125BD9C5C9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5145</TotalTime>
  <Words>2079</Words>
  <Application>Microsoft Office PowerPoint</Application>
  <PresentationFormat>Widescreen</PresentationFormat>
  <Paragraphs>241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Montserrat</vt:lpstr>
      <vt:lpstr>Arial Black</vt:lpstr>
      <vt:lpstr>Calibri Light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Ann Arbor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Petrie, Kaylan</dc:creator>
  <cp:lastModifiedBy>Wall, Christopher</cp:lastModifiedBy>
  <cp:revision>76</cp:revision>
  <dcterms:created xsi:type="dcterms:W3CDTF">2018-10-02T15:29:38Z</dcterms:created>
  <dcterms:modified xsi:type="dcterms:W3CDTF">2021-10-27T20:46:24Z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0x010100331F3E8C36172C4C97FC429993B6D5FE</vt:lpwstr>
  </property>
</Properties>
</file>