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3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303" r:id="rId2"/>
    <p:sldId id="325" r:id="rId3"/>
    <p:sldId id="309" r:id="rId4"/>
    <p:sldId id="305" r:id="rId5"/>
    <p:sldId id="308" r:id="rId6"/>
    <p:sldId id="304" r:id="rId7"/>
    <p:sldId id="310" r:id="rId8"/>
    <p:sldId id="311" r:id="rId9"/>
    <p:sldId id="312" r:id="rId10"/>
    <p:sldId id="313" r:id="rId11"/>
    <p:sldId id="295" r:id="rId12"/>
    <p:sldId id="314" r:id="rId13"/>
    <p:sldId id="315" r:id="rId14"/>
    <p:sldId id="316" r:id="rId15"/>
    <p:sldId id="317" r:id="rId16"/>
    <p:sldId id="318" r:id="rId17"/>
    <p:sldId id="323" r:id="rId18"/>
    <p:sldId id="320" r:id="rId19"/>
    <p:sldId id="319" r:id="rId20"/>
    <p:sldId id="321" r:id="rId21"/>
    <p:sldId id="327" r:id="rId22"/>
    <p:sldId id="329" r:id="rId23"/>
    <p:sldId id="286" r:id="rId24"/>
    <p:sldId id="288" r:id="rId25"/>
    <p:sldId id="289" r:id="rId26"/>
    <p:sldId id="330" r:id="rId27"/>
    <p:sldId id="275" r:id="rId28"/>
    <p:sldId id="267" r:id="rId29"/>
    <p:sldId id="326" r:id="rId30"/>
    <p:sldId id="331" r:id="rId31"/>
    <p:sldId id="33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78136" autoAdjust="0"/>
  </p:normalViewPr>
  <p:slideViewPr>
    <p:cSldViewPr snapToGrid="0">
      <p:cViewPr varScale="1">
        <p:scale>
          <a:sx n="91" d="100"/>
          <a:sy n="91" d="100"/>
        </p:scale>
        <p:origin x="117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How rent revenue</a:t>
            </a:r>
            <a:r>
              <a:rPr lang="en-US" b="1" baseline="0" dirty="0" smtClean="0"/>
              <a:t> is expensed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Operations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Market</c:v>
                </c:pt>
                <c:pt idx="1">
                  <c:v>All 60% AMI</c:v>
                </c:pt>
                <c:pt idx="2">
                  <c:v>30%, 50% &amp; 60%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,##0">
                  <c:v>500000</c:v>
                </c:pt>
                <c:pt idx="1">
                  <c:v>560000</c:v>
                </c:pt>
                <c:pt idx="2">
                  <c:v>600000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2-4F3E-920C-D2A8D0E31A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Debt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Market</c:v>
                </c:pt>
                <c:pt idx="1">
                  <c:v>All 60% AMI</c:v>
                </c:pt>
                <c:pt idx="2">
                  <c:v>30%, 50% &amp; 60%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1000000</c:v>
                </c:pt>
                <c:pt idx="1">
                  <c:v>486000</c:v>
                </c:pt>
                <c:pt idx="2" formatCode="#,##0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2-4F3E-920C-D2A8D0E31A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Capital/Reserves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Market</c:v>
                </c:pt>
                <c:pt idx="1">
                  <c:v>All 60% AMI</c:v>
                </c:pt>
                <c:pt idx="2">
                  <c:v>30%, 50% &amp; 60%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60000</c:v>
                </c:pt>
                <c:pt idx="1">
                  <c:v>35000</c:v>
                </c:pt>
                <c:pt idx="2">
                  <c:v>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B2-4F3E-920C-D2A8D0E31A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Taxes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Market</c:v>
                </c:pt>
                <c:pt idx="1">
                  <c:v>All 60% AMI</c:v>
                </c:pt>
                <c:pt idx="2">
                  <c:v>30%, 50% &amp; 60%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350000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B2-4F3E-920C-D2A8D0E31A1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ROI/Cashflow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Market</c:v>
                </c:pt>
                <c:pt idx="1">
                  <c:v>All 60% AMI</c:v>
                </c:pt>
                <c:pt idx="2">
                  <c:v>30%, 50% &amp; 60%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250000</c:v>
                </c:pt>
                <c:pt idx="1">
                  <c:v>90100</c:v>
                </c:pt>
                <c:pt idx="2">
                  <c:v>24900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B2-4F3E-920C-D2A8D0E31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4676368"/>
        <c:axId val="434676760"/>
      </c:barChart>
      <c:catAx>
        <c:axId val="43467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676760"/>
        <c:crosses val="autoZero"/>
        <c:auto val="1"/>
        <c:lblAlgn val="ctr"/>
        <c:lblOffset val="100"/>
        <c:noMultiLvlLbl val="0"/>
      </c:catAx>
      <c:valAx>
        <c:axId val="434676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67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295852223017575E-2"/>
          <c:y val="0.90474889533835889"/>
          <c:w val="0.80724667939234873"/>
          <c:h val="9.5251104661641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Example of Market Rate vs Low-Income</a:t>
            </a:r>
            <a:r>
              <a:rPr lang="en-US" baseline="0" dirty="0" smtClean="0"/>
              <a:t> Tax Credit Project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Market</c:v>
                </c:pt>
                <c:pt idx="1">
                  <c:v>Affordable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A-4622-9DC8-0DAD6E246E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Market</c:v>
                </c:pt>
                <c:pt idx="1">
                  <c:v>Affordable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</c:v>
                </c:pt>
                <c:pt idx="1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2A-4622-9DC8-0DAD6E246E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Professional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Market</c:v>
                </c:pt>
                <c:pt idx="1">
                  <c:v>Affordable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1.8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2A-4622-9DC8-0DAD6E246E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Financing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Market</c:v>
                </c:pt>
                <c:pt idx="1">
                  <c:v>Affordable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2A-4622-9DC8-0DAD6E246E3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City Fees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Market</c:v>
                </c:pt>
                <c:pt idx="1">
                  <c:v>Affordable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0.7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2A-4622-9DC8-0DAD6E246E3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Developer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Market</c:v>
                </c:pt>
                <c:pt idx="1">
                  <c:v>Affordable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0.5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92A-4622-9DC8-0DAD6E246E3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Reserves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Market</c:v>
                </c:pt>
                <c:pt idx="1">
                  <c:v>Affordable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0.1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92A-4622-9DC8-0DAD6E246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4429248"/>
        <c:axId val="434429640"/>
        <c:axId val="0"/>
      </c:bar3DChart>
      <c:catAx>
        <c:axId val="43442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429640"/>
        <c:crosses val="autoZero"/>
        <c:auto val="1"/>
        <c:lblAlgn val="ctr"/>
        <c:lblOffset val="100"/>
        <c:noMultiLvlLbl val="0"/>
      </c:catAx>
      <c:valAx>
        <c:axId val="434429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Millions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42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72929685113129E-2"/>
          <c:y val="0.82509937274121481"/>
          <c:w val="0.95542184951960563"/>
          <c:h val="0.17197789957599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Equity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Market</c:v>
                </c:pt>
                <c:pt idx="1">
                  <c:v>LIHTC 60% AMI Average</c:v>
                </c:pt>
                <c:pt idx="2">
                  <c:v>LIHTC Non-Profit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8.67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E-43A8-80F5-2BBCDF06E0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Market</c:v>
                </c:pt>
                <c:pt idx="1">
                  <c:v>LIHTC 60% AMI Average</c:v>
                </c:pt>
                <c:pt idx="2">
                  <c:v>LIHTC Non-Profit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20.229999999999997</c:v>
                </c:pt>
                <c:pt idx="1">
                  <c:v>9.8000000000000007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DE-43A8-80F5-2BBCDF06E0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Market</c:v>
                </c:pt>
                <c:pt idx="1">
                  <c:v>LIHTC 60% AMI Average</c:v>
                </c:pt>
                <c:pt idx="2">
                  <c:v>LIHTC Non-Profit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5.8000000000000007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DE-43A8-80F5-2BBCDF06E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4430032"/>
        <c:axId val="434675584"/>
        <c:axId val="0"/>
      </c:bar3DChart>
      <c:catAx>
        <c:axId val="43443003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Funding sources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2928588092972136"/>
              <c:y val="0.890441528044351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34675584"/>
        <c:crosses val="autoZero"/>
        <c:auto val="1"/>
        <c:lblAlgn val="ctr"/>
        <c:lblOffset val="100"/>
        <c:noMultiLvlLbl val="0"/>
      </c:catAx>
      <c:valAx>
        <c:axId val="43467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Millions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43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19512504364659"/>
          <c:y val="0.90979176289297026"/>
          <c:w val="0.28726959794801543"/>
          <c:h val="8.44741652974877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D0337-93C3-4847-8191-98ED34F1732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1ADE2-C625-4512-8A09-81C11AC5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87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5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61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24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58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26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31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27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4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04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2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April 1, 2019, City Council adopted Resolution R-19-138 directing the City Administrator to collaborate with the Ann Arbor Housing Commission (AAHC) to provide coordinated analysis on the feasibility of City-Owned properties as potential locations for affordable housing. This resolution incorporated previous resolutions R-19-100, R-19-111, and R-19-116.</a:t>
            </a:r>
          </a:p>
          <a:p>
            <a:pPr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97306-5FC3-429E-BCF9-7811FE1D3E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18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07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97306-5FC3-429E-BCF9-7811FE1D3E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33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97306-5FC3-429E-BCF9-7811FE1D3E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3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97306-5FC3-429E-BCF9-7811FE1D3E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61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1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90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6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260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97306-5FC3-429E-BCF9-7811FE1D3E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80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97306-5FC3-429E-BCF9-7811FE1D3E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4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1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97306-5FC3-429E-BCF9-7811FE1D3E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7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97306-5FC3-429E-BCF9-7811FE1D3E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9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95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73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69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ADE2-C625-4512-8A09-81C11AC50F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48D-AEAE-42DB-A76E-DCFCAE3551F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F74-045A-48FC-B9BF-6200E59E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8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48D-AEAE-42DB-A76E-DCFCAE3551F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F74-045A-48FC-B9BF-6200E59E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48D-AEAE-42DB-A76E-DCFCAE3551F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F74-045A-48FC-B9BF-6200E59E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6105525" cy="6334125"/>
          </a:xfrm>
          <a:prstGeom prst="rect">
            <a:avLst/>
          </a:prstGeo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Icon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01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40784"/>
          </a:xfrm>
          <a:prstGeom prst="rect">
            <a:avLst/>
          </a:prstGeo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Icon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26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61999" y="2124072"/>
            <a:ext cx="2952751" cy="2952751"/>
          </a:xfrm>
          <a:prstGeom prst="rect">
            <a:avLst/>
          </a:prstGeo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8199" y="2124072"/>
            <a:ext cx="2952751" cy="2952751"/>
          </a:xfrm>
          <a:prstGeom prst="rect">
            <a:avLst/>
          </a:prstGeo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34399" y="2124072"/>
            <a:ext cx="2952751" cy="2952751"/>
          </a:xfrm>
          <a:prstGeom prst="rect">
            <a:avLst/>
          </a:prstGeo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Icon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4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48D-AEAE-42DB-A76E-DCFCAE3551F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F74-045A-48FC-B9BF-6200E59E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48D-AEAE-42DB-A76E-DCFCAE3551F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F74-045A-48FC-B9BF-6200E59E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6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48D-AEAE-42DB-A76E-DCFCAE3551F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F74-045A-48FC-B9BF-6200E59E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8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48D-AEAE-42DB-A76E-DCFCAE3551F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F74-045A-48FC-B9BF-6200E59E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9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48D-AEAE-42DB-A76E-DCFCAE3551F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F74-045A-48FC-B9BF-6200E59E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4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48D-AEAE-42DB-A76E-DCFCAE3551F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F74-045A-48FC-B9BF-6200E59E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4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48D-AEAE-42DB-A76E-DCFCAE3551F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F74-045A-48FC-B9BF-6200E59E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5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48D-AEAE-42DB-A76E-DCFCAE3551F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F74-045A-48FC-B9BF-6200E59E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3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9148D-AEAE-42DB-A76E-DCFCAE3551F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E9F74-045A-48FC-B9BF-6200E59E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2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900" y="507309"/>
            <a:ext cx="11197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Feasibility </a:t>
            </a:r>
            <a:r>
              <a:rPr lang="en-US" sz="4400" b="1" smtClean="0">
                <a:solidFill>
                  <a:srgbClr val="4A91C2"/>
                </a:solidFill>
                <a:latin typeface="PT Sans" panose="020B0503020203020204" pitchFamily="34" charset="0"/>
              </a:rPr>
              <a:t>Analysis of</a:t>
            </a:r>
            <a:endParaRPr lang="en-US" sz="4400" b="1" dirty="0" smtClean="0">
              <a:solidFill>
                <a:srgbClr val="4A91C2"/>
              </a:solidFill>
              <a:latin typeface="PT Sans" panose="020B0503020203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Affordable Housing on </a:t>
            </a:r>
          </a:p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Underutilized City-Owned Property 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0" y="3916691"/>
            <a:ext cx="2017947" cy="2019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3302" y="4494202"/>
            <a:ext cx="759522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Howard Lazarus, City Administrator</a:t>
            </a:r>
          </a:p>
          <a:p>
            <a:pPr algn="r">
              <a:lnSpc>
                <a:spcPct val="150000"/>
              </a:lnSpc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Jennifer Hall, Executive Director Ann Arbor Housing Commission</a:t>
            </a:r>
          </a:p>
          <a:p>
            <a:pPr algn="r">
              <a:lnSpc>
                <a:spcPct val="150000"/>
              </a:lnSpc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Derek Delacourt, Community Services Area Administrator</a:t>
            </a:r>
          </a:p>
          <a:p>
            <a:pPr algn="r">
              <a:lnSpc>
                <a:spcPct val="150000"/>
              </a:lnSpc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Brett Lenart, Planning Manager</a:t>
            </a:r>
          </a:p>
          <a:p>
            <a:pPr algn="r">
              <a:lnSpc>
                <a:spcPct val="150000"/>
              </a:lnSpc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Teresa Gillotti, Washtenaw County Office of Community and Economic Development Director 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8945" y="6401390"/>
            <a:ext cx="491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PT Sans" panose="020B0503020203020204" pitchFamily="34" charset="0"/>
              </a:rPr>
              <a:t>www.a2gov.org</a:t>
            </a:r>
            <a:endParaRPr lang="en-US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577" y="6401390"/>
            <a:ext cx="491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T Sans" panose="020B0503020203020204" pitchFamily="34" charset="0"/>
              </a:rPr>
              <a:t>November 18, 2019</a:t>
            </a:r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257550"/>
            <a:ext cx="12192000" cy="183234"/>
          </a:xfrm>
          <a:prstGeom prst="rect">
            <a:avLst/>
          </a:prstGeom>
          <a:solidFill>
            <a:srgbClr val="F159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-9525" y="3440784"/>
            <a:ext cx="12192000" cy="0"/>
          </a:xfrm>
          <a:prstGeom prst="line">
            <a:avLst/>
          </a:prstGeom>
          <a:ln w="12382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0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9382" y="1991429"/>
            <a:ext cx="55754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Ownership Structure 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Homeowner, Rental, Cooperative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For-profit, Non-profit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Single Owner, Condo with Multiple Legal Entities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Market Demand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City Disposition Process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b="1" dirty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Lease, </a:t>
            </a: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Sell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559407" y="1779955"/>
            <a:ext cx="5375418" cy="0"/>
          </a:xfrm>
          <a:prstGeom prst="line">
            <a:avLst/>
          </a:prstGeom>
          <a:ln w="539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9382" y="200401"/>
            <a:ext cx="5575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Other Considerations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243" r="324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4941" y="279268"/>
            <a:ext cx="5214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4A91C2"/>
                </a:solidFill>
                <a:latin typeface="PT Sans" panose="020B0503020203020204" pitchFamily="34" charset="0"/>
              </a:rPr>
              <a:t>Catherine/Fourth Lot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95680" y="1122663"/>
            <a:ext cx="5375418" cy="0"/>
          </a:xfrm>
          <a:prstGeom prst="line">
            <a:avLst/>
          </a:prstGeom>
          <a:ln w="539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79013" y="1351179"/>
            <a:ext cx="469106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 Negative Site Issues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LIHTC Eligible</a:t>
            </a:r>
            <a:endParaRPr lang="en-US" sz="1600" b="1" dirty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High Scoring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Perfect Size to Max Out Funding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60 - 85 units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HUD and MSHDA Funding Eligible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DDA Funding Eligible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Minimal Local Resources Needed</a:t>
            </a:r>
          </a:p>
          <a:p>
            <a:pPr lvl="1">
              <a:lnSpc>
                <a:spcPct val="150000"/>
              </a:lnSpc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541055" y="1402710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6541055" y="3911922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541055" y="2168513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557607" y="4677725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442" y="6447038"/>
            <a:ext cx="108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Recommend AAHC as Developer with Land Lease: Can Begin Design and Site Plan Approval Process Immediately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100" r="2100"/>
          <a:stretch>
            <a:fillRect/>
          </a:stretch>
        </p:blipFill>
        <p:spPr>
          <a:xfrm>
            <a:off x="-1" y="0"/>
            <a:ext cx="6105525" cy="6334125"/>
          </a:xfrm>
          <a:prstGeom prst="rect">
            <a:avLst/>
          </a:prstGeom>
        </p:spPr>
      </p:pic>
      <p:sp>
        <p:nvSpPr>
          <p:cNvPr id="17" name="5-Point Star 16"/>
          <p:cNvSpPr/>
          <p:nvPr/>
        </p:nvSpPr>
        <p:spPr>
          <a:xfrm>
            <a:off x="6574159" y="5379703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6557607" y="2934316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4941" y="279268"/>
            <a:ext cx="5214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404 - 406 N Ashley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95680" y="1122663"/>
            <a:ext cx="5375418" cy="0"/>
          </a:xfrm>
          <a:prstGeom prst="line">
            <a:avLst/>
          </a:prstGeom>
          <a:ln w="539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79013" y="1228588"/>
            <a:ext cx="43104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 Negative Site Issues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LIHTC Eligible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High Scoring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Perfect Size to Max Out Funding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60 - 85 units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HUD and MSHDA Funding Eligible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DDA Funding Eligible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Minimal Local Resources Needed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UM Dental Clinic Lease Expires 6/2021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Work with UM to Relocate</a:t>
            </a:r>
          </a:p>
          <a:p>
            <a:pPr algn="just"/>
            <a:endParaRPr lang="en-US" sz="1600" dirty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541055" y="1336716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6535134" y="3475883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541055" y="2090246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564704" y="4976145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565" y="6424990"/>
            <a:ext cx="1119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Recommend AAHC as Developer with Ground Lease: Can Begin Design and Site Plan Approval Process Immediately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100" r="21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6564704" y="5723812"/>
            <a:ext cx="390125" cy="28970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560718" y="4243833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6535134" y="2763854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05524" y="279268"/>
            <a:ext cx="6086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S. Ashley Lot (</a:t>
            </a:r>
            <a:r>
              <a:rPr lang="en-US" sz="4400" b="1" dirty="0" err="1" smtClean="0">
                <a:solidFill>
                  <a:srgbClr val="4A91C2"/>
                </a:solidFill>
                <a:latin typeface="PT Sans" panose="020B0503020203020204" pitchFamily="34" charset="0"/>
              </a:rPr>
              <a:t>Klines</a:t>
            </a:r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)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95680" y="1122663"/>
            <a:ext cx="5375418" cy="0"/>
          </a:xfrm>
          <a:prstGeom prst="line">
            <a:avLst/>
          </a:prstGeom>
          <a:ln w="539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79013" y="1351179"/>
            <a:ext cx="46079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 Negative Site Issues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LIHTC Eligible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High Scoring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LIHTC Quickly Maxes Out Funding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400-600+ units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HUD and MSHDA Funding Eligible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DDA Funding Eligible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Significant Impact On Downtown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Pair w/ Parking Deck 216 W William</a:t>
            </a:r>
          </a:p>
          <a:p>
            <a:pPr algn="just"/>
            <a:endParaRPr lang="en-US" sz="1600" dirty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541055" y="1402710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541055" y="2168513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563281" y="4733599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191" y="6452513"/>
            <a:ext cx="1077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Recommend Community Engagement: Height, Density, Parking, Income Target, Uses, Developer, Sell or Lease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6518829" y="3958274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6541055" y="5548736"/>
            <a:ext cx="390125" cy="28970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547205" y="2907632"/>
            <a:ext cx="390125" cy="28970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9225" r="1922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4941" y="279268"/>
            <a:ext cx="5214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721 N Main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95680" y="1122663"/>
            <a:ext cx="5375418" cy="0"/>
          </a:xfrm>
          <a:prstGeom prst="line">
            <a:avLst/>
          </a:prstGeom>
          <a:ln w="539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79013" y="1351179"/>
            <a:ext cx="46079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Floodway/Floodplain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FEMA Deed Restriction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Greenway, </a:t>
            </a:r>
            <a:r>
              <a:rPr lang="en-US" sz="1600" b="1" dirty="0" err="1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Treeline</a:t>
            </a: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 Trail Eligible Use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NOT LIHTC Eligible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Adjacent to Railroad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NOT HUD or MSHDA Funding Eligible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DDA Funding Eligible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High Local Subsidy Per Unit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Northwest corner developable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25-35 units</a:t>
            </a:r>
          </a:p>
          <a:p>
            <a:pPr algn="just"/>
            <a:endParaRPr lang="en-US" sz="1600" dirty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397384" y="4294018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6397384" y="5462090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6349280"/>
            <a:ext cx="1198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Recommend Community Engagement: Greenway, </a:t>
            </a:r>
            <a:r>
              <a:rPr lang="en-US" b="1" dirty="0" err="1" smtClean="0">
                <a:solidFill>
                  <a:srgbClr val="002060"/>
                </a:solidFill>
              </a:rPr>
              <a:t>Treeline</a:t>
            </a:r>
            <a:r>
              <a:rPr lang="en-US" b="1" dirty="0" smtClean="0">
                <a:solidFill>
                  <a:srgbClr val="002060"/>
                </a:solidFill>
              </a:rPr>
              <a:t> Trail, Public Space, Income Target, Developer, Sell or Lease or Hold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690" r="3690"/>
          <a:stretch>
            <a:fillRect/>
          </a:stretch>
        </p:blipFill>
        <p:spPr>
          <a:xfrm>
            <a:off x="-1" y="-1"/>
            <a:ext cx="5929413" cy="6151419"/>
          </a:xfrm>
          <a:prstGeom prst="rect">
            <a:avLst/>
          </a:prstGeom>
        </p:spPr>
      </p:pic>
      <p:sp>
        <p:nvSpPr>
          <p:cNvPr id="13" name="&quot;No&quot; Symbol 12"/>
          <p:cNvSpPr/>
          <p:nvPr/>
        </p:nvSpPr>
        <p:spPr>
          <a:xfrm>
            <a:off x="6474941" y="1435766"/>
            <a:ext cx="324870" cy="345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6479832" y="2898232"/>
            <a:ext cx="324870" cy="345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&quot;No&quot; Symbol 16"/>
          <p:cNvSpPr/>
          <p:nvPr/>
        </p:nvSpPr>
        <p:spPr>
          <a:xfrm>
            <a:off x="6474941" y="3626682"/>
            <a:ext cx="324870" cy="345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6395680" y="4874868"/>
            <a:ext cx="390125" cy="28970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95680" y="275950"/>
            <a:ext cx="5512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Platt &amp; </a:t>
            </a:r>
            <a:r>
              <a:rPr lang="en-US" sz="4400" b="1" dirty="0" err="1" smtClean="0">
                <a:solidFill>
                  <a:srgbClr val="4A91C2"/>
                </a:solidFill>
                <a:latin typeface="PT Sans" panose="020B0503020203020204" pitchFamily="34" charset="0"/>
              </a:rPr>
              <a:t>Springbrook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95680" y="1122663"/>
            <a:ext cx="5375418" cy="0"/>
          </a:xfrm>
          <a:prstGeom prst="line">
            <a:avLst/>
          </a:prstGeom>
          <a:ln w="539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79012" y="1351179"/>
            <a:ext cx="48129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 Site Issues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LIHTC Eligible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Scores Poorly Based on Location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Too Small for Stand-Alone LIHTC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12-14 Units</a:t>
            </a:r>
          </a:p>
          <a:p>
            <a:pPr lvl="2"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HUD &amp; MSHDA Funding Eligible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Expensive Infrastructure Per Unit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Road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Water and Sewer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High Local Subsidy Per Unit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397384" y="1505464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6397384" y="2205432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255" y="6488668"/>
            <a:ext cx="1182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Recommend Community Engagement: Developer, Density, Owner or Rental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100" r="21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&quot;No&quot; Symbol 12"/>
          <p:cNvSpPr/>
          <p:nvPr/>
        </p:nvSpPr>
        <p:spPr>
          <a:xfrm>
            <a:off x="6474941" y="4724898"/>
            <a:ext cx="324870" cy="345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6479832" y="2898232"/>
            <a:ext cx="324870" cy="345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397384" y="3986990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6510355" y="5785026"/>
            <a:ext cx="390125" cy="28970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4941" y="279268"/>
            <a:ext cx="5214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1510 E Stadium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95680" y="1122663"/>
            <a:ext cx="5375418" cy="0"/>
          </a:xfrm>
          <a:prstGeom prst="line">
            <a:avLst/>
          </a:prstGeom>
          <a:ln w="539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79012" y="1351179"/>
            <a:ext cx="48129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 Site Issues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LIHTC Eligible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Scores Poorly Based on Location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Too Small for Stand-Alone LIHTC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8</a:t>
            </a: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-12 Units</a:t>
            </a:r>
          </a:p>
          <a:p>
            <a:pPr lvl="2"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HUD &amp; MSHDA Funding Eligible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Demolition of Fire Station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Or Potential AAHC Office/Maintenance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Temporary or Permanent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High Local Subsidy Per Unit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397384" y="1505464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6397384" y="2205432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6446070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Recommend Further Study: Hire Architect to Design and Cost Estimate to Renovate &amp; ADA Addition as Office/Maintenance Space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6479832" y="2898232"/>
            <a:ext cx="324870" cy="345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397384" y="3986990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100" r="21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" name="Isosceles Triangle 16"/>
          <p:cNvSpPr/>
          <p:nvPr/>
        </p:nvSpPr>
        <p:spPr>
          <a:xfrm>
            <a:off x="6409686" y="5768548"/>
            <a:ext cx="390125" cy="28970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396596" y="4756721"/>
            <a:ext cx="390125" cy="28970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4941" y="279268"/>
            <a:ext cx="5214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2000 S. Industrial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95680" y="1122663"/>
            <a:ext cx="5375418" cy="0"/>
          </a:xfrm>
          <a:prstGeom prst="line">
            <a:avLst/>
          </a:prstGeom>
          <a:ln w="539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79011" y="1175830"/>
            <a:ext cx="481298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Underground Storage Tank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NOT LIHTC Eligible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Adjacent to Railroad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NOT HUD &amp; MSHDA Funding Eligible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Large Site – High Potential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50-165 Units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Test Site Revenue Bond Financing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AAHC Office/Maintenance Relocation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High Local Subsidy Per Unit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6474941" y="3463525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6446070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Recommend AAHC Develop after Further Study: High Site Potential if Able to Finance with AAHC Revenue Bonds &amp; Local Subsidy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6479478" y="2711903"/>
            <a:ext cx="324870" cy="345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6482438" y="6029241"/>
            <a:ext cx="390125" cy="28970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474941" y="1317437"/>
            <a:ext cx="390125" cy="28970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&quot;No&quot; Symbol 12"/>
          <p:cNvSpPr/>
          <p:nvPr/>
        </p:nvSpPr>
        <p:spPr>
          <a:xfrm>
            <a:off x="6460534" y="1943935"/>
            <a:ext cx="324870" cy="345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6476286" y="4591527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127969" cy="6090460"/>
          </a:xfrm>
          <a:prstGeom prst="rect">
            <a:avLst/>
          </a:prstGeom>
        </p:spPr>
      </p:pic>
      <p:sp>
        <p:nvSpPr>
          <p:cNvPr id="14" name="Isosceles Triangle 13"/>
          <p:cNvSpPr/>
          <p:nvPr/>
        </p:nvSpPr>
        <p:spPr>
          <a:xfrm>
            <a:off x="6482438" y="5325951"/>
            <a:ext cx="390125" cy="28970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4941" y="279268"/>
            <a:ext cx="5214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1</a:t>
            </a:r>
            <a:r>
              <a:rPr lang="en-US" sz="4400" b="1" baseline="30000" dirty="0" smtClean="0">
                <a:solidFill>
                  <a:srgbClr val="4A91C2"/>
                </a:solidFill>
                <a:latin typeface="PT Sans" panose="020B0503020203020204" pitchFamily="34" charset="0"/>
              </a:rPr>
              <a:t>st</a:t>
            </a:r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/W William Lot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95680" y="1122663"/>
            <a:ext cx="5375418" cy="0"/>
          </a:xfrm>
          <a:prstGeom prst="line">
            <a:avLst/>
          </a:prstGeom>
          <a:ln w="539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79012" y="1351179"/>
            <a:ext cx="48129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Entire Site in Floodway/Floodplain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NOT LIHTC Eligible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Adjacent to Railroad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NOT HUD &amp; MSHDA Funding Eligible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DDA Eligible 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Council Resolution re Greenway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6474941" y="3642932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6479832" y="2848356"/>
            <a:ext cx="324870" cy="345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6445993" y="4455676"/>
            <a:ext cx="390125" cy="28970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&quot;No&quot; Symbol 12"/>
          <p:cNvSpPr/>
          <p:nvPr/>
        </p:nvSpPr>
        <p:spPr>
          <a:xfrm>
            <a:off x="6478621" y="2176494"/>
            <a:ext cx="324870" cy="345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6482438" y="1398357"/>
            <a:ext cx="324870" cy="345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75989" cy="61512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57595" y="6252216"/>
            <a:ext cx="571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Do Not Recommend Development as Affordable Housing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4941" y="279268"/>
            <a:ext cx="52145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1320 Baldwin</a:t>
            </a:r>
          </a:p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Senior Center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18167" y="2037064"/>
            <a:ext cx="5375418" cy="0"/>
          </a:xfrm>
          <a:prstGeom prst="line">
            <a:avLst/>
          </a:prstGeom>
          <a:ln w="539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7772" y="2434101"/>
            <a:ext cx="48905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MDEQ Development Restriction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Park Property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Requires Ballot Approval to Change Use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Loss of Senior Center if Develop</a:t>
            </a:r>
          </a:p>
          <a:p>
            <a:pPr lvl="1">
              <a:lnSpc>
                <a:spcPct val="150000"/>
              </a:lnSpc>
            </a:pPr>
            <a:endParaRPr lang="en-US" sz="1600" b="1" u="sng" dirty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u="sng" dirty="0" smtClean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4676" y="6281308"/>
            <a:ext cx="56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Do Not Recommend Development as Affordable Housing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6455292" y="3502017"/>
            <a:ext cx="324870" cy="345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6455292" y="2531099"/>
            <a:ext cx="324870" cy="345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7"/>
            <a:ext cx="6116762" cy="62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0630" y="1609797"/>
            <a:ext cx="114895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lvl="0"/>
            <a:r>
              <a:rPr lang="en-US" b="1" dirty="0">
                <a:latin typeface="PT Sans" panose="020B0503020203020204"/>
              </a:rPr>
              <a:t>Goal 1</a:t>
            </a:r>
            <a:r>
              <a:rPr lang="en-US" dirty="0">
                <a:latin typeface="PT Sans" panose="020B0503020203020204"/>
              </a:rPr>
              <a:t>: The City will preferentially maintain ownership of the property (i.e. land lease)</a:t>
            </a:r>
          </a:p>
          <a:p>
            <a:r>
              <a:rPr lang="en-US" dirty="0">
                <a:latin typeface="PT Sans" panose="020B0503020203020204"/>
              </a:rPr>
              <a:t> </a:t>
            </a:r>
          </a:p>
          <a:p>
            <a:pPr lvl="0"/>
            <a:r>
              <a:rPr lang="en-US" b="1" dirty="0">
                <a:latin typeface="PT Sans" panose="020B0503020203020204"/>
              </a:rPr>
              <a:t>Goal 2:</a:t>
            </a:r>
            <a:r>
              <a:rPr lang="en-US" dirty="0">
                <a:latin typeface="PT Sans" panose="020B0503020203020204"/>
              </a:rPr>
              <a:t> Potential developers will offer a mixes of unit types and rental levels</a:t>
            </a:r>
          </a:p>
          <a:p>
            <a:r>
              <a:rPr lang="en-US" dirty="0">
                <a:latin typeface="PT Sans" panose="020B0503020203020204"/>
              </a:rPr>
              <a:t> </a:t>
            </a:r>
          </a:p>
          <a:p>
            <a:pPr lvl="0"/>
            <a:r>
              <a:rPr lang="en-US" b="1" dirty="0">
                <a:latin typeface="PT Sans" panose="020B0503020203020204"/>
              </a:rPr>
              <a:t>Goal 3:</a:t>
            </a:r>
            <a:r>
              <a:rPr lang="en-US" dirty="0">
                <a:latin typeface="PT Sans" panose="020B0503020203020204"/>
              </a:rPr>
              <a:t> Developers will optimize the number of affordable units for those who make up to 60% of the Area Median Income (AMI)</a:t>
            </a:r>
          </a:p>
          <a:p>
            <a:r>
              <a:rPr lang="en-US" dirty="0">
                <a:latin typeface="PT Sans" panose="020B0503020203020204"/>
              </a:rPr>
              <a:t> </a:t>
            </a:r>
          </a:p>
          <a:p>
            <a:pPr lvl="0"/>
            <a:r>
              <a:rPr lang="en-US" b="1" dirty="0">
                <a:latin typeface="PT Sans" panose="020B0503020203020204"/>
              </a:rPr>
              <a:t>Goal 4:</a:t>
            </a:r>
            <a:r>
              <a:rPr lang="en-US" dirty="0">
                <a:latin typeface="PT Sans" panose="020B0503020203020204"/>
              </a:rPr>
              <a:t> Developers and their successors in ownership will accept Housing Choice Vouchers</a:t>
            </a:r>
          </a:p>
          <a:p>
            <a:r>
              <a:rPr lang="en-US" dirty="0">
                <a:latin typeface="PT Sans" panose="020B0503020203020204"/>
              </a:rPr>
              <a:t> </a:t>
            </a:r>
          </a:p>
          <a:p>
            <a:pPr lvl="0"/>
            <a:r>
              <a:rPr lang="en-US" b="1" dirty="0">
                <a:latin typeface="PT Sans" panose="020B0503020203020204"/>
              </a:rPr>
              <a:t>Goal 5:</a:t>
            </a:r>
            <a:r>
              <a:rPr lang="en-US" dirty="0">
                <a:latin typeface="PT Sans" panose="020B0503020203020204"/>
              </a:rPr>
              <a:t> Developers will provide adequate and appropriate space to accommodate the operations of the Ann Arbor Housing Commission</a:t>
            </a:r>
          </a:p>
          <a:p>
            <a:r>
              <a:rPr lang="en-US" dirty="0">
                <a:latin typeface="PT Sans" panose="020B0503020203020204"/>
              </a:rPr>
              <a:t> </a:t>
            </a:r>
          </a:p>
          <a:p>
            <a:pPr lvl="0"/>
            <a:r>
              <a:rPr lang="en-US" b="1" dirty="0">
                <a:latin typeface="PT Sans" panose="020B0503020203020204"/>
              </a:rPr>
              <a:t>Goal 6:</a:t>
            </a:r>
            <a:r>
              <a:rPr lang="en-US" dirty="0">
                <a:latin typeface="PT Sans" panose="020B0503020203020204"/>
              </a:rPr>
              <a:t> Developers will explore options with the City to provide dedicated space for other public uses and/or non-profit space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6477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/>
              </a:rPr>
              <a:t>City Council Resolution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4941" y="279268"/>
            <a:ext cx="5214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415 W Washington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95680" y="1122663"/>
            <a:ext cx="5375418" cy="0"/>
          </a:xfrm>
          <a:prstGeom prst="line">
            <a:avLst/>
          </a:prstGeom>
          <a:ln w="539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79013" y="1351179"/>
            <a:ext cx="46079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Floodway/Floodplain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FEMA Deed Restriction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Greenway, </a:t>
            </a:r>
            <a:r>
              <a:rPr lang="en-US" sz="1600" b="1" dirty="0" err="1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Treeline</a:t>
            </a: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 Trail Eligible Use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NOT LIHTC Eligible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Adjacent to Railroad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NOT HUD or MSHDA Funding Eligible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DDA Funding Eligible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High Local Subsidy Per Unit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Eastern Portion Developable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Moderate Number of Units</a:t>
            </a:r>
          </a:p>
          <a:p>
            <a:pPr algn="just"/>
            <a:endParaRPr lang="en-US" sz="1600" dirty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397384" y="4294018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6397384" y="5462090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255" y="6401957"/>
            <a:ext cx="1202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Community Engagement Underway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6474941" y="1435766"/>
            <a:ext cx="324870" cy="345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6479832" y="2898232"/>
            <a:ext cx="324870" cy="345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&quot;No&quot; Symbol 16"/>
          <p:cNvSpPr/>
          <p:nvPr/>
        </p:nvSpPr>
        <p:spPr>
          <a:xfrm>
            <a:off x="6474941" y="3626682"/>
            <a:ext cx="324870" cy="345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6395680" y="4787488"/>
            <a:ext cx="390125" cy="28970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8613" y="353222"/>
            <a:ext cx="5214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350 S. 5</a:t>
            </a:r>
            <a:r>
              <a:rPr lang="en-US" sz="4400" b="1" baseline="30000" dirty="0" smtClean="0">
                <a:solidFill>
                  <a:srgbClr val="4A91C2"/>
                </a:solidFill>
                <a:latin typeface="PT Sans" panose="020B0503020203020204" pitchFamily="34" charset="0"/>
              </a:rPr>
              <a:t>th</a:t>
            </a:r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 (old Y)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48179" y="1122663"/>
            <a:ext cx="5375418" cy="0"/>
          </a:xfrm>
          <a:prstGeom prst="line">
            <a:avLst/>
          </a:prstGeom>
          <a:ln w="539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35224" y="1435766"/>
            <a:ext cx="46079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 Negative Site Issues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LIHTC Eligible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High Scoring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LIHTC Quickly Maxes Out Funding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Large Number of Units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HUD and MSHDA Funding Eligible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DDA Funding Eligible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Significant Impact On Downtown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AAATA Partner</a:t>
            </a:r>
          </a:p>
          <a:p>
            <a:pPr algn="just"/>
            <a:endParaRPr lang="en-US" sz="1600" dirty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495362" y="2154709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479337" y="1460846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528613" y="4031935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495362" y="2987163"/>
            <a:ext cx="390125" cy="28970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79337" y="4807701"/>
            <a:ext cx="402427" cy="3208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495362" y="5516527"/>
            <a:ext cx="390125" cy="28970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4" r="25694"/>
          <a:stretch>
            <a:fillRect/>
          </a:stretch>
        </p:blipFill>
        <p:spPr>
          <a:xfrm>
            <a:off x="762000" y="1096747"/>
            <a:ext cx="2952750" cy="2952750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4648200" y="1128713"/>
            <a:ext cx="2952750" cy="2952750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8534400" y="1147763"/>
            <a:ext cx="2952750" cy="2952750"/>
          </a:xfrm>
        </p:spPr>
      </p:pic>
      <p:sp>
        <p:nvSpPr>
          <p:cNvPr id="6" name="TextBox 5"/>
          <p:cNvSpPr txBox="1"/>
          <p:nvPr/>
        </p:nvSpPr>
        <p:spPr>
          <a:xfrm>
            <a:off x="8289094" y="5792176"/>
            <a:ext cx="3438175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PT Sans" panose="020B0503020203020204" pitchFamily="34" charset="0"/>
              </a:rPr>
              <a:t>DO NOT DEVELOP AS HOUSING:</a:t>
            </a:r>
          </a:p>
          <a:p>
            <a:r>
              <a:rPr lang="en-US" sz="1600" b="1" dirty="0" smtClean="0">
                <a:latin typeface="PT Sans" panose="020B0503020203020204" pitchFamily="34" charset="0"/>
              </a:rPr>
              <a:t> </a:t>
            </a:r>
            <a:r>
              <a:rPr lang="en-US" sz="1600" dirty="0" smtClean="0">
                <a:latin typeface="PT Sans" panose="020B0503020203020204" pitchFamily="34" charset="0"/>
              </a:rPr>
              <a:t>1320 Baldwin (Senior Center) </a:t>
            </a:r>
          </a:p>
          <a:p>
            <a:r>
              <a:rPr lang="en-US" sz="1600" dirty="0" smtClean="0">
                <a:latin typeface="PT Sans" panose="020B0503020203020204" pitchFamily="34" charset="0"/>
              </a:rPr>
              <a:t> 1</a:t>
            </a:r>
            <a:r>
              <a:rPr lang="en-US" sz="1600" baseline="30000" dirty="0" smtClean="0">
                <a:latin typeface="PT Sans" panose="020B0503020203020204" pitchFamily="34" charset="0"/>
              </a:rPr>
              <a:t>st</a:t>
            </a:r>
            <a:r>
              <a:rPr lang="en-US" sz="1600" dirty="0" smtClean="0">
                <a:latin typeface="PT Sans" panose="020B0503020203020204" pitchFamily="34" charset="0"/>
              </a:rPr>
              <a:t>/William Parking Lot</a:t>
            </a:r>
            <a:endParaRPr lang="en-US" sz="1600" dirty="0">
              <a:latin typeface="PT Sans" panose="020B05030202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179" y="4088676"/>
            <a:ext cx="294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bhaya Libre SemiBold" panose="02000703000000000000" pitchFamily="2" charset="0"/>
              </a:rPr>
              <a:t>Develop</a:t>
            </a:r>
          </a:p>
          <a:p>
            <a:pPr algn="ctr"/>
            <a:r>
              <a:rPr lang="en-US" dirty="0" smtClean="0">
                <a:latin typeface="Abhaya Libre SemiBold" panose="02000703000000000000" pitchFamily="2" charset="0"/>
              </a:rPr>
              <a:t>Start Right Now</a:t>
            </a:r>
            <a:endParaRPr lang="en-US" dirty="0">
              <a:latin typeface="Abhaya Libre SemiBold" panose="020007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74260"/>
            <a:ext cx="10719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SUMMARY of RECOMMENDATIONS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774186"/>
            <a:ext cx="2952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Catherine/Fourth lot 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404-406 N Ashley</a:t>
            </a:r>
            <a:endParaRPr lang="en-US" sz="1600" b="1" dirty="0">
              <a:solidFill>
                <a:srgbClr val="0070C0"/>
              </a:solidFill>
              <a:latin typeface="Arial Narrow" panose="020B060602020203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3642" y="4088676"/>
            <a:ext cx="332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bhaya Libre SemiBold" panose="02000703000000000000" pitchFamily="2" charset="0"/>
              </a:rPr>
              <a:t>Develop </a:t>
            </a:r>
          </a:p>
          <a:p>
            <a:pPr algn="ctr"/>
            <a:r>
              <a:rPr lang="en-US" dirty="0" smtClean="0">
                <a:latin typeface="Abhaya Libre SemiBold" panose="02000703000000000000" pitchFamily="2" charset="0"/>
              </a:rPr>
              <a:t>With Community Engagement</a:t>
            </a:r>
            <a:endParaRPr lang="en-US" dirty="0">
              <a:latin typeface="Abhaya Libre SemiBold" panose="020007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198" y="4775417"/>
            <a:ext cx="2952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S. Ashley (Kline’s) parking lot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Platt &amp; </a:t>
            </a:r>
            <a:r>
              <a:rPr lang="en-US" sz="1600" b="1" dirty="0" err="1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Springbrook</a:t>
            </a:r>
            <a:endParaRPr lang="en-US" sz="1600" b="1" dirty="0" smtClean="0">
              <a:solidFill>
                <a:srgbClr val="0070C0"/>
              </a:solidFill>
              <a:latin typeface="Arial Narrow" panose="020B0606020202030204" pitchFamily="34" charset="0"/>
              <a:ea typeface="Source Sans Pro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721 N </a:t>
            </a: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Main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415 W Washington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350 S. Fifth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(former 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4398" y="4088676"/>
            <a:ext cx="294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bhaya Libre SemiBold" panose="02000703000000000000" pitchFamily="2" charset="0"/>
              </a:rPr>
              <a:t>Develop </a:t>
            </a:r>
          </a:p>
          <a:p>
            <a:pPr algn="ctr"/>
            <a:r>
              <a:rPr lang="en-US" dirty="0" smtClean="0">
                <a:latin typeface="Abhaya Libre SemiBold" panose="02000703000000000000" pitchFamily="2" charset="0"/>
              </a:rPr>
              <a:t>After Further Study</a:t>
            </a:r>
            <a:endParaRPr lang="en-US" dirty="0">
              <a:latin typeface="Abhaya Libre SemiBold" panose="020007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8954" y="4775417"/>
            <a:ext cx="2578456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2000 S. Industrial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1510 E Stadium</a:t>
            </a:r>
            <a:endParaRPr lang="en-US" sz="1600" b="1" dirty="0">
              <a:solidFill>
                <a:srgbClr val="0070C0"/>
              </a:solidFill>
              <a:latin typeface="Arial Narrow" panose="020B0606020202030204" pitchFamily="34" charset="0"/>
              <a:ea typeface="Source Sans Pr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PT Sans"/>
              </a:rPr>
              <a:t>Extra Slides Follow</a:t>
            </a:r>
            <a:br>
              <a:rPr lang="en-US" dirty="0" smtClean="0">
                <a:solidFill>
                  <a:srgbClr val="002060"/>
                </a:solidFill>
                <a:latin typeface="PT Sans"/>
              </a:rPr>
            </a:br>
            <a:r>
              <a:rPr lang="en-US" dirty="0" smtClean="0">
                <a:solidFill>
                  <a:srgbClr val="002060"/>
                </a:solidFill>
                <a:latin typeface="PT Sans"/>
              </a:rPr>
              <a:t>Background Information</a:t>
            </a:r>
            <a:endParaRPr lang="en-US" dirty="0">
              <a:solidFill>
                <a:srgbClr val="002060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809280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015" y="2224939"/>
            <a:ext cx="109561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800" b="1" dirty="0" smtClean="0"/>
              <a:t>Housing that </a:t>
            </a:r>
            <a:r>
              <a:rPr lang="en-US" sz="2800" b="1" dirty="0"/>
              <a:t>costs </a:t>
            </a:r>
            <a:r>
              <a:rPr lang="en-US" sz="2800" b="1" dirty="0" smtClean="0"/>
              <a:t>30</a:t>
            </a:r>
            <a:r>
              <a:rPr lang="en-US" sz="2800" b="1" dirty="0"/>
              <a:t>% </a:t>
            </a:r>
            <a:r>
              <a:rPr lang="en-US" sz="2800" b="1" dirty="0" smtClean="0"/>
              <a:t>or less of a household’s </a:t>
            </a:r>
            <a:r>
              <a:rPr lang="en-US" sz="2800" b="1" dirty="0"/>
              <a:t>gross annual </a:t>
            </a:r>
            <a:r>
              <a:rPr lang="en-US" sz="2800" b="1" dirty="0" smtClean="0"/>
              <a:t>income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pPr algn="ctr"/>
            <a:r>
              <a:rPr lang="en-US" sz="2800" dirty="0" smtClean="0"/>
              <a:t>If </a:t>
            </a:r>
            <a:r>
              <a:rPr lang="en-US" sz="2800" dirty="0"/>
              <a:t>housing </a:t>
            </a:r>
            <a:r>
              <a:rPr lang="en-US" sz="2800" dirty="0" smtClean="0"/>
              <a:t>costs exceed </a:t>
            </a:r>
            <a:r>
              <a:rPr lang="en-US" sz="2800" dirty="0"/>
              <a:t>30%, it is considered a </a:t>
            </a:r>
            <a:r>
              <a:rPr lang="en-US" sz="2800" b="1" dirty="0"/>
              <a:t>cost burden</a:t>
            </a:r>
            <a:r>
              <a:rPr lang="en-US" sz="2800" dirty="0"/>
              <a:t>. 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(rent and utilities </a:t>
            </a:r>
            <a:r>
              <a:rPr lang="en-US" sz="2800" u="sng" dirty="0"/>
              <a:t>or</a:t>
            </a:r>
            <a:r>
              <a:rPr lang="en-US" sz="2800" dirty="0"/>
              <a:t> </a:t>
            </a:r>
            <a:r>
              <a:rPr lang="en-US" sz="2800" dirty="0" smtClean="0"/>
              <a:t>mortgage, taxes </a:t>
            </a:r>
            <a:r>
              <a:rPr lang="en-US" sz="2800" dirty="0"/>
              <a:t>&amp; utilities) </a:t>
            </a:r>
          </a:p>
          <a:p>
            <a:pPr algn="ctr"/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2301" y="8993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IS AFFORDABLE HOUSING?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T Sans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PT Sans"/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40870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47" y="0"/>
            <a:ext cx="11352062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  <a:t>2019 Ann Arbor Area Median Income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PT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4AA5-A732-4BF0-B22A-9EAA277D4E56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274967"/>
              </p:ext>
            </p:extLst>
          </p:nvPr>
        </p:nvGraphicFramePr>
        <p:xfrm>
          <a:off x="312049" y="1109198"/>
          <a:ext cx="11352060" cy="457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656">
                  <a:extLst>
                    <a:ext uri="{9D8B030D-6E8A-4147-A177-3AD203B41FA5}">
                      <a16:colId xmlns:a16="http://schemas.microsoft.com/office/drawing/2014/main" val="1925567690"/>
                    </a:ext>
                  </a:extLst>
                </a:gridCol>
                <a:gridCol w="1712422">
                  <a:extLst>
                    <a:ext uri="{9D8B030D-6E8A-4147-A177-3AD203B41FA5}">
                      <a16:colId xmlns:a16="http://schemas.microsoft.com/office/drawing/2014/main" val="275289877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871176253"/>
                    </a:ext>
                  </a:extLst>
                </a:gridCol>
                <a:gridCol w="1762298">
                  <a:extLst>
                    <a:ext uri="{9D8B030D-6E8A-4147-A177-3AD203B41FA5}">
                      <a16:colId xmlns:a16="http://schemas.microsoft.com/office/drawing/2014/main" val="3005398157"/>
                    </a:ext>
                  </a:extLst>
                </a:gridCol>
                <a:gridCol w="1762299">
                  <a:extLst>
                    <a:ext uri="{9D8B030D-6E8A-4147-A177-3AD203B41FA5}">
                      <a16:colId xmlns:a16="http://schemas.microsoft.com/office/drawing/2014/main" val="59847727"/>
                    </a:ext>
                  </a:extLst>
                </a:gridCol>
                <a:gridCol w="1838465">
                  <a:extLst>
                    <a:ext uri="{9D8B030D-6E8A-4147-A177-3AD203B41FA5}">
                      <a16:colId xmlns:a16="http://schemas.microsoft.com/office/drawing/2014/main" val="10376501"/>
                    </a:ext>
                  </a:extLst>
                </a:gridCol>
              </a:tblGrid>
              <a:tr h="6257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Area Median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Person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Person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Person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 Person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 Person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82685"/>
                  </a:ext>
                </a:extLst>
              </a:tr>
              <a:tr h="6257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$21,270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$24.300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$27,300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$30,360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$32,790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311100"/>
                  </a:ext>
                </a:extLst>
              </a:tr>
              <a:tr h="6257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$35,450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$40,500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$45,550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$50,600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$54,650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828656"/>
                  </a:ext>
                </a:extLst>
              </a:tr>
              <a:tr h="62576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60%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$42,540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$48,600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$54,660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$60,720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$65,580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204997"/>
                  </a:ext>
                </a:extLst>
              </a:tr>
              <a:tr h="6257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$56,720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$64,800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$72,880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$80,960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$87,440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043775"/>
                  </a:ext>
                </a:extLst>
              </a:tr>
              <a:tr h="6257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$70,900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$81,000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$91,100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$101,200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$102,200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432799"/>
                  </a:ext>
                </a:extLst>
              </a:tr>
              <a:tr h="6257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$85,080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$97,200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$109,320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$121,440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$131,160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330869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494027" y="3061002"/>
            <a:ext cx="1430704" cy="743244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6838" y="3687397"/>
            <a:ext cx="1270814" cy="75381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154653" y="2420879"/>
            <a:ext cx="1171438" cy="745878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06113" y="4302888"/>
            <a:ext cx="1559956" cy="7539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2047" y="5742094"/>
            <a:ext cx="11627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Ann Arbor Primary Metropolitan Statistical Area includes all of Washtenaw County – Median Family Income = $101.200;      State of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 = $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71,600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473" y="6140228"/>
            <a:ext cx="11774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HUD places the Area Median Income into the 100% AMI 4 person household slot, and all other incomes are a formula based off that number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47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454" y="256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  <a:t>Affordable Monthly Housing Costs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  <a:t>Based on 30% of Income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PT San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226094"/>
              </p:ext>
            </p:extLst>
          </p:nvPr>
        </p:nvGraphicFramePr>
        <p:xfrm>
          <a:off x="1074822" y="1642477"/>
          <a:ext cx="10629816" cy="4415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36">
                  <a:extLst>
                    <a:ext uri="{9D8B030D-6E8A-4147-A177-3AD203B41FA5}">
                      <a16:colId xmlns:a16="http://schemas.microsoft.com/office/drawing/2014/main" val="1098368666"/>
                    </a:ext>
                  </a:extLst>
                </a:gridCol>
                <a:gridCol w="1771636">
                  <a:extLst>
                    <a:ext uri="{9D8B030D-6E8A-4147-A177-3AD203B41FA5}">
                      <a16:colId xmlns:a16="http://schemas.microsoft.com/office/drawing/2014/main" val="1837007829"/>
                    </a:ext>
                  </a:extLst>
                </a:gridCol>
                <a:gridCol w="1771636">
                  <a:extLst>
                    <a:ext uri="{9D8B030D-6E8A-4147-A177-3AD203B41FA5}">
                      <a16:colId xmlns:a16="http://schemas.microsoft.com/office/drawing/2014/main" val="1637142305"/>
                    </a:ext>
                  </a:extLst>
                </a:gridCol>
                <a:gridCol w="1771636">
                  <a:extLst>
                    <a:ext uri="{9D8B030D-6E8A-4147-A177-3AD203B41FA5}">
                      <a16:colId xmlns:a16="http://schemas.microsoft.com/office/drawing/2014/main" val="988681103"/>
                    </a:ext>
                  </a:extLst>
                </a:gridCol>
                <a:gridCol w="1771636">
                  <a:extLst>
                    <a:ext uri="{9D8B030D-6E8A-4147-A177-3AD203B41FA5}">
                      <a16:colId xmlns:a16="http://schemas.microsoft.com/office/drawing/2014/main" val="1625406009"/>
                    </a:ext>
                  </a:extLst>
                </a:gridCol>
                <a:gridCol w="1771636">
                  <a:extLst>
                    <a:ext uri="{9D8B030D-6E8A-4147-A177-3AD203B41FA5}">
                      <a16:colId xmlns:a16="http://schemas.microsoft.com/office/drawing/2014/main" val="617683949"/>
                    </a:ext>
                  </a:extLst>
                </a:gridCol>
              </a:tblGrid>
              <a:tr h="8854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Area Median Income</a:t>
                      </a:r>
                      <a:endParaRPr lang="en-US" sz="24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Person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Person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Person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Person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Person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679352"/>
                  </a:ext>
                </a:extLst>
              </a:tr>
              <a:tr h="588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4716733"/>
                  </a:ext>
                </a:extLst>
              </a:tr>
              <a:tr h="588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$1,012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6572954"/>
                  </a:ext>
                </a:extLst>
              </a:tr>
              <a:tr h="588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$1,063</a:t>
                      </a:r>
                      <a:endParaRPr lang="en-US" sz="3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3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1,215 </a:t>
                      </a:r>
                      <a:endParaRPr lang="en-US" sz="3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3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1,366 </a:t>
                      </a:r>
                      <a:endParaRPr lang="en-US" sz="3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3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1,518</a:t>
                      </a:r>
                      <a:endParaRPr lang="en-US" sz="3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3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1,639</a:t>
                      </a:r>
                      <a:endParaRPr lang="en-US" sz="3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260187"/>
                  </a:ext>
                </a:extLst>
              </a:tr>
              <a:tr h="588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$2,186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2130987"/>
                  </a:ext>
                </a:extLst>
              </a:tr>
              <a:tr h="588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2,530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6701940"/>
                  </a:ext>
                </a:extLst>
              </a:tr>
              <a:tr h="588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$3,036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3,279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112645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4AA5-A732-4BF0-B22A-9EAA277D4E56}" type="slidenum">
              <a:rPr lang="en-US" smtClean="0"/>
              <a:t>25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74043" y="4837419"/>
            <a:ext cx="1559956" cy="7539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98353" y="3608744"/>
            <a:ext cx="1337509" cy="866274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53046" y="4247938"/>
            <a:ext cx="1270814" cy="75381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210355" y="3096286"/>
            <a:ext cx="1270814" cy="75381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69F6-A8D2-4857-8DEB-7C6AD9B6435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6028" y="365125"/>
            <a:ext cx="11119944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  <a:t>Ann Arbor 2017 Household Income Compared to USA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PT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386" y="5828550"/>
            <a:ext cx="826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Source:  DATA USA, Ann Arbor, </a:t>
            </a:r>
            <a:r>
              <a:rPr lang="en-US" sz="1400" dirty="0" smtClean="0"/>
              <a:t>2017</a:t>
            </a:r>
            <a:endParaRPr lang="en-US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892716" y="5025701"/>
          <a:ext cx="3003884" cy="1095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571">
                  <a:extLst>
                    <a:ext uri="{9D8B030D-6E8A-4147-A177-3AD203B41FA5}">
                      <a16:colId xmlns:a16="http://schemas.microsoft.com/office/drawing/2014/main" val="2658057588"/>
                    </a:ext>
                  </a:extLst>
                </a:gridCol>
                <a:gridCol w="2461313">
                  <a:extLst>
                    <a:ext uri="{9D8B030D-6E8A-4147-A177-3AD203B41FA5}">
                      <a16:colId xmlns:a16="http://schemas.microsoft.com/office/drawing/2014/main" val="4045985432"/>
                    </a:ext>
                  </a:extLst>
                </a:gridCol>
              </a:tblGrid>
              <a:tr h="54761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USA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946240"/>
                  </a:ext>
                </a:extLst>
              </a:tr>
              <a:tr h="54761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Ann Arbor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02478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0772"/>
            <a:ext cx="10058400" cy="275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  <a:t>Ann Arbor 2017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  <a:t>Poverty by Age and Gender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PT San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4" y="2326105"/>
            <a:ext cx="11266146" cy="3141118"/>
          </a:xfrm>
        </p:spPr>
      </p:pic>
      <p:sp>
        <p:nvSpPr>
          <p:cNvPr id="5" name="TextBox 4"/>
          <p:cNvSpPr txBox="1"/>
          <p:nvPr/>
        </p:nvSpPr>
        <p:spPr>
          <a:xfrm>
            <a:off x="343231" y="6169193"/>
            <a:ext cx="2992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200" dirty="0"/>
              <a:t>Source:  DATA USA, Ann Arbor, </a:t>
            </a:r>
            <a:r>
              <a:rPr lang="en-US" sz="1200" dirty="0" smtClean="0"/>
              <a:t>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6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69F6-A8D2-4857-8DEB-7C6AD9B6435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1773" y="249599"/>
            <a:ext cx="11280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  <a:t>Ann Arbor 2017 </a:t>
            </a:r>
          </a:p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  <a:t>Property Values Compared to USA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PT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328" y="6011900"/>
            <a:ext cx="2992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200" dirty="0"/>
              <a:t>Source:  DATA USA, Ann Arbor, </a:t>
            </a:r>
            <a:r>
              <a:rPr lang="en-US" sz="1200" dirty="0" smtClean="0"/>
              <a:t>2017</a:t>
            </a:r>
            <a:endParaRPr lang="en-U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64" y="1488943"/>
            <a:ext cx="9245733" cy="4351338"/>
          </a:xfr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66690"/>
              </p:ext>
            </p:extLst>
          </p:nvPr>
        </p:nvGraphicFramePr>
        <p:xfrm>
          <a:off x="7650813" y="5626239"/>
          <a:ext cx="3003884" cy="1095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571">
                  <a:extLst>
                    <a:ext uri="{9D8B030D-6E8A-4147-A177-3AD203B41FA5}">
                      <a16:colId xmlns:a16="http://schemas.microsoft.com/office/drawing/2014/main" val="2658057588"/>
                    </a:ext>
                  </a:extLst>
                </a:gridCol>
                <a:gridCol w="2461313">
                  <a:extLst>
                    <a:ext uri="{9D8B030D-6E8A-4147-A177-3AD203B41FA5}">
                      <a16:colId xmlns:a16="http://schemas.microsoft.com/office/drawing/2014/main" val="4045985432"/>
                    </a:ext>
                  </a:extLst>
                </a:gridCol>
              </a:tblGrid>
              <a:tr h="54761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USA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946240"/>
                  </a:ext>
                </a:extLst>
              </a:tr>
              <a:tr h="54761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Ann Arbor</a:t>
                      </a:r>
                      <a:endParaRPr 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024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0536" y="1596885"/>
            <a:ext cx="365067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PT Sans"/>
              </a:rPr>
              <a:t>On the Map 2017</a:t>
            </a:r>
          </a:p>
          <a:p>
            <a:pPr marL="0" indent="0">
              <a:buNone/>
            </a:pPr>
            <a:endParaRPr lang="en-US" sz="2000" dirty="0" smtClean="0">
              <a:latin typeface="PT Sans"/>
            </a:endParaRPr>
          </a:p>
          <a:p>
            <a:r>
              <a:rPr lang="en-US" sz="2000" dirty="0" smtClean="0">
                <a:latin typeface="PT Sans"/>
              </a:rPr>
              <a:t>83,494 commute in for jobs</a:t>
            </a:r>
          </a:p>
          <a:p>
            <a:pPr marL="0" indent="0">
              <a:buNone/>
            </a:pPr>
            <a:endParaRPr lang="en-US" sz="2000" dirty="0" smtClean="0">
              <a:latin typeface="PT Sans"/>
            </a:endParaRPr>
          </a:p>
          <a:p>
            <a:r>
              <a:rPr lang="en-US" sz="2000" dirty="0" smtClean="0">
                <a:latin typeface="PT Sans"/>
              </a:rPr>
              <a:t>24,614 live and work in Ann Arbor</a:t>
            </a:r>
          </a:p>
          <a:p>
            <a:pPr marL="0" indent="0">
              <a:buNone/>
            </a:pPr>
            <a:endParaRPr lang="en-US" sz="2000" dirty="0" smtClean="0">
              <a:latin typeface="PT Sans"/>
            </a:endParaRPr>
          </a:p>
          <a:p>
            <a:r>
              <a:rPr lang="en-US" sz="2000" dirty="0" smtClean="0">
                <a:latin typeface="PT Sans"/>
              </a:rPr>
              <a:t>20,495 commute out for jobs</a:t>
            </a:r>
            <a:endParaRPr lang="en-US" sz="2000" dirty="0">
              <a:latin typeface="PT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204" y="258465"/>
            <a:ext cx="10665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  <a:t>Ann Arbor – 2017 Commuting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T Sans"/>
              </a:rPr>
              <a:t>P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  <a:t>atterns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PT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453" t="28092" r="30184" b="17073"/>
          <a:stretch/>
        </p:blipFill>
        <p:spPr>
          <a:xfrm>
            <a:off x="1087765" y="1027906"/>
            <a:ext cx="6954982" cy="574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9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3146" y="1034812"/>
            <a:ext cx="1002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180AB"/>
                </a:solidFill>
                <a:latin typeface="PT Sans" panose="020B0503020203020204" pitchFamily="34" charset="0"/>
              </a:rPr>
              <a:t>01</a:t>
            </a:r>
            <a:endParaRPr lang="en-US" sz="4400" b="1" dirty="0">
              <a:solidFill>
                <a:srgbClr val="4180AB"/>
              </a:solidFill>
              <a:latin typeface="PT Sans" panose="020B05030202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3219" y="1531779"/>
            <a:ext cx="4910667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Market rate housing development compared to affordable housing</a:t>
            </a:r>
            <a:endParaRPr lang="en-US" sz="1400" b="1" dirty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3220" y="1234866"/>
            <a:ext cx="530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bhaya Libre SemiBold" panose="02000703000000000000" pitchFamily="2" charset="0"/>
              </a:rPr>
              <a:t>Why are we doing this feasibility analysis?</a:t>
            </a:r>
            <a:endParaRPr lang="en-US" dirty="0">
              <a:latin typeface="Abhaya Libre SemiBold" panose="020007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3146" y="2486687"/>
            <a:ext cx="1002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180AB"/>
                </a:solidFill>
                <a:latin typeface="PT Sans" panose="020B0503020203020204" pitchFamily="34" charset="0"/>
              </a:rPr>
              <a:t>02</a:t>
            </a:r>
            <a:endParaRPr lang="en-US" sz="4400" b="1" dirty="0">
              <a:solidFill>
                <a:srgbClr val="4180AB"/>
              </a:solidFill>
              <a:latin typeface="PT Sans" panose="020B05030202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3219" y="2996464"/>
            <a:ext cx="49106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Land use restrictions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Environmental constraints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Financial Modeling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Other site specific constraints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endParaRPr lang="en-US" sz="1200" dirty="0" smtClean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5175" y="2646246"/>
            <a:ext cx="530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bhaya Libre SemiBold" panose="02000703000000000000" pitchFamily="2" charset="0"/>
              </a:rPr>
              <a:t>How was the feasibility analysis done?</a:t>
            </a:r>
            <a:endParaRPr lang="en-US" dirty="0">
              <a:latin typeface="Abhaya Libre SemiBold" panose="020007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4128" y="4469232"/>
            <a:ext cx="1002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180AB"/>
                </a:solidFill>
                <a:latin typeface="PT Sans" panose="020B0503020203020204" pitchFamily="34" charset="0"/>
              </a:rPr>
              <a:t>03</a:t>
            </a:r>
            <a:endParaRPr lang="en-US" sz="4400" b="1" dirty="0">
              <a:solidFill>
                <a:srgbClr val="4180AB"/>
              </a:solidFill>
              <a:latin typeface="PT Sans" panose="020B05030202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3219" y="4996343"/>
            <a:ext cx="4910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Develop right now</a:t>
            </a:r>
            <a:endParaRPr lang="en-US" sz="1400" b="1" dirty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Develop after community </a:t>
            </a:r>
            <a:r>
              <a:rPr lang="en-US" sz="1400" b="1" dirty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e</a:t>
            </a:r>
            <a:r>
              <a:rPr lang="en-US" sz="14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ngagement process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Develop after further study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Not developable</a:t>
            </a:r>
            <a:endParaRPr lang="en-US" sz="1400" b="1" dirty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3219" y="4669286"/>
            <a:ext cx="530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bhaya Libre SemiBold" panose="02000703000000000000" pitchFamily="2" charset="0"/>
              </a:rPr>
              <a:t>What are the recommendations?</a:t>
            </a:r>
            <a:endParaRPr lang="en-US" dirty="0">
              <a:latin typeface="Abhaya Libre SemiBold" panose="020007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1750" y="301896"/>
            <a:ext cx="5542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15927"/>
                </a:solidFill>
                <a:latin typeface="PT Sans" panose="020B0503020203020204" pitchFamily="34" charset="0"/>
              </a:rPr>
              <a:t>PRESENTATION</a:t>
            </a:r>
            <a:endParaRPr lang="en-US" sz="4400" b="1" dirty="0">
              <a:solidFill>
                <a:srgbClr val="F15927"/>
              </a:solidFill>
              <a:latin typeface="PT Sans" panose="020B0503020203020204" pitchFamily="34" charset="0"/>
            </a:endParaRPr>
          </a:p>
        </p:txBody>
      </p:sp>
      <p:pic>
        <p:nvPicPr>
          <p:cNvPr id="16" name="Picture Placeholder 1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 r="117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98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PT Sans"/>
              </a:rPr>
              <a:t>Housing Development Cost</a:t>
            </a:r>
            <a:endParaRPr lang="en-US" b="1" dirty="0">
              <a:solidFill>
                <a:srgbClr val="0070C0"/>
              </a:solidFill>
              <a:latin typeface="PT San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785403" y="1744394"/>
          <a:ext cx="8919235" cy="434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4AA5-A732-4BF0-B22A-9EAA277D4E56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765270" y="6169272"/>
          <a:ext cx="57912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5" imgW="5791311" imgH="580897" progId="Excel.Sheet.12">
                  <p:embed/>
                </p:oleObj>
              </mc:Choice>
              <mc:Fallback>
                <p:oleObj name="Worksheet" r:id="rId5" imgW="5791311" imgH="580897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5270" y="6169272"/>
                        <a:ext cx="579120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6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PT Sans"/>
              </a:rPr>
              <a:t>Typical Housing Development Financing</a:t>
            </a:r>
            <a:br>
              <a:rPr lang="en-US" b="1" dirty="0" smtClean="0">
                <a:solidFill>
                  <a:srgbClr val="0070C0"/>
                </a:solidFill>
                <a:latin typeface="PT Sans"/>
              </a:rPr>
            </a:br>
            <a:r>
              <a:rPr lang="en-US" b="1" dirty="0" smtClean="0">
                <a:solidFill>
                  <a:srgbClr val="0070C0"/>
                </a:solidFill>
                <a:latin typeface="PT Sans"/>
              </a:rPr>
              <a:t>Market Rate vs. LIHTC Affordable Housing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314575" y="1713562"/>
          <a:ext cx="8975506" cy="442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4AA5-A732-4BF0-B22A-9EAA277D4E56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25692" y="5332008"/>
            <a:ext cx="308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LIHTC (Non-profit developer)</a:t>
            </a:r>
          </a:p>
          <a:p>
            <a:r>
              <a:rPr lang="en-US" dirty="0" smtClean="0"/>
              <a:t>30% AMI, 50% AMI &amp; 60% AMI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07232" y="5367431"/>
            <a:ext cx="291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LIHTC 60% AMI Average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5515" y="5385995"/>
            <a:ext cx="193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Market Rate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882" y="2522483"/>
            <a:ext cx="1509257" cy="31393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T Sans"/>
              </a:rPr>
              <a:t>The biggest difference between market-rate development and affordable housing development is how it is financed</a:t>
            </a:r>
            <a:endParaRPr lang="en-US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8024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365125"/>
            <a:ext cx="11876690" cy="1325563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PT Sans"/>
              </a:rPr>
              <a:t>If there is such a huge demand for affordable housing, why isn’t the private sector building it?</a:t>
            </a:r>
            <a:endParaRPr lang="en-US" b="1" dirty="0">
              <a:solidFill>
                <a:srgbClr val="0070C0"/>
              </a:solidFill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4AA5-A732-4BF0-B22A-9EAA277D4E56}" type="slidenum">
              <a:rPr lang="en-US" smtClean="0"/>
              <a:t>4</a:t>
            </a:fld>
            <a:endParaRPr lang="en-US"/>
          </a:p>
        </p:txBody>
      </p:sp>
      <p:sp>
        <p:nvSpPr>
          <p:cNvPr id="17" name="Pie 16"/>
          <p:cNvSpPr/>
          <p:nvPr/>
        </p:nvSpPr>
        <p:spPr>
          <a:xfrm>
            <a:off x="1117940" y="1981103"/>
            <a:ext cx="4228594" cy="4206555"/>
          </a:xfrm>
          <a:prstGeom prst="pie">
            <a:avLst>
              <a:gd name="adj1" fmla="val 16200000"/>
              <a:gd name="adj2" fmla="val 18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1041289" y="2114023"/>
            <a:ext cx="4228594" cy="4206555"/>
            <a:chOff x="1251145" y="420914"/>
            <a:chExt cx="3721774" cy="3721774"/>
          </a:xfrm>
        </p:grpSpPr>
        <p:sp>
          <p:nvSpPr>
            <p:cNvPr id="15" name="Pie 14"/>
            <p:cNvSpPr/>
            <p:nvPr/>
          </p:nvSpPr>
          <p:spPr>
            <a:xfrm>
              <a:off x="1251145" y="420914"/>
              <a:ext cx="3721774" cy="3721774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ie 6"/>
            <p:cNvSpPr txBox="1"/>
            <p:nvPr/>
          </p:nvSpPr>
          <p:spPr>
            <a:xfrm>
              <a:off x="2137282" y="2835637"/>
              <a:ext cx="1993807" cy="974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dirty="0" smtClean="0"/>
                <a:t>Competitive</a:t>
              </a:r>
              <a:endParaRPr lang="en-US" sz="30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64638" y="1981103"/>
            <a:ext cx="4228594" cy="4206555"/>
            <a:chOff x="1174494" y="287994"/>
            <a:chExt cx="3721774" cy="3721774"/>
          </a:xfrm>
        </p:grpSpPr>
        <p:sp>
          <p:nvSpPr>
            <p:cNvPr id="13" name="Pie 12"/>
            <p:cNvSpPr/>
            <p:nvPr/>
          </p:nvSpPr>
          <p:spPr>
            <a:xfrm>
              <a:off x="1174494" y="287994"/>
              <a:ext cx="3721774" cy="3721774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ie 8"/>
            <p:cNvSpPr txBox="1"/>
            <p:nvPr/>
          </p:nvSpPr>
          <p:spPr>
            <a:xfrm>
              <a:off x="1605600" y="1076656"/>
              <a:ext cx="1329205" cy="1107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dirty="0" smtClean="0"/>
                <a:t>Requires Subsidy</a:t>
              </a:r>
              <a:endParaRPr lang="en-US" sz="3000" kern="1200" dirty="0"/>
            </a:p>
          </p:txBody>
        </p:sp>
      </p:grpSp>
      <p:sp>
        <p:nvSpPr>
          <p:cNvPr id="10" name="Circular Arrow 9"/>
          <p:cNvSpPr/>
          <p:nvPr/>
        </p:nvSpPr>
        <p:spPr>
          <a:xfrm>
            <a:off x="825104" y="1690688"/>
            <a:ext cx="4752134" cy="4727366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ircular Arrow 10"/>
          <p:cNvSpPr/>
          <p:nvPr/>
        </p:nvSpPr>
        <p:spPr>
          <a:xfrm>
            <a:off x="748146" y="1823374"/>
            <a:ext cx="4752134" cy="4727366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ircular Arrow 11"/>
          <p:cNvSpPr/>
          <p:nvPr/>
        </p:nvSpPr>
        <p:spPr>
          <a:xfrm>
            <a:off x="671188" y="1690688"/>
            <a:ext cx="4752134" cy="4727366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Pie 4"/>
          <p:cNvSpPr txBox="1"/>
          <p:nvPr/>
        </p:nvSpPr>
        <p:spPr>
          <a:xfrm>
            <a:off x="3343660" y="2872492"/>
            <a:ext cx="1510212" cy="12519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/>
              <a:t>Limited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 smtClean="0"/>
              <a:t>Resource</a:t>
            </a:r>
            <a:r>
              <a:rPr lang="en-US" sz="3000" kern="1200" dirty="0" smtClean="0"/>
              <a:t> </a:t>
            </a:r>
            <a:endParaRPr lang="en-US" sz="3000" kern="1200" dirty="0"/>
          </a:p>
        </p:txBody>
      </p:sp>
      <p:sp>
        <p:nvSpPr>
          <p:cNvPr id="31" name="Pie 30"/>
          <p:cNvSpPr/>
          <p:nvPr/>
        </p:nvSpPr>
        <p:spPr>
          <a:xfrm>
            <a:off x="6737544" y="1981103"/>
            <a:ext cx="4228594" cy="4206555"/>
          </a:xfrm>
          <a:prstGeom prst="pie">
            <a:avLst>
              <a:gd name="adj1" fmla="val 16200000"/>
              <a:gd name="adj2" fmla="val 18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oup 31"/>
          <p:cNvGrpSpPr/>
          <p:nvPr/>
        </p:nvGrpSpPr>
        <p:grpSpPr>
          <a:xfrm>
            <a:off x="6660893" y="2114023"/>
            <a:ext cx="4228594" cy="4206555"/>
            <a:chOff x="1251145" y="420914"/>
            <a:chExt cx="3721774" cy="3721774"/>
          </a:xfrm>
        </p:grpSpPr>
        <p:sp>
          <p:nvSpPr>
            <p:cNvPr id="33" name="Pie 32"/>
            <p:cNvSpPr/>
            <p:nvPr/>
          </p:nvSpPr>
          <p:spPr>
            <a:xfrm>
              <a:off x="1251145" y="420914"/>
              <a:ext cx="3721774" cy="3721774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ie 6"/>
            <p:cNvSpPr txBox="1"/>
            <p:nvPr/>
          </p:nvSpPr>
          <p:spPr>
            <a:xfrm>
              <a:off x="2137282" y="2835637"/>
              <a:ext cx="1993807" cy="974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dirty="0" smtClean="0"/>
                <a:t>Site Specific</a:t>
              </a:r>
              <a:endParaRPr lang="en-US" sz="30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84242" y="1981103"/>
            <a:ext cx="4228594" cy="4206555"/>
            <a:chOff x="1174494" y="287994"/>
            <a:chExt cx="3721774" cy="3721774"/>
          </a:xfrm>
        </p:grpSpPr>
        <p:sp>
          <p:nvSpPr>
            <p:cNvPr id="36" name="Pie 35"/>
            <p:cNvSpPr/>
            <p:nvPr/>
          </p:nvSpPr>
          <p:spPr>
            <a:xfrm>
              <a:off x="1174494" y="287994"/>
              <a:ext cx="3721774" cy="3721774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Pie 8"/>
            <p:cNvSpPr txBox="1"/>
            <p:nvPr/>
          </p:nvSpPr>
          <p:spPr>
            <a:xfrm>
              <a:off x="1605600" y="1076656"/>
              <a:ext cx="1329205" cy="1107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dirty="0" smtClean="0"/>
                <a:t>Market Driven</a:t>
              </a:r>
              <a:endParaRPr lang="en-US" sz="3000" kern="1200" dirty="0"/>
            </a:p>
          </p:txBody>
        </p:sp>
      </p:grpSp>
      <p:sp>
        <p:nvSpPr>
          <p:cNvPr id="38" name="Circular Arrow 37"/>
          <p:cNvSpPr/>
          <p:nvPr/>
        </p:nvSpPr>
        <p:spPr>
          <a:xfrm>
            <a:off x="6444708" y="1690688"/>
            <a:ext cx="4752134" cy="4727366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Circular Arrow 38"/>
          <p:cNvSpPr/>
          <p:nvPr/>
        </p:nvSpPr>
        <p:spPr>
          <a:xfrm>
            <a:off x="6367750" y="1823374"/>
            <a:ext cx="4752134" cy="4727366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Circular Arrow 39"/>
          <p:cNvSpPr/>
          <p:nvPr/>
        </p:nvSpPr>
        <p:spPr>
          <a:xfrm>
            <a:off x="6290792" y="1690688"/>
            <a:ext cx="4752134" cy="4727366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Pie 4"/>
          <p:cNvSpPr txBox="1"/>
          <p:nvPr/>
        </p:nvSpPr>
        <p:spPr>
          <a:xfrm>
            <a:off x="8963264" y="2872492"/>
            <a:ext cx="1510212" cy="12519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/>
              <a:t>High Risk</a:t>
            </a:r>
            <a:endParaRPr lang="en-US" sz="3000" kern="1200" dirty="0"/>
          </a:p>
        </p:txBody>
      </p:sp>
    </p:spTree>
    <p:extLst>
      <p:ext uri="{BB962C8B-B14F-4D97-AF65-F5344CB8AC3E}">
        <p14:creationId xmlns:p14="http://schemas.microsoft.com/office/powerpoint/2010/main" val="28801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PT Sans"/>
              </a:rPr>
              <a:t>Operating Revenue &amp; Expense</a:t>
            </a:r>
            <a:br>
              <a:rPr lang="en-US" b="1" dirty="0" smtClean="0">
                <a:solidFill>
                  <a:srgbClr val="0070C0"/>
                </a:solidFill>
                <a:latin typeface="PT Sans"/>
              </a:rPr>
            </a:br>
            <a:r>
              <a:rPr lang="en-US" b="1" dirty="0" smtClean="0">
                <a:solidFill>
                  <a:srgbClr val="0070C0"/>
                </a:solidFill>
                <a:latin typeface="PT Sans"/>
              </a:rPr>
              <a:t>Market Rate vs. Affordable</a:t>
            </a:r>
            <a:endParaRPr lang="en-US" b="1" dirty="0">
              <a:solidFill>
                <a:srgbClr val="0070C0"/>
              </a:solidFill>
              <a:latin typeface="PT Sans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311766"/>
              </p:ext>
            </p:extLst>
          </p:nvPr>
        </p:nvGraphicFramePr>
        <p:xfrm>
          <a:off x="1295400" y="1690688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4AA5-A732-4BF0-B22A-9EAA277D4E56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77440" y="6168044"/>
            <a:ext cx="799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ROI = Return on Investment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4" r="25694"/>
          <a:stretch>
            <a:fillRect/>
          </a:stretch>
        </p:blipFill>
        <p:spPr>
          <a:xfrm>
            <a:off x="762000" y="1096747"/>
            <a:ext cx="2952750" cy="2952750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4648200" y="1128713"/>
            <a:ext cx="2952750" cy="2952750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8534400" y="1147763"/>
            <a:ext cx="2952750" cy="2952750"/>
          </a:xfrm>
        </p:spPr>
      </p:pic>
      <p:sp>
        <p:nvSpPr>
          <p:cNvPr id="6" name="TextBox 5"/>
          <p:cNvSpPr txBox="1"/>
          <p:nvPr/>
        </p:nvSpPr>
        <p:spPr>
          <a:xfrm>
            <a:off x="8289094" y="5792176"/>
            <a:ext cx="3438175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PT Sans" panose="020B0503020203020204" pitchFamily="34" charset="0"/>
              </a:rPr>
              <a:t>DO NOT DEVELOP AS HOUSING:</a:t>
            </a:r>
          </a:p>
          <a:p>
            <a:r>
              <a:rPr lang="en-US" sz="1600" b="1" dirty="0" smtClean="0">
                <a:latin typeface="PT Sans" panose="020B0503020203020204" pitchFamily="34" charset="0"/>
              </a:rPr>
              <a:t> </a:t>
            </a:r>
            <a:r>
              <a:rPr lang="en-US" sz="1600" dirty="0" smtClean="0">
                <a:latin typeface="PT Sans" panose="020B0503020203020204" pitchFamily="34" charset="0"/>
              </a:rPr>
              <a:t>1320 Baldwin (Senior Center) </a:t>
            </a:r>
          </a:p>
          <a:p>
            <a:r>
              <a:rPr lang="en-US" sz="1600" dirty="0" smtClean="0">
                <a:latin typeface="PT Sans" panose="020B0503020203020204" pitchFamily="34" charset="0"/>
              </a:rPr>
              <a:t> 1</a:t>
            </a:r>
            <a:r>
              <a:rPr lang="en-US" sz="1600" baseline="30000" dirty="0" smtClean="0">
                <a:latin typeface="PT Sans" panose="020B0503020203020204" pitchFamily="34" charset="0"/>
              </a:rPr>
              <a:t>st</a:t>
            </a:r>
            <a:r>
              <a:rPr lang="en-US" sz="1600" dirty="0" smtClean="0">
                <a:latin typeface="PT Sans" panose="020B0503020203020204" pitchFamily="34" charset="0"/>
              </a:rPr>
              <a:t>/William Parking Lot</a:t>
            </a:r>
            <a:endParaRPr lang="en-US" sz="1600" dirty="0">
              <a:latin typeface="PT Sans" panose="020B05030202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179" y="4088676"/>
            <a:ext cx="294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bhaya Libre SemiBold" panose="02000703000000000000" pitchFamily="2" charset="0"/>
              </a:rPr>
              <a:t>Develop</a:t>
            </a:r>
          </a:p>
          <a:p>
            <a:pPr algn="ctr"/>
            <a:r>
              <a:rPr lang="en-US" dirty="0" smtClean="0">
                <a:latin typeface="Abhaya Libre SemiBold" panose="02000703000000000000" pitchFamily="2" charset="0"/>
              </a:rPr>
              <a:t>Start Right Now</a:t>
            </a:r>
            <a:endParaRPr lang="en-US" dirty="0">
              <a:latin typeface="Abhaya Libre SemiBold" panose="020007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74260"/>
            <a:ext cx="10719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SUMMARY of RECOMMENDATIONS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774186"/>
            <a:ext cx="2952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Catherine/Fourth lot 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404-406 N Ashley</a:t>
            </a:r>
            <a:endParaRPr lang="en-US" sz="1600" b="1" dirty="0">
              <a:solidFill>
                <a:srgbClr val="0070C0"/>
              </a:solidFill>
              <a:latin typeface="Arial Narrow" panose="020B060602020203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3642" y="4088676"/>
            <a:ext cx="332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bhaya Libre SemiBold" panose="02000703000000000000" pitchFamily="2" charset="0"/>
              </a:rPr>
              <a:t>Develop </a:t>
            </a:r>
          </a:p>
          <a:p>
            <a:pPr algn="ctr"/>
            <a:r>
              <a:rPr lang="en-US" dirty="0" smtClean="0">
                <a:latin typeface="Abhaya Libre SemiBold" panose="02000703000000000000" pitchFamily="2" charset="0"/>
              </a:rPr>
              <a:t>With Community Engagement</a:t>
            </a:r>
            <a:endParaRPr lang="en-US" dirty="0">
              <a:latin typeface="Abhaya Libre SemiBold" panose="020007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198" y="4775417"/>
            <a:ext cx="2952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S. Ashley (Kline’s) parking lot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Platt &amp; </a:t>
            </a:r>
            <a:r>
              <a:rPr lang="en-US" sz="1600" b="1" dirty="0" err="1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Springbrook</a:t>
            </a:r>
            <a:endParaRPr lang="en-US" sz="1600" b="1" dirty="0" smtClean="0">
              <a:solidFill>
                <a:srgbClr val="0070C0"/>
              </a:solidFill>
              <a:latin typeface="Arial Narrow" panose="020B0606020202030204" pitchFamily="34" charset="0"/>
              <a:ea typeface="Source Sans Pro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721 N </a:t>
            </a: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Main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415 W Washington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350 S. Fifth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(former 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4398" y="4088676"/>
            <a:ext cx="294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bhaya Libre SemiBold" panose="02000703000000000000" pitchFamily="2" charset="0"/>
              </a:rPr>
              <a:t>Develop </a:t>
            </a:r>
          </a:p>
          <a:p>
            <a:pPr algn="ctr"/>
            <a:r>
              <a:rPr lang="en-US" dirty="0" smtClean="0">
                <a:latin typeface="Abhaya Libre SemiBold" panose="02000703000000000000" pitchFamily="2" charset="0"/>
              </a:rPr>
              <a:t>After Further Study</a:t>
            </a:r>
            <a:endParaRPr lang="en-US" dirty="0">
              <a:latin typeface="Abhaya Libre SemiBold" panose="020007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8954" y="4775417"/>
            <a:ext cx="2578456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2000 S. Industrial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Source Sans Pro" charset="0"/>
                <a:cs typeface="Arial" panose="020B0604020202020204" pitchFamily="34" charset="0"/>
              </a:rPr>
              <a:t>1510 E Stadium</a:t>
            </a:r>
            <a:endParaRPr lang="en-US" sz="1600" b="1" dirty="0">
              <a:solidFill>
                <a:srgbClr val="0070C0"/>
              </a:solidFill>
              <a:latin typeface="Arial Narrow" panose="020B0606020202030204" pitchFamily="34" charset="0"/>
              <a:ea typeface="Source Sans Pr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9382" y="2001126"/>
            <a:ext cx="55754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City Adopted Planning Documents or Council Resolutions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Greenways &amp; </a:t>
            </a:r>
            <a:r>
              <a:rPr lang="en-US" sz="1600" dirty="0" err="1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Treeline</a:t>
            </a: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 Trail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Zoning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Density &amp; Height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Parking &amp; Open Space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Deeds or Covenants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FEMA (Federal Emergency Management Agency)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MDEQ (Michigan Dept. of Environmental Quality)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* Park Property</a:t>
            </a:r>
            <a:endParaRPr lang="en-US" sz="1600" dirty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559407" y="1646951"/>
            <a:ext cx="5375418" cy="0"/>
          </a:xfrm>
          <a:prstGeom prst="line">
            <a:avLst/>
          </a:prstGeom>
          <a:ln w="539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98945" y="6401390"/>
            <a:ext cx="491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PT Sans" panose="020B0503020203020204" pitchFamily="34" charset="0"/>
              </a:rPr>
              <a:t>www.a2gov.org</a:t>
            </a:r>
            <a:endParaRPr lang="en-US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577" y="6401390"/>
            <a:ext cx="7423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PT Sans" panose="020B0503020203020204" pitchFamily="34" charset="0"/>
              </a:rPr>
              <a:t>*  Park property requires ballot approval to convert to another use</a:t>
            </a:r>
            <a:endParaRPr lang="en-US" sz="1600" dirty="0">
              <a:latin typeface="PT Sans" panose="020B05030202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6053" y="5481847"/>
            <a:ext cx="1730659" cy="8094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59407" y="5481847"/>
            <a:ext cx="1730659" cy="809487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172699" y="5481847"/>
            <a:ext cx="1730659" cy="8094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33237" y="5655757"/>
            <a:ext cx="138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PT Sans" panose="020B0503020203020204" pitchFamily="34" charset="0"/>
              </a:rPr>
              <a:t>Plans</a:t>
            </a:r>
            <a:endParaRPr lang="en-US" sz="2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8437" y="5655757"/>
            <a:ext cx="138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PT Sans" panose="020B0503020203020204" pitchFamily="34" charset="0"/>
              </a:rPr>
              <a:t>Zoning</a:t>
            </a:r>
            <a:endParaRPr lang="en-US" sz="2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46529" y="5655756"/>
            <a:ext cx="138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PT Sans" panose="020B0503020203020204" pitchFamily="34" charset="0"/>
              </a:rPr>
              <a:t>Legal</a:t>
            </a:r>
            <a:endParaRPr lang="en-US" sz="2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9381" y="192881"/>
            <a:ext cx="5575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Land Use </a:t>
            </a:r>
          </a:p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Restriction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5660" r="566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9382" y="1965860"/>
            <a:ext cx="5575443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Floodway/Floodplain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Noise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* Railroad within 300 feet of building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Underground Storage Tanks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Existing Buildings 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Asbestos Containing </a:t>
            </a:r>
            <a:r>
              <a:rPr lang="en-US" sz="1600" dirty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M</a:t>
            </a: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aterials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Lead-based Paint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Brownfield Eligibility</a:t>
            </a:r>
          </a:p>
          <a:p>
            <a:pPr lvl="1" algn="just">
              <a:lnSpc>
                <a:spcPct val="150000"/>
              </a:lnSpc>
            </a:pPr>
            <a:endParaRPr lang="en-US" sz="1400" dirty="0" smtClean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559407" y="1820278"/>
            <a:ext cx="5375418" cy="0"/>
          </a:xfrm>
          <a:prstGeom prst="line">
            <a:avLst/>
          </a:prstGeom>
          <a:ln w="539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6578" y="6401390"/>
            <a:ext cx="9562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PT Sans" panose="020B0503020203020204" pitchFamily="34" charset="0"/>
              </a:rPr>
              <a:t>* Cannot use federal or MSHDA funds to build affordable housing within 300 feet of railroads</a:t>
            </a:r>
            <a:endParaRPr lang="en-US" sz="1600" dirty="0">
              <a:latin typeface="PT Sans" panose="020B05030202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83220" y="5289555"/>
            <a:ext cx="1730659" cy="8094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76574" y="5289555"/>
            <a:ext cx="1730659" cy="809487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089866" y="5289555"/>
            <a:ext cx="1730659" cy="8094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50404" y="5463465"/>
            <a:ext cx="138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PT Sans" panose="020B0503020203020204" pitchFamily="34" charset="0"/>
              </a:rPr>
              <a:t>Local</a:t>
            </a:r>
            <a:endParaRPr lang="en-US" sz="2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5604" y="5463465"/>
            <a:ext cx="138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PT Sans" panose="020B0503020203020204" pitchFamily="34" charset="0"/>
              </a:rPr>
              <a:t>State</a:t>
            </a:r>
            <a:endParaRPr lang="en-US" sz="2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63696" y="5463464"/>
            <a:ext cx="138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PT Sans" panose="020B0503020203020204" pitchFamily="34" charset="0"/>
              </a:rPr>
              <a:t>Federal</a:t>
            </a:r>
            <a:endParaRPr lang="en-US" sz="2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9382" y="216962"/>
            <a:ext cx="5650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Environmental </a:t>
            </a:r>
          </a:p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Conditions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924" r="192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9380" y="1689909"/>
            <a:ext cx="5575443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b="1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* Low Income Housing Tax Credits (LIHTC)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Federal Housing and Urban Development (HUD)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Michigan State Housing Development Authority (MSHDA)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Ann Arbor Housing Fund (AAHF)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DDA Affordable Housing Fund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Brownfield Funding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Housing Revenue Bonds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Loans from Financial Institutions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Millage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Philanthropic Entities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59392" y="1441190"/>
            <a:ext cx="5375418" cy="0"/>
          </a:xfrm>
          <a:prstGeom prst="line">
            <a:avLst/>
          </a:prstGeom>
          <a:ln w="539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98945" y="6401390"/>
            <a:ext cx="491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PT Sans" panose="020B0503020203020204" pitchFamily="34" charset="0"/>
              </a:rPr>
              <a:t>www.a2gov.org</a:t>
            </a:r>
            <a:endParaRPr lang="en-US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576" y="6401390"/>
            <a:ext cx="11658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PT Sans" panose="020B0503020203020204" pitchFamily="34" charset="0"/>
              </a:rPr>
              <a:t>* LIHTC is by far the single largest source of funding for affordable housing in the United States for new developments</a:t>
            </a:r>
            <a:endParaRPr lang="en-US" sz="1600" b="1" dirty="0">
              <a:latin typeface="PT Sans" panose="020B05030202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6053" y="5481847"/>
            <a:ext cx="1730659" cy="8094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59407" y="5481847"/>
            <a:ext cx="1730659" cy="809487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172699" y="5481847"/>
            <a:ext cx="1730659" cy="8094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33237" y="5655757"/>
            <a:ext cx="138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PT Sans" panose="020B0503020203020204" pitchFamily="34" charset="0"/>
              </a:rPr>
              <a:t>Local</a:t>
            </a:r>
            <a:endParaRPr lang="en-US" sz="2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8437" y="5655757"/>
            <a:ext cx="138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PT Sans" panose="020B0503020203020204" pitchFamily="34" charset="0"/>
              </a:rPr>
              <a:t>State</a:t>
            </a:r>
            <a:endParaRPr lang="en-US" sz="2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46529" y="5655756"/>
            <a:ext cx="138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PT Sans" panose="020B0503020203020204" pitchFamily="34" charset="0"/>
              </a:rPr>
              <a:t>Federal</a:t>
            </a:r>
            <a:endParaRPr lang="en-US" sz="2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9379" y="40805"/>
            <a:ext cx="5575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Financial Resources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563" y="40805"/>
            <a:ext cx="5575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Financial </a:t>
            </a:r>
          </a:p>
          <a:p>
            <a:pPr algn="ctr"/>
            <a:r>
              <a:rPr lang="en-US" sz="4400" b="1" dirty="0" smtClean="0">
                <a:solidFill>
                  <a:srgbClr val="4A91C2"/>
                </a:solidFill>
                <a:latin typeface="PT Sans" panose="020B0503020203020204" pitchFamily="34" charset="0"/>
              </a:rPr>
              <a:t>Modeling</a:t>
            </a:r>
            <a:endParaRPr lang="en-US" sz="4400" b="1" dirty="0">
              <a:solidFill>
                <a:srgbClr val="4A91C2"/>
              </a:solidFill>
              <a:latin typeface="PT Sans" panose="020B0503020203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76576" y="1441190"/>
            <a:ext cx="5375418" cy="0"/>
          </a:xfrm>
          <a:prstGeom prst="line">
            <a:avLst/>
          </a:prstGeom>
          <a:ln w="539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4323" y="1689909"/>
            <a:ext cx="51599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Building Characteristics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Mixed Use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Amenities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Tenant Characteristics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Income Targets</a:t>
            </a:r>
            <a:endParaRPr lang="en-US" sz="1600" dirty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Number of Bedrooms &amp; Unit Square Footage</a:t>
            </a:r>
            <a:endParaRPr lang="en-US" sz="1600" dirty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Construction Costs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Financing Costs </a:t>
            </a:r>
          </a:p>
          <a:p>
            <a:pPr marL="628650" lvl="1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Loan Terms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PT Sans" panose="020B0503020203020204" pitchFamily="34" charset="0"/>
                <a:ea typeface="Source Sans Pro" charset="0"/>
                <a:cs typeface="Arial" panose="020B0604020202020204" pitchFamily="34" charset="0"/>
              </a:rPr>
              <a:t>Operating Cost Assumptions</a:t>
            </a:r>
            <a:endParaRPr lang="en-US" sz="1600" dirty="0">
              <a:latin typeface="PT Sans" panose="020B0503020203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14714" y="5481847"/>
            <a:ext cx="1730659" cy="8094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8068" y="5481847"/>
            <a:ext cx="1730659" cy="809487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21360" y="5481847"/>
            <a:ext cx="1730659" cy="8094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1898" y="5655757"/>
            <a:ext cx="138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PT Sans" panose="020B0503020203020204" pitchFamily="34" charset="0"/>
              </a:rPr>
              <a:t>Equity</a:t>
            </a:r>
            <a:endParaRPr lang="en-US" sz="2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87098" y="5655757"/>
            <a:ext cx="138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PT Sans" panose="020B0503020203020204" pitchFamily="34" charset="0"/>
              </a:rPr>
              <a:t>Debt</a:t>
            </a:r>
            <a:endParaRPr lang="en-US" sz="2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5190" y="5655756"/>
            <a:ext cx="138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PT Sans" panose="020B0503020203020204" pitchFamily="34" charset="0"/>
              </a:rPr>
              <a:t>Grants</a:t>
            </a:r>
            <a:endParaRPr lang="en-US" sz="2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195B688F3904A98EC84F725A80047" ma:contentTypeVersion="2" ma:contentTypeDescription="Create a new document." ma:contentTypeScope="" ma:versionID="236c36c5d6086523054e268bee9fd189">
  <xsd:schema xmlns:xsd="http://www.w3.org/2001/XMLSchema" xmlns:xs="http://www.w3.org/2001/XMLSchema" xmlns:p="http://schemas.microsoft.com/office/2006/metadata/properties" xmlns:ns1="http://schemas.microsoft.com/sharepoint/v3" xmlns:ns2="364b985a-9c97-47d2-95ce-52412638ac75" targetNamespace="http://schemas.microsoft.com/office/2006/metadata/properties" ma:root="true" ma:fieldsID="d7ba7a9bd254bb8a26fc97fda9e1b6a2" ns1:_="" ns2:_="">
    <xsd:import namespace="http://schemas.microsoft.com/sharepoint/v3"/>
    <xsd:import namespace="364b985a-9c97-47d2-95ce-52412638ac7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b985a-9c97-47d2-95ce-52412638ac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A40ABF-600A-4DD7-8000-3FA0B908FADC}"/>
</file>

<file path=customXml/itemProps2.xml><?xml version="1.0" encoding="utf-8"?>
<ds:datastoreItem xmlns:ds="http://schemas.openxmlformats.org/officeDocument/2006/customXml" ds:itemID="{99DA04E1-D390-44B7-A15D-259EDE2F6027}"/>
</file>

<file path=customXml/itemProps3.xml><?xml version="1.0" encoding="utf-8"?>
<ds:datastoreItem xmlns:ds="http://schemas.openxmlformats.org/officeDocument/2006/customXml" ds:itemID="{123E60FD-76F5-421F-81BF-45DE3B53C00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</TotalTime>
  <Words>1617</Words>
  <Application>Microsoft Office PowerPoint</Application>
  <PresentationFormat>Widescreen</PresentationFormat>
  <Paragraphs>503</Paragraphs>
  <Slides>31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Abhaya Libre SemiBold</vt:lpstr>
      <vt:lpstr>Arial</vt:lpstr>
      <vt:lpstr>Arial Narrow</vt:lpstr>
      <vt:lpstr>Calibri</vt:lpstr>
      <vt:lpstr>Calibri Light</vt:lpstr>
      <vt:lpstr>PT Sans</vt:lpstr>
      <vt:lpstr>Source Sans Pro</vt:lpstr>
      <vt:lpstr>Wingdings</vt:lpstr>
      <vt:lpstr>Office Theme</vt:lpstr>
      <vt:lpstr>Worksheet</vt:lpstr>
      <vt:lpstr>PowerPoint Presentation</vt:lpstr>
      <vt:lpstr>City Council Resolution  </vt:lpstr>
      <vt:lpstr>PowerPoint Presentation</vt:lpstr>
      <vt:lpstr>If there is such a huge demand for affordable housing, why isn’t the private sector building it?</vt:lpstr>
      <vt:lpstr>Operating Revenue &amp; Expense Market Rate vs. Affordable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Slides Follow Background Information</vt:lpstr>
      <vt:lpstr>WHAT IS AFFORDABLE HOUSING?  </vt:lpstr>
      <vt:lpstr>2019 Ann Arbor Area Median Income</vt:lpstr>
      <vt:lpstr>Affordable Monthly Housing Costs  Based on 30% of Income </vt:lpstr>
      <vt:lpstr>Ann Arbor 2017 Household Income Compared to USA</vt:lpstr>
      <vt:lpstr>Ann Arbor 2017  Poverty by Age and Gender</vt:lpstr>
      <vt:lpstr>PowerPoint Presentation</vt:lpstr>
      <vt:lpstr>PowerPoint Presentation</vt:lpstr>
      <vt:lpstr>Housing Development Cost</vt:lpstr>
      <vt:lpstr>Typical Housing Development Financing Market Rate vs. LIHTC Affordable Housing </vt:lpstr>
    </vt:vector>
  </TitlesOfParts>
  <Company>Washtenaw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city-owned properties powerpoint</dc:title>
  <dc:creator>Teresa M. Gillotti</dc:creator>
  <cp:lastModifiedBy>Hall, Jennifer</cp:lastModifiedBy>
  <cp:revision>174</cp:revision>
  <dcterms:created xsi:type="dcterms:W3CDTF">2019-04-16T10:06:14Z</dcterms:created>
  <dcterms:modified xsi:type="dcterms:W3CDTF">2019-11-06T17:48:36Z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0x010100FCD195B688F3904A98EC84F725A80047</vt:lpwstr>
  </property>
</Properties>
</file>