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76"/>
  </p:notesMasterIdLst>
  <p:sldIdLst>
    <p:sldId id="303" r:id="rId2"/>
    <p:sldId id="566" r:id="rId3"/>
    <p:sldId id="557" r:id="rId4"/>
    <p:sldId id="559" r:id="rId5"/>
    <p:sldId id="1518" r:id="rId6"/>
    <p:sldId id="1507" r:id="rId7"/>
    <p:sldId id="286" r:id="rId8"/>
    <p:sldId id="256" r:id="rId9"/>
    <p:sldId id="1512" r:id="rId10"/>
    <p:sldId id="257" r:id="rId11"/>
    <p:sldId id="1508" r:id="rId12"/>
    <p:sldId id="593" r:id="rId13"/>
    <p:sldId id="682" r:id="rId14"/>
    <p:sldId id="684" r:id="rId15"/>
    <p:sldId id="680" r:id="rId16"/>
    <p:sldId id="260" r:id="rId17"/>
    <p:sldId id="1513" r:id="rId18"/>
    <p:sldId id="582" r:id="rId19"/>
    <p:sldId id="583" r:id="rId20"/>
    <p:sldId id="653" r:id="rId21"/>
    <p:sldId id="1509" r:id="rId22"/>
    <p:sldId id="266" r:id="rId23"/>
    <p:sldId id="654" r:id="rId24"/>
    <p:sldId id="645" r:id="rId25"/>
    <p:sldId id="609" r:id="rId26"/>
    <p:sldId id="612" r:id="rId27"/>
    <p:sldId id="669" r:id="rId28"/>
    <p:sldId id="1517" r:id="rId29"/>
    <p:sldId id="611" r:id="rId30"/>
    <p:sldId id="604" r:id="rId31"/>
    <p:sldId id="670" r:id="rId32"/>
    <p:sldId id="662" r:id="rId33"/>
    <p:sldId id="607" r:id="rId34"/>
    <p:sldId id="687" r:id="rId35"/>
    <p:sldId id="688" r:id="rId36"/>
    <p:sldId id="1450" r:id="rId37"/>
    <p:sldId id="1470" r:id="rId38"/>
    <p:sldId id="1451" r:id="rId39"/>
    <p:sldId id="378" r:id="rId40"/>
    <p:sldId id="377" r:id="rId41"/>
    <p:sldId id="1515" r:id="rId42"/>
    <p:sldId id="1465" r:id="rId43"/>
    <p:sldId id="663" r:id="rId44"/>
    <p:sldId id="331" r:id="rId45"/>
    <p:sldId id="312" r:id="rId46"/>
    <p:sldId id="313" r:id="rId47"/>
    <p:sldId id="1445" r:id="rId48"/>
    <p:sldId id="693" r:id="rId49"/>
    <p:sldId id="385" r:id="rId50"/>
    <p:sldId id="1458" r:id="rId51"/>
    <p:sldId id="1464" r:id="rId52"/>
    <p:sldId id="399" r:id="rId53"/>
    <p:sldId id="1510" r:id="rId54"/>
    <p:sldId id="1466" r:id="rId55"/>
    <p:sldId id="1511" r:id="rId56"/>
    <p:sldId id="667" r:id="rId57"/>
    <p:sldId id="686" r:id="rId58"/>
    <p:sldId id="1468" r:id="rId59"/>
    <p:sldId id="1504" r:id="rId60"/>
    <p:sldId id="1486" r:id="rId61"/>
    <p:sldId id="692" r:id="rId62"/>
    <p:sldId id="589" r:id="rId63"/>
    <p:sldId id="1505" r:id="rId64"/>
    <p:sldId id="1506" r:id="rId65"/>
    <p:sldId id="1516" r:id="rId66"/>
    <p:sldId id="650" r:id="rId67"/>
    <p:sldId id="658" r:id="rId68"/>
    <p:sldId id="655" r:id="rId69"/>
    <p:sldId id="660" r:id="rId70"/>
    <p:sldId id="389" r:id="rId71"/>
    <p:sldId id="386" r:id="rId72"/>
    <p:sldId id="639" r:id="rId73"/>
    <p:sldId id="1514" r:id="rId74"/>
    <p:sldId id="568" r:id="rId75"/>
  </p:sldIdLst>
  <p:sldSz cx="12192000" cy="6858000"/>
  <p:notesSz cx="9236075" cy="1472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76601" autoAdjust="0"/>
  </p:normalViewPr>
  <p:slideViewPr>
    <p:cSldViewPr snapToGrid="0">
      <p:cViewPr varScale="1">
        <p:scale>
          <a:sx n="63" d="100"/>
          <a:sy n="63" d="100"/>
        </p:scale>
        <p:origin x="1454"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83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https://ewashtenaw-my.sharepoint.com/personal/peckb_washtenaw_org/Documents/Admin/Human%20Services/ACSDP1Y2021.DP04-2023-08-29T13225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2gov-my.sharepoint.com/personal/ayu_a2gov_org/Documents/Ann%20Arbor%20Population%20and%20U-M%20Enrollment%20by%20Yea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ouscomm\HousCommUsr\HOUS\Community%20Presentations\DATA\U-M%20Housing%20Systemwide%20Capacity%20by%20Yea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[ACSDP1Y2021.DP04-2023-08-29T132257.xlsx]Pivot Table &amp; Chart!PivotTable4</c:name>
    <c:fmtId val="9"/>
  </c:pivotSource>
  <c:chart>
    <c:autoTitleDeleted val="0"/>
    <c:pivotFmts>
      <c:pivotFmt>
        <c:idx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49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49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49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 Table &amp; Chart'!$B$3</c:f>
              <c:strCache>
                <c:ptCount val="1"/>
                <c:pt idx="0">
                  <c:v>Sum of Vacant Housing Units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5400000" scaled="0"/>
            </a:gradFill>
            <a:ln>
              <a:noFill/>
            </a:ln>
            <a:effectLst>
              <a:outerShdw blurRad="57150" dist="19050" dir="5400000" algn="ctr" rotWithShape="0">
                <a:srgbClr val="000000">
                  <a:alpha val="63000"/>
                </a:srgbClr>
              </a:outerShdw>
            </a:effectLst>
          </c:spPr>
          <c:invertIfNegative val="0"/>
          <c:cat>
            <c:multiLvlStrRef>
              <c:f>'Pivot Table &amp; Chart'!$A$4:$A$31</c:f>
              <c:multiLvlStrCache>
                <c:ptCount val="9"/>
                <c:lvl>
                  <c:pt idx="0">
                    <c:v>2012</c:v>
                  </c:pt>
                  <c:pt idx="1">
                    <c:v>2013</c:v>
                  </c:pt>
                  <c:pt idx="2">
                    <c:v>2014</c:v>
                  </c:pt>
                  <c:pt idx="3">
                    <c:v>2015</c:v>
                  </c:pt>
                  <c:pt idx="4">
                    <c:v>2016</c:v>
                  </c:pt>
                  <c:pt idx="5">
                    <c:v>2017</c:v>
                  </c:pt>
                  <c:pt idx="6">
                    <c:v>2018</c:v>
                  </c:pt>
                  <c:pt idx="7">
                    <c:v>2019</c:v>
                  </c:pt>
                  <c:pt idx="8">
                    <c:v>2021</c:v>
                  </c:pt>
                </c:lvl>
                <c:lvl>
                  <c:pt idx="0">
                    <c:v>$921 </c:v>
                  </c:pt>
                  <c:pt idx="1">
                    <c:v>$930 </c:v>
                  </c:pt>
                  <c:pt idx="2">
                    <c:v>$981 </c:v>
                  </c:pt>
                  <c:pt idx="3">
                    <c:v>$978 </c:v>
                  </c:pt>
                  <c:pt idx="4">
                    <c:v>$997 </c:v>
                  </c:pt>
                  <c:pt idx="5">
                    <c:v>$1,062 </c:v>
                  </c:pt>
                  <c:pt idx="6">
                    <c:v>$1,116 </c:v>
                  </c:pt>
                  <c:pt idx="7">
                    <c:v>$1,139 </c:v>
                  </c:pt>
                  <c:pt idx="8">
                    <c:v>$1,225 </c:v>
                  </c:pt>
                </c:lvl>
                <c:lvl>
                  <c:pt idx="0">
                    <c:v> 147,734 </c:v>
                  </c:pt>
                  <c:pt idx="1">
                    <c:v> 148,451 </c:v>
                  </c:pt>
                  <c:pt idx="2">
                    <c:v> 148,496 </c:v>
                  </c:pt>
                  <c:pt idx="3">
                    <c:v> 150,083 </c:v>
                  </c:pt>
                  <c:pt idx="4">
                    <c:v> 149,932 </c:v>
                  </c:pt>
                  <c:pt idx="5">
                    <c:v> 150,397 </c:v>
                  </c:pt>
                  <c:pt idx="6">
                    <c:v> 151,576 </c:v>
                  </c:pt>
                  <c:pt idx="7">
                    <c:v> 152,272 </c:v>
                  </c:pt>
                  <c:pt idx="8">
                    <c:v> 157,960 </c:v>
                  </c:pt>
                </c:lvl>
              </c:multiLvlStrCache>
            </c:multiLvlStrRef>
          </c:cat>
          <c:val>
            <c:numRef>
              <c:f>'Pivot Table &amp; Chart'!$B$4:$B$31</c:f>
              <c:numCache>
                <c:formatCode>General</c:formatCode>
                <c:ptCount val="9"/>
                <c:pt idx="0">
                  <c:v>10169</c:v>
                </c:pt>
                <c:pt idx="1">
                  <c:v>10723</c:v>
                </c:pt>
                <c:pt idx="2">
                  <c:v>11256</c:v>
                </c:pt>
                <c:pt idx="3">
                  <c:v>11984</c:v>
                </c:pt>
                <c:pt idx="4">
                  <c:v>9853</c:v>
                </c:pt>
                <c:pt idx="5">
                  <c:v>9668</c:v>
                </c:pt>
                <c:pt idx="6">
                  <c:v>8504</c:v>
                </c:pt>
                <c:pt idx="7">
                  <c:v>10592</c:v>
                </c:pt>
                <c:pt idx="8">
                  <c:v>8827</c:v>
                </c:pt>
              </c:numCache>
            </c:numRef>
          </c:val>
          <c:extLst>
            <c:ext xmlns:c16="http://schemas.microsoft.com/office/drawing/2014/chart" uri="{C3380CC4-5D6E-409C-BE32-E72D297353CC}">
              <c16:uniqueId val="{00000000-893F-4F36-8620-9162303F15DB}"/>
            </c:ext>
          </c:extLst>
        </c:ser>
        <c:ser>
          <c:idx val="1"/>
          <c:order val="1"/>
          <c:tx>
            <c:strRef>
              <c:f>'Pivot Table &amp; Chart'!$C$3</c:f>
              <c:strCache>
                <c:ptCount val="1"/>
                <c:pt idx="0">
                  <c:v>Sum of Occupied units paying rent</c:v>
                </c:pt>
              </c:strCache>
            </c:strRef>
          </c:tx>
          <c:spPr>
            <a:gradFill rotWithShape="1">
              <a:gsLst>
                <a:gs pos="0">
                  <a:schemeClr val="accent2">
                    <a:tint val="100000"/>
                    <a:shade val="100000"/>
                    <a:satMod val="130000"/>
                  </a:schemeClr>
                </a:gs>
                <a:gs pos="100000">
                  <a:schemeClr val="accent2">
                    <a:tint val="50000"/>
                    <a:shade val="100000"/>
                    <a:satMod val="350000"/>
                  </a:schemeClr>
                </a:gs>
              </a:gsLst>
              <a:lin ang="5400000" scaled="0"/>
            </a:gradFill>
            <a:ln>
              <a:noFill/>
            </a:ln>
            <a:effectLst>
              <a:outerShdw blurRad="57150" dist="19050" dir="5400000" algn="ctr" rotWithShape="0">
                <a:srgbClr val="000000">
                  <a:alpha val="63000"/>
                </a:srgbClr>
              </a:outerShdw>
            </a:effectLst>
          </c:spPr>
          <c:invertIfNegative val="0"/>
          <c:cat>
            <c:multiLvlStrRef>
              <c:f>'Pivot Table &amp; Chart'!$A$4:$A$31</c:f>
              <c:multiLvlStrCache>
                <c:ptCount val="9"/>
                <c:lvl>
                  <c:pt idx="0">
                    <c:v>2012</c:v>
                  </c:pt>
                  <c:pt idx="1">
                    <c:v>2013</c:v>
                  </c:pt>
                  <c:pt idx="2">
                    <c:v>2014</c:v>
                  </c:pt>
                  <c:pt idx="3">
                    <c:v>2015</c:v>
                  </c:pt>
                  <c:pt idx="4">
                    <c:v>2016</c:v>
                  </c:pt>
                  <c:pt idx="5">
                    <c:v>2017</c:v>
                  </c:pt>
                  <c:pt idx="6">
                    <c:v>2018</c:v>
                  </c:pt>
                  <c:pt idx="7">
                    <c:v>2019</c:v>
                  </c:pt>
                  <c:pt idx="8">
                    <c:v>2021</c:v>
                  </c:pt>
                </c:lvl>
                <c:lvl>
                  <c:pt idx="0">
                    <c:v>$921 </c:v>
                  </c:pt>
                  <c:pt idx="1">
                    <c:v>$930 </c:v>
                  </c:pt>
                  <c:pt idx="2">
                    <c:v>$981 </c:v>
                  </c:pt>
                  <c:pt idx="3">
                    <c:v>$978 </c:v>
                  </c:pt>
                  <c:pt idx="4">
                    <c:v>$997 </c:v>
                  </c:pt>
                  <c:pt idx="5">
                    <c:v>$1,062 </c:v>
                  </c:pt>
                  <c:pt idx="6">
                    <c:v>$1,116 </c:v>
                  </c:pt>
                  <c:pt idx="7">
                    <c:v>$1,139 </c:v>
                  </c:pt>
                  <c:pt idx="8">
                    <c:v>$1,225 </c:v>
                  </c:pt>
                </c:lvl>
                <c:lvl>
                  <c:pt idx="0">
                    <c:v> 147,734 </c:v>
                  </c:pt>
                  <c:pt idx="1">
                    <c:v> 148,451 </c:v>
                  </c:pt>
                  <c:pt idx="2">
                    <c:v> 148,496 </c:v>
                  </c:pt>
                  <c:pt idx="3">
                    <c:v> 150,083 </c:v>
                  </c:pt>
                  <c:pt idx="4">
                    <c:v> 149,932 </c:v>
                  </c:pt>
                  <c:pt idx="5">
                    <c:v> 150,397 </c:v>
                  </c:pt>
                  <c:pt idx="6">
                    <c:v> 151,576 </c:v>
                  </c:pt>
                  <c:pt idx="7">
                    <c:v> 152,272 </c:v>
                  </c:pt>
                  <c:pt idx="8">
                    <c:v> 157,960 </c:v>
                  </c:pt>
                </c:lvl>
              </c:multiLvlStrCache>
            </c:multiLvlStrRef>
          </c:cat>
          <c:val>
            <c:numRef>
              <c:f>'Pivot Table &amp; Chart'!$C$4:$C$31</c:f>
              <c:numCache>
                <c:formatCode>General</c:formatCode>
                <c:ptCount val="9"/>
                <c:pt idx="0">
                  <c:v>55258</c:v>
                </c:pt>
                <c:pt idx="1">
                  <c:v>53306</c:v>
                </c:pt>
                <c:pt idx="2">
                  <c:v>53198</c:v>
                </c:pt>
                <c:pt idx="3">
                  <c:v>55215</c:v>
                </c:pt>
                <c:pt idx="4">
                  <c:v>55607</c:v>
                </c:pt>
                <c:pt idx="5">
                  <c:v>52627</c:v>
                </c:pt>
                <c:pt idx="6">
                  <c:v>54808</c:v>
                </c:pt>
                <c:pt idx="7">
                  <c:v>52306</c:v>
                </c:pt>
                <c:pt idx="8">
                  <c:v>56964</c:v>
                </c:pt>
              </c:numCache>
            </c:numRef>
          </c:val>
          <c:extLst>
            <c:ext xmlns:c16="http://schemas.microsoft.com/office/drawing/2014/chart" uri="{C3380CC4-5D6E-409C-BE32-E72D297353CC}">
              <c16:uniqueId val="{00000001-893F-4F36-8620-9162303F15DB}"/>
            </c:ext>
          </c:extLst>
        </c:ser>
        <c:ser>
          <c:idx val="2"/>
          <c:order val="2"/>
          <c:tx>
            <c:strRef>
              <c:f>'Pivot Table &amp; Chart'!$D$3</c:f>
              <c:strCache>
                <c:ptCount val="1"/>
                <c:pt idx="0">
                  <c:v>Sum of Housing units with a mortgage</c:v>
                </c:pt>
              </c:strCache>
            </c:strRef>
          </c:tx>
          <c:spPr>
            <a:gradFill rotWithShape="1">
              <a:gsLst>
                <a:gs pos="0">
                  <a:schemeClr val="accent3">
                    <a:tint val="100000"/>
                    <a:shade val="100000"/>
                    <a:satMod val="130000"/>
                  </a:schemeClr>
                </a:gs>
                <a:gs pos="100000">
                  <a:schemeClr val="accent3">
                    <a:tint val="50000"/>
                    <a:shade val="100000"/>
                    <a:satMod val="350000"/>
                  </a:schemeClr>
                </a:gs>
              </a:gsLst>
              <a:lin ang="5400000" scaled="0"/>
            </a:gradFill>
            <a:ln>
              <a:noFill/>
            </a:ln>
            <a:effectLst>
              <a:outerShdw blurRad="57150" dist="19050" dir="5400000" algn="ctr" rotWithShape="0">
                <a:srgbClr val="000000">
                  <a:alpha val="63000"/>
                </a:srgbClr>
              </a:outerShdw>
            </a:effectLst>
          </c:spPr>
          <c:invertIfNegative val="0"/>
          <c:cat>
            <c:multiLvlStrRef>
              <c:f>'Pivot Table &amp; Chart'!$A$4:$A$31</c:f>
              <c:multiLvlStrCache>
                <c:ptCount val="9"/>
                <c:lvl>
                  <c:pt idx="0">
                    <c:v>2012</c:v>
                  </c:pt>
                  <c:pt idx="1">
                    <c:v>2013</c:v>
                  </c:pt>
                  <c:pt idx="2">
                    <c:v>2014</c:v>
                  </c:pt>
                  <c:pt idx="3">
                    <c:v>2015</c:v>
                  </c:pt>
                  <c:pt idx="4">
                    <c:v>2016</c:v>
                  </c:pt>
                  <c:pt idx="5">
                    <c:v>2017</c:v>
                  </c:pt>
                  <c:pt idx="6">
                    <c:v>2018</c:v>
                  </c:pt>
                  <c:pt idx="7">
                    <c:v>2019</c:v>
                  </c:pt>
                  <c:pt idx="8">
                    <c:v>2021</c:v>
                  </c:pt>
                </c:lvl>
                <c:lvl>
                  <c:pt idx="0">
                    <c:v>$921 </c:v>
                  </c:pt>
                  <c:pt idx="1">
                    <c:v>$930 </c:v>
                  </c:pt>
                  <c:pt idx="2">
                    <c:v>$981 </c:v>
                  </c:pt>
                  <c:pt idx="3">
                    <c:v>$978 </c:v>
                  </c:pt>
                  <c:pt idx="4">
                    <c:v>$997 </c:v>
                  </c:pt>
                  <c:pt idx="5">
                    <c:v>$1,062 </c:v>
                  </c:pt>
                  <c:pt idx="6">
                    <c:v>$1,116 </c:v>
                  </c:pt>
                  <c:pt idx="7">
                    <c:v>$1,139 </c:v>
                  </c:pt>
                  <c:pt idx="8">
                    <c:v>$1,225 </c:v>
                  </c:pt>
                </c:lvl>
                <c:lvl>
                  <c:pt idx="0">
                    <c:v> 147,734 </c:v>
                  </c:pt>
                  <c:pt idx="1">
                    <c:v> 148,451 </c:v>
                  </c:pt>
                  <c:pt idx="2">
                    <c:v> 148,496 </c:v>
                  </c:pt>
                  <c:pt idx="3">
                    <c:v> 150,083 </c:v>
                  </c:pt>
                  <c:pt idx="4">
                    <c:v> 149,932 </c:v>
                  </c:pt>
                  <c:pt idx="5">
                    <c:v> 150,397 </c:v>
                  </c:pt>
                  <c:pt idx="6">
                    <c:v> 151,576 </c:v>
                  </c:pt>
                  <c:pt idx="7">
                    <c:v> 152,272 </c:v>
                  </c:pt>
                  <c:pt idx="8">
                    <c:v> 157,960 </c:v>
                  </c:pt>
                </c:lvl>
              </c:multiLvlStrCache>
            </c:multiLvlStrRef>
          </c:cat>
          <c:val>
            <c:numRef>
              <c:f>'Pivot Table &amp; Chart'!$D$4:$D$31</c:f>
              <c:numCache>
                <c:formatCode>General</c:formatCode>
                <c:ptCount val="9"/>
                <c:pt idx="0">
                  <c:v>56670</c:v>
                </c:pt>
                <c:pt idx="1">
                  <c:v>56870</c:v>
                </c:pt>
                <c:pt idx="2">
                  <c:v>57916</c:v>
                </c:pt>
                <c:pt idx="3">
                  <c:v>55104</c:v>
                </c:pt>
                <c:pt idx="4">
                  <c:v>55240</c:v>
                </c:pt>
                <c:pt idx="5">
                  <c:v>56750</c:v>
                </c:pt>
                <c:pt idx="6">
                  <c:v>57220</c:v>
                </c:pt>
                <c:pt idx="7">
                  <c:v>56506</c:v>
                </c:pt>
                <c:pt idx="8">
                  <c:v>58830</c:v>
                </c:pt>
              </c:numCache>
            </c:numRef>
          </c:val>
          <c:extLst>
            <c:ext xmlns:c16="http://schemas.microsoft.com/office/drawing/2014/chart" uri="{C3380CC4-5D6E-409C-BE32-E72D297353CC}">
              <c16:uniqueId val="{00000002-893F-4F36-8620-9162303F15DB}"/>
            </c:ext>
          </c:extLst>
        </c:ser>
        <c:ser>
          <c:idx val="3"/>
          <c:order val="3"/>
          <c:tx>
            <c:strRef>
              <c:f>'Pivot Table &amp; Chart'!$E$3</c:f>
              <c:strCache>
                <c:ptCount val="1"/>
                <c:pt idx="0">
                  <c:v>Sum of Housing units without a mortgage</c:v>
                </c:pt>
              </c:strCache>
            </c:strRef>
          </c:tx>
          <c:spPr>
            <a:gradFill rotWithShape="1">
              <a:gsLst>
                <a:gs pos="0">
                  <a:schemeClr val="accent4">
                    <a:tint val="100000"/>
                    <a:shade val="100000"/>
                    <a:satMod val="130000"/>
                  </a:schemeClr>
                </a:gs>
                <a:gs pos="100000">
                  <a:schemeClr val="accent4">
                    <a:tint val="50000"/>
                    <a:shade val="100000"/>
                    <a:satMod val="350000"/>
                  </a:schemeClr>
                </a:gs>
              </a:gsLst>
              <a:lin ang="5400000" scaled="0"/>
            </a:gradFill>
            <a:ln>
              <a:noFill/>
            </a:ln>
            <a:effectLst>
              <a:outerShdw blurRad="57150" dist="19050" dir="5400000" algn="ctr" rotWithShape="0">
                <a:srgbClr val="000000">
                  <a:alpha val="63000"/>
                </a:srgbClr>
              </a:outerShdw>
            </a:effectLst>
          </c:spPr>
          <c:invertIfNegative val="0"/>
          <c:cat>
            <c:multiLvlStrRef>
              <c:f>'Pivot Table &amp; Chart'!$A$4:$A$31</c:f>
              <c:multiLvlStrCache>
                <c:ptCount val="9"/>
                <c:lvl>
                  <c:pt idx="0">
                    <c:v>2012</c:v>
                  </c:pt>
                  <c:pt idx="1">
                    <c:v>2013</c:v>
                  </c:pt>
                  <c:pt idx="2">
                    <c:v>2014</c:v>
                  </c:pt>
                  <c:pt idx="3">
                    <c:v>2015</c:v>
                  </c:pt>
                  <c:pt idx="4">
                    <c:v>2016</c:v>
                  </c:pt>
                  <c:pt idx="5">
                    <c:v>2017</c:v>
                  </c:pt>
                  <c:pt idx="6">
                    <c:v>2018</c:v>
                  </c:pt>
                  <c:pt idx="7">
                    <c:v>2019</c:v>
                  </c:pt>
                  <c:pt idx="8">
                    <c:v>2021</c:v>
                  </c:pt>
                </c:lvl>
                <c:lvl>
                  <c:pt idx="0">
                    <c:v>$921 </c:v>
                  </c:pt>
                  <c:pt idx="1">
                    <c:v>$930 </c:v>
                  </c:pt>
                  <c:pt idx="2">
                    <c:v>$981 </c:v>
                  </c:pt>
                  <c:pt idx="3">
                    <c:v>$978 </c:v>
                  </c:pt>
                  <c:pt idx="4">
                    <c:v>$997 </c:v>
                  </c:pt>
                  <c:pt idx="5">
                    <c:v>$1,062 </c:v>
                  </c:pt>
                  <c:pt idx="6">
                    <c:v>$1,116 </c:v>
                  </c:pt>
                  <c:pt idx="7">
                    <c:v>$1,139 </c:v>
                  </c:pt>
                  <c:pt idx="8">
                    <c:v>$1,225 </c:v>
                  </c:pt>
                </c:lvl>
                <c:lvl>
                  <c:pt idx="0">
                    <c:v> 147,734 </c:v>
                  </c:pt>
                  <c:pt idx="1">
                    <c:v> 148,451 </c:v>
                  </c:pt>
                  <c:pt idx="2">
                    <c:v> 148,496 </c:v>
                  </c:pt>
                  <c:pt idx="3">
                    <c:v> 150,083 </c:v>
                  </c:pt>
                  <c:pt idx="4">
                    <c:v> 149,932 </c:v>
                  </c:pt>
                  <c:pt idx="5">
                    <c:v> 150,397 </c:v>
                  </c:pt>
                  <c:pt idx="6">
                    <c:v> 151,576 </c:v>
                  </c:pt>
                  <c:pt idx="7">
                    <c:v> 152,272 </c:v>
                  </c:pt>
                  <c:pt idx="8">
                    <c:v> 157,960 </c:v>
                  </c:pt>
                </c:lvl>
              </c:multiLvlStrCache>
            </c:multiLvlStrRef>
          </c:cat>
          <c:val>
            <c:numRef>
              <c:f>'Pivot Table &amp; Chart'!$E$4:$E$31</c:f>
              <c:numCache>
                <c:formatCode>General</c:formatCode>
                <c:ptCount val="9"/>
                <c:pt idx="0">
                  <c:v>24002</c:v>
                </c:pt>
                <c:pt idx="1">
                  <c:v>24951</c:v>
                </c:pt>
                <c:pt idx="2">
                  <c:v>24664</c:v>
                </c:pt>
                <c:pt idx="3">
                  <c:v>25938</c:v>
                </c:pt>
                <c:pt idx="4">
                  <c:v>27699</c:v>
                </c:pt>
                <c:pt idx="5">
                  <c:v>30154</c:v>
                </c:pt>
                <c:pt idx="6">
                  <c:v>30013</c:v>
                </c:pt>
                <c:pt idx="7">
                  <c:v>32026</c:v>
                </c:pt>
                <c:pt idx="8">
                  <c:v>31599</c:v>
                </c:pt>
              </c:numCache>
            </c:numRef>
          </c:val>
          <c:extLst>
            <c:ext xmlns:c16="http://schemas.microsoft.com/office/drawing/2014/chart" uri="{C3380CC4-5D6E-409C-BE32-E72D297353CC}">
              <c16:uniqueId val="{00000003-893F-4F36-8620-9162303F15DB}"/>
            </c:ext>
          </c:extLst>
        </c:ser>
        <c:dLbls>
          <c:showLegendKey val="0"/>
          <c:showVal val="0"/>
          <c:showCatName val="0"/>
          <c:showSerName val="0"/>
          <c:showPercent val="0"/>
          <c:showBubbleSize val="0"/>
        </c:dLbls>
        <c:gapWidth val="150"/>
        <c:overlap val="100"/>
        <c:axId val="2039452687"/>
        <c:axId val="431446319"/>
      </c:barChart>
      <c:lineChart>
        <c:grouping val="standard"/>
        <c:varyColors val="0"/>
        <c:ser>
          <c:idx val="4"/>
          <c:order val="4"/>
          <c:tx>
            <c:strRef>
              <c:f>'Pivot Table &amp; Chart'!$F$3</c:f>
              <c:strCache>
                <c:ptCount val="1"/>
                <c:pt idx="0">
                  <c:v>Sum of Affordable Units</c:v>
                </c:pt>
              </c:strCache>
            </c:strRef>
          </c:tx>
          <c:spPr>
            <a:ln w="50800" cap="rnd">
              <a:solidFill>
                <a:srgbClr val="FFFF00"/>
              </a:solidFill>
              <a:round/>
            </a:ln>
            <a:effectLst>
              <a:outerShdw blurRad="57150" dist="19050" dir="5400000" algn="ctr" rotWithShape="0">
                <a:srgbClr val="000000">
                  <a:alpha val="63000"/>
                </a:srgbClr>
              </a:outerShdw>
            </a:effectLst>
          </c:spPr>
          <c:marker>
            <c:symbol val="none"/>
          </c:marker>
          <c:cat>
            <c:multiLvlStrRef>
              <c:f>'Pivot Table &amp; Chart'!$A$4:$A$31</c:f>
              <c:multiLvlStrCache>
                <c:ptCount val="9"/>
                <c:lvl>
                  <c:pt idx="0">
                    <c:v>2012</c:v>
                  </c:pt>
                  <c:pt idx="1">
                    <c:v>2013</c:v>
                  </c:pt>
                  <c:pt idx="2">
                    <c:v>2014</c:v>
                  </c:pt>
                  <c:pt idx="3">
                    <c:v>2015</c:v>
                  </c:pt>
                  <c:pt idx="4">
                    <c:v>2016</c:v>
                  </c:pt>
                  <c:pt idx="5">
                    <c:v>2017</c:v>
                  </c:pt>
                  <c:pt idx="6">
                    <c:v>2018</c:v>
                  </c:pt>
                  <c:pt idx="7">
                    <c:v>2019</c:v>
                  </c:pt>
                  <c:pt idx="8">
                    <c:v>2021</c:v>
                  </c:pt>
                </c:lvl>
                <c:lvl>
                  <c:pt idx="0">
                    <c:v>$921 </c:v>
                  </c:pt>
                  <c:pt idx="1">
                    <c:v>$930 </c:v>
                  </c:pt>
                  <c:pt idx="2">
                    <c:v>$981 </c:v>
                  </c:pt>
                  <c:pt idx="3">
                    <c:v>$978 </c:v>
                  </c:pt>
                  <c:pt idx="4">
                    <c:v>$997 </c:v>
                  </c:pt>
                  <c:pt idx="5">
                    <c:v>$1,062 </c:v>
                  </c:pt>
                  <c:pt idx="6">
                    <c:v>$1,116 </c:v>
                  </c:pt>
                  <c:pt idx="7">
                    <c:v>$1,139 </c:v>
                  </c:pt>
                  <c:pt idx="8">
                    <c:v>$1,225 </c:v>
                  </c:pt>
                </c:lvl>
                <c:lvl>
                  <c:pt idx="0">
                    <c:v> 147,734 </c:v>
                  </c:pt>
                  <c:pt idx="1">
                    <c:v> 148,451 </c:v>
                  </c:pt>
                  <c:pt idx="2">
                    <c:v> 148,496 </c:v>
                  </c:pt>
                  <c:pt idx="3">
                    <c:v> 150,083 </c:v>
                  </c:pt>
                  <c:pt idx="4">
                    <c:v> 149,932 </c:v>
                  </c:pt>
                  <c:pt idx="5">
                    <c:v> 150,397 </c:v>
                  </c:pt>
                  <c:pt idx="6">
                    <c:v> 151,576 </c:v>
                  </c:pt>
                  <c:pt idx="7">
                    <c:v> 152,272 </c:v>
                  </c:pt>
                  <c:pt idx="8">
                    <c:v> 157,960 </c:v>
                  </c:pt>
                </c:lvl>
              </c:multiLvlStrCache>
            </c:multiLvlStrRef>
          </c:cat>
          <c:val>
            <c:numRef>
              <c:f>'Pivot Table &amp; Chart'!$F$4:$F$31</c:f>
              <c:numCache>
                <c:formatCode>General</c:formatCode>
                <c:ptCount val="9"/>
                <c:pt idx="3">
                  <c:v>5338</c:v>
                </c:pt>
                <c:pt idx="4">
                  <c:v>5163</c:v>
                </c:pt>
                <c:pt idx="5">
                  <c:v>4805</c:v>
                </c:pt>
                <c:pt idx="6">
                  <c:v>4729</c:v>
                </c:pt>
                <c:pt idx="7">
                  <c:v>4512</c:v>
                </c:pt>
                <c:pt idx="8">
                  <c:v>4425</c:v>
                </c:pt>
              </c:numCache>
            </c:numRef>
          </c:val>
          <c:smooth val="0"/>
          <c:extLst>
            <c:ext xmlns:c16="http://schemas.microsoft.com/office/drawing/2014/chart" uri="{C3380CC4-5D6E-409C-BE32-E72D297353CC}">
              <c16:uniqueId val="{00000004-893F-4F36-8620-9162303F15DB}"/>
            </c:ext>
          </c:extLst>
        </c:ser>
        <c:dLbls>
          <c:showLegendKey val="0"/>
          <c:showVal val="0"/>
          <c:showCatName val="0"/>
          <c:showSerName val="0"/>
          <c:showPercent val="0"/>
          <c:showBubbleSize val="0"/>
        </c:dLbls>
        <c:marker val="1"/>
        <c:smooth val="0"/>
        <c:axId val="1933337199"/>
        <c:axId val="1966003439"/>
      </c:lineChart>
      <c:catAx>
        <c:axId val="2039452687"/>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431446319"/>
        <c:crosses val="autoZero"/>
        <c:auto val="1"/>
        <c:lblAlgn val="ctr"/>
        <c:lblOffset val="100"/>
        <c:noMultiLvlLbl val="0"/>
      </c:catAx>
      <c:valAx>
        <c:axId val="431446319"/>
        <c:scaling>
          <c:orientation val="minMax"/>
          <c:max val="16000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2039452687"/>
        <c:crosses val="autoZero"/>
        <c:crossBetween val="between"/>
      </c:valAx>
      <c:valAx>
        <c:axId val="1966003439"/>
        <c:scaling>
          <c:orientation val="minMax"/>
          <c:max val="160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933337199"/>
        <c:crosses val="max"/>
        <c:crossBetween val="between"/>
      </c:valAx>
      <c:catAx>
        <c:axId val="1933337199"/>
        <c:scaling>
          <c:orientation val="minMax"/>
        </c:scaling>
        <c:delete val="1"/>
        <c:axPos val="b"/>
        <c:numFmt formatCode="General" sourceLinked="1"/>
        <c:majorTickMark val="out"/>
        <c:minorTickMark val="none"/>
        <c:tickLblPos val="nextTo"/>
        <c:crossAx val="1966003439"/>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300" b="1" i="0" u="none" strike="noStrike" kern="1200" spc="0" baseline="0">
                <a:solidFill>
                  <a:schemeClr val="tx1">
                    <a:lumMod val="65000"/>
                    <a:lumOff val="35000"/>
                  </a:schemeClr>
                </a:solidFill>
                <a:latin typeface="+mn-lt"/>
                <a:ea typeface="+mn-ea"/>
                <a:cs typeface="+mn-cs"/>
              </a:defRPr>
            </a:pPr>
            <a:r>
              <a:rPr lang="en-US" sz="2300" b="1" dirty="0"/>
              <a:t>HUD Fair Market Rents in Washtenaw County</a:t>
            </a:r>
          </a:p>
          <a:p>
            <a:pPr>
              <a:defRPr sz="2300" b="1"/>
            </a:pPr>
            <a:r>
              <a:rPr lang="en-US" sz="2300" b="1" dirty="0"/>
              <a:t>FY 1985 - 2025</a:t>
            </a:r>
          </a:p>
        </c:rich>
      </c:tx>
      <c:overlay val="0"/>
      <c:spPr>
        <a:noFill/>
        <a:ln>
          <a:noFill/>
        </a:ln>
        <a:effectLst/>
      </c:spPr>
      <c:txPr>
        <a:bodyPr rot="0" spcFirstLastPara="1" vertOverflow="ellipsis" vert="horz" wrap="square" anchor="ctr" anchorCtr="1"/>
        <a:lstStyle/>
        <a:p>
          <a:pPr>
            <a:defRPr sz="23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579637722536529"/>
          <c:y val="0.21245893200983726"/>
          <c:w val="0.80377392951462689"/>
          <c:h val="0.60678101096629178"/>
        </c:manualLayout>
      </c:layout>
      <c:lineChart>
        <c:grouping val="standard"/>
        <c:varyColors val="0"/>
        <c:ser>
          <c:idx val="1"/>
          <c:order val="0"/>
          <c:tx>
            <c:strRef>
              <c:f>Sheet1!$B$2</c:f>
              <c:strCache>
                <c:ptCount val="1"/>
                <c:pt idx="0">
                  <c:v>1-bdr unit</c:v>
                </c:pt>
              </c:strCache>
            </c:strRef>
          </c:tx>
          <c:spPr>
            <a:ln w="28575" cap="rnd">
              <a:solidFill>
                <a:schemeClr val="accent2"/>
              </a:solidFill>
              <a:round/>
            </a:ln>
            <a:effectLst/>
          </c:spPr>
          <c:marker>
            <c:symbol val="circle"/>
            <c:size val="5"/>
            <c:spPr>
              <a:solidFill>
                <a:schemeClr val="accent2"/>
              </a:solidFill>
              <a:ln w="12700">
                <a:solidFill>
                  <a:schemeClr val="accent2"/>
                </a:solidFill>
              </a:ln>
              <a:effectLst/>
            </c:spPr>
          </c:marker>
          <c:cat>
            <c:numRef>
              <c:f>Sheet1!$A$3:$A$43</c:f>
              <c:numCache>
                <c:formatCode>General</c:formatCode>
                <c:ptCount val="41"/>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pt idx="38">
                  <c:v>2023</c:v>
                </c:pt>
                <c:pt idx="39">
                  <c:v>2024</c:v>
                </c:pt>
                <c:pt idx="40">
                  <c:v>2025</c:v>
                </c:pt>
              </c:numCache>
            </c:numRef>
          </c:cat>
          <c:val>
            <c:numRef>
              <c:f>Sheet1!$B$3:$B$43</c:f>
              <c:numCache>
                <c:formatCode>_("$"* #,##0.00_);_("$"* \(#,##0.00\);_("$"* "-"??_);_(@_)</c:formatCode>
                <c:ptCount val="41"/>
                <c:pt idx="0">
                  <c:v>386</c:v>
                </c:pt>
                <c:pt idx="1">
                  <c:v>426</c:v>
                </c:pt>
                <c:pt idx="2">
                  <c:v>445</c:v>
                </c:pt>
                <c:pt idx="3">
                  <c:v>464</c:v>
                </c:pt>
                <c:pt idx="4">
                  <c:v>479</c:v>
                </c:pt>
                <c:pt idx="5">
                  <c:v>488</c:v>
                </c:pt>
                <c:pt idx="6">
                  <c:v>505</c:v>
                </c:pt>
                <c:pt idx="7">
                  <c:v>522</c:v>
                </c:pt>
                <c:pt idx="8">
                  <c:v>528</c:v>
                </c:pt>
                <c:pt idx="9">
                  <c:v>522</c:v>
                </c:pt>
                <c:pt idx="10">
                  <c:v>517</c:v>
                </c:pt>
                <c:pt idx="11">
                  <c:v>526</c:v>
                </c:pt>
                <c:pt idx="12">
                  <c:v>534</c:v>
                </c:pt>
                <c:pt idx="13">
                  <c:v>552</c:v>
                </c:pt>
                <c:pt idx="14">
                  <c:v>566</c:v>
                </c:pt>
                <c:pt idx="15">
                  <c:v>581</c:v>
                </c:pt>
                <c:pt idx="16">
                  <c:v>596</c:v>
                </c:pt>
                <c:pt idx="17">
                  <c:v>619</c:v>
                </c:pt>
                <c:pt idx="18">
                  <c:v>635</c:v>
                </c:pt>
                <c:pt idx="19">
                  <c:v>659</c:v>
                </c:pt>
                <c:pt idx="20">
                  <c:v>713</c:v>
                </c:pt>
                <c:pt idx="21">
                  <c:v>750</c:v>
                </c:pt>
                <c:pt idx="22">
                  <c:v>768</c:v>
                </c:pt>
                <c:pt idx="23">
                  <c:v>774</c:v>
                </c:pt>
                <c:pt idx="24">
                  <c:v>773</c:v>
                </c:pt>
                <c:pt idx="25">
                  <c:v>728</c:v>
                </c:pt>
                <c:pt idx="26">
                  <c:v>725</c:v>
                </c:pt>
                <c:pt idx="27">
                  <c:v>718</c:v>
                </c:pt>
                <c:pt idx="28">
                  <c:v>760</c:v>
                </c:pt>
                <c:pt idx="29">
                  <c:v>803</c:v>
                </c:pt>
                <c:pt idx="30">
                  <c:v>813</c:v>
                </c:pt>
                <c:pt idx="31">
                  <c:v>851</c:v>
                </c:pt>
                <c:pt idx="32">
                  <c:v>850</c:v>
                </c:pt>
                <c:pt idx="33">
                  <c:v>905</c:v>
                </c:pt>
                <c:pt idx="34">
                  <c:v>929</c:v>
                </c:pt>
                <c:pt idx="35">
                  <c:v>921</c:v>
                </c:pt>
                <c:pt idx="36">
                  <c:v>1043</c:v>
                </c:pt>
                <c:pt idx="37">
                  <c:v>1048</c:v>
                </c:pt>
                <c:pt idx="38">
                  <c:v>1153</c:v>
                </c:pt>
                <c:pt idx="39">
                  <c:v>1234</c:v>
                </c:pt>
                <c:pt idx="40">
                  <c:v>1346</c:v>
                </c:pt>
              </c:numCache>
            </c:numRef>
          </c:val>
          <c:smooth val="0"/>
          <c:extLst>
            <c:ext xmlns:c16="http://schemas.microsoft.com/office/drawing/2014/chart" uri="{C3380CC4-5D6E-409C-BE32-E72D297353CC}">
              <c16:uniqueId val="{00000000-B5A7-4C1E-8773-FAE2FE45FD09}"/>
            </c:ext>
          </c:extLst>
        </c:ser>
        <c:ser>
          <c:idx val="2"/>
          <c:order val="1"/>
          <c:tx>
            <c:strRef>
              <c:f>Sheet1!$C$2</c:f>
              <c:strCache>
                <c:ptCount val="1"/>
                <c:pt idx="0">
                  <c:v>2-bdr unit</c:v>
                </c:pt>
              </c:strCache>
            </c:strRef>
          </c:tx>
          <c:spPr>
            <a:ln w="28575" cap="rnd">
              <a:solidFill>
                <a:schemeClr val="accent4"/>
              </a:solidFill>
              <a:round/>
            </a:ln>
            <a:effectLst/>
          </c:spPr>
          <c:marker>
            <c:symbol val="circle"/>
            <c:size val="5"/>
            <c:spPr>
              <a:solidFill>
                <a:schemeClr val="accent4"/>
              </a:solidFill>
              <a:ln w="12700">
                <a:solidFill>
                  <a:schemeClr val="accent4"/>
                </a:solidFill>
              </a:ln>
              <a:effectLst/>
            </c:spPr>
          </c:marker>
          <c:cat>
            <c:numRef>
              <c:f>Sheet1!$A$3:$A$43</c:f>
              <c:numCache>
                <c:formatCode>General</c:formatCode>
                <c:ptCount val="41"/>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pt idx="38">
                  <c:v>2023</c:v>
                </c:pt>
                <c:pt idx="39">
                  <c:v>2024</c:v>
                </c:pt>
                <c:pt idx="40">
                  <c:v>2025</c:v>
                </c:pt>
              </c:numCache>
            </c:numRef>
          </c:cat>
          <c:val>
            <c:numRef>
              <c:f>Sheet1!$C$3:$C$43</c:f>
              <c:numCache>
                <c:formatCode>_("$"* #,##0.00_);_("$"* \(#,##0.00\);_("$"* "-"??_);_(@_)</c:formatCode>
                <c:ptCount val="41"/>
                <c:pt idx="0">
                  <c:v>448</c:v>
                </c:pt>
                <c:pt idx="1">
                  <c:v>502</c:v>
                </c:pt>
                <c:pt idx="2">
                  <c:v>525</c:v>
                </c:pt>
                <c:pt idx="3">
                  <c:v>547</c:v>
                </c:pt>
                <c:pt idx="4">
                  <c:v>565</c:v>
                </c:pt>
                <c:pt idx="5">
                  <c:v>575</c:v>
                </c:pt>
                <c:pt idx="6">
                  <c:v>595</c:v>
                </c:pt>
                <c:pt idx="7">
                  <c:v>615</c:v>
                </c:pt>
                <c:pt idx="8">
                  <c:v>622</c:v>
                </c:pt>
                <c:pt idx="9">
                  <c:v>644</c:v>
                </c:pt>
                <c:pt idx="10">
                  <c:v>638</c:v>
                </c:pt>
                <c:pt idx="11">
                  <c:v>649</c:v>
                </c:pt>
                <c:pt idx="12">
                  <c:v>659</c:v>
                </c:pt>
                <c:pt idx="13">
                  <c:v>681</c:v>
                </c:pt>
                <c:pt idx="14">
                  <c:v>698</c:v>
                </c:pt>
                <c:pt idx="15">
                  <c:v>717</c:v>
                </c:pt>
                <c:pt idx="16">
                  <c:v>736</c:v>
                </c:pt>
                <c:pt idx="17">
                  <c:v>765</c:v>
                </c:pt>
                <c:pt idx="18">
                  <c:v>785</c:v>
                </c:pt>
                <c:pt idx="19">
                  <c:v>815</c:v>
                </c:pt>
                <c:pt idx="20">
                  <c:v>840</c:v>
                </c:pt>
                <c:pt idx="21">
                  <c:v>913</c:v>
                </c:pt>
                <c:pt idx="22">
                  <c:v>934</c:v>
                </c:pt>
                <c:pt idx="23">
                  <c:v>942</c:v>
                </c:pt>
                <c:pt idx="24">
                  <c:v>940</c:v>
                </c:pt>
                <c:pt idx="25">
                  <c:v>886</c:v>
                </c:pt>
                <c:pt idx="26">
                  <c:v>882</c:v>
                </c:pt>
                <c:pt idx="27">
                  <c:v>874</c:v>
                </c:pt>
                <c:pt idx="28">
                  <c:v>901</c:v>
                </c:pt>
                <c:pt idx="29">
                  <c:v>952</c:v>
                </c:pt>
                <c:pt idx="30">
                  <c:v>964</c:v>
                </c:pt>
                <c:pt idx="31">
                  <c:v>1019</c:v>
                </c:pt>
                <c:pt idx="32">
                  <c:v>1025</c:v>
                </c:pt>
                <c:pt idx="33">
                  <c:v>1103</c:v>
                </c:pt>
                <c:pt idx="34">
                  <c:v>1140</c:v>
                </c:pt>
                <c:pt idx="35">
                  <c:v>1124</c:v>
                </c:pt>
                <c:pt idx="36">
                  <c:v>1264</c:v>
                </c:pt>
                <c:pt idx="37">
                  <c:v>1262</c:v>
                </c:pt>
                <c:pt idx="38">
                  <c:v>1384</c:v>
                </c:pt>
                <c:pt idx="39">
                  <c:v>1471</c:v>
                </c:pt>
                <c:pt idx="40">
                  <c:v>1607</c:v>
                </c:pt>
              </c:numCache>
            </c:numRef>
          </c:val>
          <c:smooth val="0"/>
          <c:extLst>
            <c:ext xmlns:c16="http://schemas.microsoft.com/office/drawing/2014/chart" uri="{C3380CC4-5D6E-409C-BE32-E72D297353CC}">
              <c16:uniqueId val="{00000001-B5A7-4C1E-8773-FAE2FE45FD09}"/>
            </c:ext>
          </c:extLst>
        </c:ser>
        <c:dLbls>
          <c:showLegendKey val="0"/>
          <c:showVal val="0"/>
          <c:showCatName val="0"/>
          <c:showSerName val="0"/>
          <c:showPercent val="0"/>
          <c:showBubbleSize val="0"/>
        </c:dLbls>
        <c:marker val="1"/>
        <c:smooth val="0"/>
        <c:axId val="1494441088"/>
        <c:axId val="1675383312"/>
      </c:lineChart>
      <c:catAx>
        <c:axId val="149444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1675383312"/>
        <c:crosses val="autoZero"/>
        <c:auto val="1"/>
        <c:lblAlgn val="ctr"/>
        <c:lblOffset val="100"/>
        <c:noMultiLvlLbl val="0"/>
      </c:catAx>
      <c:valAx>
        <c:axId val="167538331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94441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Population</a:t>
            </a:r>
            <a:r>
              <a:rPr lang="en-US" sz="2400" b="1" baseline="0" dirty="0"/>
              <a:t> Trends</a:t>
            </a:r>
            <a:endParaRPr lang="en-US"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040921031155786"/>
          <c:y val="0.16158380386069701"/>
          <c:w val="0.76096642369034551"/>
          <c:h val="0.64974075001693832"/>
        </c:manualLayout>
      </c:layout>
      <c:lineChart>
        <c:grouping val="standard"/>
        <c:varyColors val="0"/>
        <c:ser>
          <c:idx val="1"/>
          <c:order val="0"/>
          <c:tx>
            <c:strRef>
              <c:f>'Sheet1 (2)'!$B$1</c:f>
              <c:strCache>
                <c:ptCount val="1"/>
                <c:pt idx="0">
                  <c:v>Ann Arbor Population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 (2)'!$A$2:$A$7</c:f>
              <c:numCache>
                <c:formatCode>General</c:formatCode>
                <c:ptCount val="6"/>
                <c:pt idx="0">
                  <c:v>1970</c:v>
                </c:pt>
                <c:pt idx="1">
                  <c:v>1980</c:v>
                </c:pt>
                <c:pt idx="2">
                  <c:v>1990</c:v>
                </c:pt>
                <c:pt idx="3">
                  <c:v>2000</c:v>
                </c:pt>
                <c:pt idx="4">
                  <c:v>2010</c:v>
                </c:pt>
                <c:pt idx="5">
                  <c:v>2020</c:v>
                </c:pt>
              </c:numCache>
            </c:numRef>
          </c:cat>
          <c:val>
            <c:numRef>
              <c:f>'Sheet1 (2)'!$B$2:$B$7</c:f>
              <c:numCache>
                <c:formatCode>#,##0</c:formatCode>
                <c:ptCount val="6"/>
                <c:pt idx="0">
                  <c:v>100035</c:v>
                </c:pt>
                <c:pt idx="1">
                  <c:v>107969</c:v>
                </c:pt>
                <c:pt idx="2">
                  <c:v>109592</c:v>
                </c:pt>
                <c:pt idx="3">
                  <c:v>114024</c:v>
                </c:pt>
                <c:pt idx="4">
                  <c:v>113934</c:v>
                </c:pt>
                <c:pt idx="5">
                  <c:v>123851</c:v>
                </c:pt>
              </c:numCache>
            </c:numRef>
          </c:val>
          <c:smooth val="0"/>
          <c:extLst>
            <c:ext xmlns:c16="http://schemas.microsoft.com/office/drawing/2014/chart" uri="{C3380CC4-5D6E-409C-BE32-E72D297353CC}">
              <c16:uniqueId val="{00000000-4594-4EE2-9D7B-463AB3228130}"/>
            </c:ext>
          </c:extLst>
        </c:ser>
        <c:ser>
          <c:idx val="2"/>
          <c:order val="1"/>
          <c:tx>
            <c:strRef>
              <c:f>'Sheet1 (2)'!$C$1</c:f>
              <c:strCache>
                <c:ptCount val="1"/>
                <c:pt idx="0">
                  <c:v>U-M Fall Enrollment</c:v>
                </c:pt>
              </c:strCache>
            </c:strRef>
          </c:tx>
          <c:spPr>
            <a:ln w="31750"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cat>
            <c:numRef>
              <c:f>'Sheet1 (2)'!$A$2:$A$7</c:f>
              <c:numCache>
                <c:formatCode>General</c:formatCode>
                <c:ptCount val="6"/>
                <c:pt idx="0">
                  <c:v>1970</c:v>
                </c:pt>
                <c:pt idx="1">
                  <c:v>1980</c:v>
                </c:pt>
                <c:pt idx="2">
                  <c:v>1990</c:v>
                </c:pt>
                <c:pt idx="3">
                  <c:v>2000</c:v>
                </c:pt>
                <c:pt idx="4">
                  <c:v>2010</c:v>
                </c:pt>
                <c:pt idx="5">
                  <c:v>2020</c:v>
                </c:pt>
              </c:numCache>
            </c:numRef>
          </c:cat>
          <c:val>
            <c:numRef>
              <c:f>'Sheet1 (2)'!$C$2:$C$7</c:f>
              <c:numCache>
                <c:formatCode>#,##0</c:formatCode>
                <c:ptCount val="6"/>
                <c:pt idx="0">
                  <c:v>31388</c:v>
                </c:pt>
                <c:pt idx="1">
                  <c:v>31068</c:v>
                </c:pt>
                <c:pt idx="2">
                  <c:v>32483</c:v>
                </c:pt>
                <c:pt idx="3">
                  <c:v>38103</c:v>
                </c:pt>
                <c:pt idx="4">
                  <c:v>40589</c:v>
                </c:pt>
                <c:pt idx="5">
                  <c:v>47907</c:v>
                </c:pt>
              </c:numCache>
            </c:numRef>
          </c:val>
          <c:smooth val="0"/>
          <c:extLst>
            <c:ext xmlns:c16="http://schemas.microsoft.com/office/drawing/2014/chart" uri="{C3380CC4-5D6E-409C-BE32-E72D297353CC}">
              <c16:uniqueId val="{00000001-4594-4EE2-9D7B-463AB3228130}"/>
            </c:ext>
          </c:extLst>
        </c:ser>
        <c:dLbls>
          <c:showLegendKey val="0"/>
          <c:showVal val="0"/>
          <c:showCatName val="0"/>
          <c:showSerName val="0"/>
          <c:showPercent val="0"/>
          <c:showBubbleSize val="0"/>
        </c:dLbls>
        <c:marker val="1"/>
        <c:smooth val="0"/>
        <c:axId val="1299080688"/>
        <c:axId val="1301640192"/>
      </c:lineChart>
      <c:catAx>
        <c:axId val="129908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01640192"/>
        <c:crosses val="autoZero"/>
        <c:auto val="1"/>
        <c:lblAlgn val="ctr"/>
        <c:lblOffset val="100"/>
        <c:noMultiLvlLbl val="0"/>
      </c:catAx>
      <c:valAx>
        <c:axId val="1301640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9080688"/>
        <c:crosses val="autoZero"/>
        <c:crossBetween val="between"/>
      </c:valAx>
      <c:spPr>
        <a:noFill/>
        <a:ln>
          <a:noFill/>
        </a:ln>
        <a:effectLst/>
      </c:spPr>
    </c:plotArea>
    <c:legend>
      <c:legendPos val="b"/>
      <c:layout>
        <c:manualLayout>
          <c:xMode val="edge"/>
          <c:yMode val="edge"/>
          <c:x val="0.19003612309568466"/>
          <c:y val="0.92768501298343409"/>
          <c:w val="0.67077093399605203"/>
          <c:h val="5.53957949051345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t>U-M</a:t>
            </a:r>
            <a:r>
              <a:rPr lang="en-US" sz="2000" b="1" baseline="0"/>
              <a:t> </a:t>
            </a:r>
            <a:r>
              <a:rPr lang="en-US" sz="2000" b="1"/>
              <a:t>Enrollment and On-Campus Housing Provision</a:t>
            </a:r>
          </a:p>
        </c:rich>
      </c:tx>
      <c:layout>
        <c:manualLayout>
          <c:xMode val="edge"/>
          <c:yMode val="edge"/>
          <c:x val="0.10717512021690014"/>
          <c:y val="4.429707716392965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001068004695191"/>
          <c:y val="0.19986463620981387"/>
          <c:w val="0.83136487977390539"/>
          <c:h val="0.54618020777954335"/>
        </c:manualLayout>
      </c:layout>
      <c:lineChart>
        <c:grouping val="standard"/>
        <c:varyColors val="0"/>
        <c:ser>
          <c:idx val="1"/>
          <c:order val="0"/>
          <c:tx>
            <c:strRef>
              <c:f>'Sheet1 (2)'!$B$1</c:f>
              <c:strCache>
                <c:ptCount val="1"/>
                <c:pt idx="0">
                  <c:v>On-Campus Housing Capacity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 (2)'!$A$2:$A$23</c:f>
              <c:numCache>
                <c:formatCode>General</c:formatCode>
                <c:ptCount val="22"/>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pt idx="21">
                  <c:v>2025</c:v>
                </c:pt>
              </c:numCache>
            </c:numRef>
          </c:cat>
          <c:val>
            <c:numRef>
              <c:f>'Sheet1 (2)'!$B$2:$B$23</c:f>
              <c:numCache>
                <c:formatCode>#,##0</c:formatCode>
                <c:ptCount val="22"/>
                <c:pt idx="0">
                  <c:v>11248</c:v>
                </c:pt>
                <c:pt idx="1">
                  <c:v>11531</c:v>
                </c:pt>
                <c:pt idx="2">
                  <c:v>11082</c:v>
                </c:pt>
                <c:pt idx="3">
                  <c:v>10943</c:v>
                </c:pt>
                <c:pt idx="4">
                  <c:v>10976</c:v>
                </c:pt>
                <c:pt idx="5">
                  <c:v>11388</c:v>
                </c:pt>
                <c:pt idx="6">
                  <c:v>11320</c:v>
                </c:pt>
                <c:pt idx="7">
                  <c:v>11793</c:v>
                </c:pt>
                <c:pt idx="8">
                  <c:v>11029</c:v>
                </c:pt>
                <c:pt idx="9">
                  <c:v>10704</c:v>
                </c:pt>
                <c:pt idx="10">
                  <c:v>10823</c:v>
                </c:pt>
                <c:pt idx="11">
                  <c:v>12177</c:v>
                </c:pt>
                <c:pt idx="12">
                  <c:v>12265</c:v>
                </c:pt>
                <c:pt idx="13">
                  <c:v>12301</c:v>
                </c:pt>
                <c:pt idx="14">
                  <c:v>12265</c:v>
                </c:pt>
                <c:pt idx="15">
                  <c:v>12226</c:v>
                </c:pt>
                <c:pt idx="16">
                  <c:v>10885</c:v>
                </c:pt>
                <c:pt idx="17">
                  <c:v>11629</c:v>
                </c:pt>
                <c:pt idx="18">
                  <c:v>11490</c:v>
                </c:pt>
                <c:pt idx="19">
                  <c:v>11011</c:v>
                </c:pt>
                <c:pt idx="20">
                  <c:v>11607</c:v>
                </c:pt>
                <c:pt idx="21">
                  <c:v>11630</c:v>
                </c:pt>
              </c:numCache>
            </c:numRef>
          </c:val>
          <c:smooth val="0"/>
          <c:extLst>
            <c:ext xmlns:c16="http://schemas.microsoft.com/office/drawing/2014/chart" uri="{C3380CC4-5D6E-409C-BE32-E72D297353CC}">
              <c16:uniqueId val="{00000000-4113-4448-83ED-0953DC76B1FF}"/>
            </c:ext>
          </c:extLst>
        </c:ser>
        <c:ser>
          <c:idx val="2"/>
          <c:order val="1"/>
          <c:tx>
            <c:strRef>
              <c:f>'Sheet1 (2)'!$C$1</c:f>
              <c:strCache>
                <c:ptCount val="1"/>
                <c:pt idx="0">
                  <c:v>Fall Enrollment</c:v>
                </c:pt>
              </c:strCache>
            </c:strRef>
          </c:tx>
          <c:spPr>
            <a:ln w="31750"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cat>
            <c:numRef>
              <c:f>'Sheet1 (2)'!$A$2:$A$23</c:f>
              <c:numCache>
                <c:formatCode>General</c:formatCode>
                <c:ptCount val="22"/>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pt idx="21">
                  <c:v>2025</c:v>
                </c:pt>
              </c:numCache>
            </c:numRef>
          </c:cat>
          <c:val>
            <c:numRef>
              <c:f>'Sheet1 (2)'!$C$2:$C$23</c:f>
              <c:numCache>
                <c:formatCode>#,##0</c:formatCode>
                <c:ptCount val="22"/>
                <c:pt idx="0">
                  <c:v>37695</c:v>
                </c:pt>
                <c:pt idx="1">
                  <c:v>38219</c:v>
                </c:pt>
                <c:pt idx="2">
                  <c:v>38354</c:v>
                </c:pt>
                <c:pt idx="3">
                  <c:v>39197</c:v>
                </c:pt>
                <c:pt idx="4">
                  <c:v>39324</c:v>
                </c:pt>
                <c:pt idx="5">
                  <c:v>39949</c:v>
                </c:pt>
                <c:pt idx="6">
                  <c:v>40589</c:v>
                </c:pt>
                <c:pt idx="7">
                  <c:v>41185</c:v>
                </c:pt>
                <c:pt idx="8">
                  <c:v>42113</c:v>
                </c:pt>
                <c:pt idx="9">
                  <c:v>42200</c:v>
                </c:pt>
                <c:pt idx="10">
                  <c:v>42355</c:v>
                </c:pt>
                <c:pt idx="11">
                  <c:v>43651</c:v>
                </c:pt>
                <c:pt idx="12">
                  <c:v>44718</c:v>
                </c:pt>
                <c:pt idx="13">
                  <c:v>46002</c:v>
                </c:pt>
                <c:pt idx="14">
                  <c:v>46716</c:v>
                </c:pt>
                <c:pt idx="15">
                  <c:v>48090</c:v>
                </c:pt>
                <c:pt idx="16">
                  <c:v>47907</c:v>
                </c:pt>
                <c:pt idx="17">
                  <c:v>50278</c:v>
                </c:pt>
                <c:pt idx="18">
                  <c:v>51225</c:v>
                </c:pt>
                <c:pt idx="19">
                  <c:v>52065</c:v>
                </c:pt>
                <c:pt idx="20">
                  <c:v>52855</c:v>
                </c:pt>
                <c:pt idx="21">
                  <c:v>53488</c:v>
                </c:pt>
              </c:numCache>
            </c:numRef>
          </c:val>
          <c:smooth val="0"/>
          <c:extLst>
            <c:ext xmlns:c16="http://schemas.microsoft.com/office/drawing/2014/chart" uri="{C3380CC4-5D6E-409C-BE32-E72D297353CC}">
              <c16:uniqueId val="{00000001-4113-4448-83ED-0953DC76B1FF}"/>
            </c:ext>
          </c:extLst>
        </c:ser>
        <c:dLbls>
          <c:showLegendKey val="0"/>
          <c:showVal val="0"/>
          <c:showCatName val="0"/>
          <c:showSerName val="0"/>
          <c:showPercent val="0"/>
          <c:showBubbleSize val="0"/>
        </c:dLbls>
        <c:marker val="1"/>
        <c:smooth val="0"/>
        <c:axId val="1299080688"/>
        <c:axId val="1301640192"/>
      </c:lineChart>
      <c:catAx>
        <c:axId val="129908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01640192"/>
        <c:crosses val="autoZero"/>
        <c:auto val="1"/>
        <c:lblAlgn val="ctr"/>
        <c:lblOffset val="100"/>
        <c:noMultiLvlLbl val="0"/>
      </c:catAx>
      <c:valAx>
        <c:axId val="1301640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9908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Example of Market Rate vs Low-Income</a:t>
            </a:r>
            <a:r>
              <a:rPr lang="en-US" baseline="0" dirty="0"/>
              <a:t> Tax Credit Project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Land</c:v>
                </c:pt>
              </c:strCache>
            </c:strRef>
          </c:tx>
          <c:spPr>
            <a:solidFill>
              <a:schemeClr val="accent1"/>
            </a:solidFill>
            <a:ln>
              <a:noFill/>
            </a:ln>
            <a:effectLst/>
            <a:sp3d/>
          </c:spPr>
          <c:invertIfNegative val="0"/>
          <c:cat>
            <c:strRef>
              <c:f>Sheet1!$A$2:$A$3</c:f>
              <c:strCache>
                <c:ptCount val="2"/>
                <c:pt idx="0">
                  <c:v>Market</c:v>
                </c:pt>
                <c:pt idx="1">
                  <c:v>Affordable</c:v>
                </c:pt>
              </c:strCache>
            </c:strRef>
          </c:cat>
          <c:val>
            <c:numRef>
              <c:f>Sheet1!$B$2:$B$3</c:f>
              <c:numCache>
                <c:formatCode>General</c:formatCode>
                <c:ptCount val="2"/>
                <c:pt idx="0">
                  <c:v>5</c:v>
                </c:pt>
                <c:pt idx="1">
                  <c:v>5</c:v>
                </c:pt>
              </c:numCache>
            </c:numRef>
          </c:val>
          <c:extLst>
            <c:ext xmlns:c16="http://schemas.microsoft.com/office/drawing/2014/chart" uri="{C3380CC4-5D6E-409C-BE32-E72D297353CC}">
              <c16:uniqueId val="{00000000-D92A-4622-9DC8-0DAD6E246E3F}"/>
            </c:ext>
          </c:extLst>
        </c:ser>
        <c:ser>
          <c:idx val="1"/>
          <c:order val="1"/>
          <c:tx>
            <c:strRef>
              <c:f>Sheet1!$C$1</c:f>
              <c:strCache>
                <c:ptCount val="1"/>
                <c:pt idx="0">
                  <c:v>Construction</c:v>
                </c:pt>
              </c:strCache>
            </c:strRef>
          </c:tx>
          <c:spPr>
            <a:solidFill>
              <a:schemeClr val="accent2"/>
            </a:solidFill>
            <a:ln>
              <a:noFill/>
            </a:ln>
            <a:effectLst/>
            <a:sp3d/>
          </c:spPr>
          <c:invertIfNegative val="0"/>
          <c:cat>
            <c:strRef>
              <c:f>Sheet1!$A$2:$A$3</c:f>
              <c:strCache>
                <c:ptCount val="2"/>
                <c:pt idx="0">
                  <c:v>Market</c:v>
                </c:pt>
                <c:pt idx="1">
                  <c:v>Affordable</c:v>
                </c:pt>
              </c:strCache>
            </c:strRef>
          </c:cat>
          <c:val>
            <c:numRef>
              <c:f>Sheet1!$C$2:$C$3</c:f>
              <c:numCache>
                <c:formatCode>General</c:formatCode>
                <c:ptCount val="2"/>
                <c:pt idx="0">
                  <c:v>20</c:v>
                </c:pt>
                <c:pt idx="1">
                  <c:v>19.3</c:v>
                </c:pt>
              </c:numCache>
            </c:numRef>
          </c:val>
          <c:extLst>
            <c:ext xmlns:c16="http://schemas.microsoft.com/office/drawing/2014/chart" uri="{C3380CC4-5D6E-409C-BE32-E72D297353CC}">
              <c16:uniqueId val="{00000001-D92A-4622-9DC8-0DAD6E246E3F}"/>
            </c:ext>
          </c:extLst>
        </c:ser>
        <c:ser>
          <c:idx val="2"/>
          <c:order val="2"/>
          <c:tx>
            <c:strRef>
              <c:f>Sheet1!$D$1</c:f>
              <c:strCache>
                <c:ptCount val="1"/>
                <c:pt idx="0">
                  <c:v>Professional</c:v>
                </c:pt>
              </c:strCache>
            </c:strRef>
          </c:tx>
          <c:spPr>
            <a:solidFill>
              <a:schemeClr val="accent3"/>
            </a:solidFill>
            <a:ln>
              <a:noFill/>
            </a:ln>
            <a:effectLst/>
            <a:sp3d/>
          </c:spPr>
          <c:invertIfNegative val="0"/>
          <c:cat>
            <c:strRef>
              <c:f>Sheet1!$A$2:$A$3</c:f>
              <c:strCache>
                <c:ptCount val="2"/>
                <c:pt idx="0">
                  <c:v>Market</c:v>
                </c:pt>
                <c:pt idx="1">
                  <c:v>Affordable</c:v>
                </c:pt>
              </c:strCache>
            </c:strRef>
          </c:cat>
          <c:val>
            <c:numRef>
              <c:f>Sheet1!$D$2:$D$3</c:f>
              <c:numCache>
                <c:formatCode>General</c:formatCode>
                <c:ptCount val="2"/>
                <c:pt idx="0">
                  <c:v>1.8</c:v>
                </c:pt>
                <c:pt idx="1">
                  <c:v>2</c:v>
                </c:pt>
              </c:numCache>
            </c:numRef>
          </c:val>
          <c:extLst>
            <c:ext xmlns:c16="http://schemas.microsoft.com/office/drawing/2014/chart" uri="{C3380CC4-5D6E-409C-BE32-E72D297353CC}">
              <c16:uniqueId val="{00000002-D92A-4622-9DC8-0DAD6E246E3F}"/>
            </c:ext>
          </c:extLst>
        </c:ser>
        <c:ser>
          <c:idx val="3"/>
          <c:order val="3"/>
          <c:tx>
            <c:strRef>
              <c:f>Sheet1!$E$1</c:f>
              <c:strCache>
                <c:ptCount val="1"/>
                <c:pt idx="0">
                  <c:v>Financing</c:v>
                </c:pt>
              </c:strCache>
            </c:strRef>
          </c:tx>
          <c:spPr>
            <a:solidFill>
              <a:schemeClr val="accent4"/>
            </a:solidFill>
            <a:ln>
              <a:noFill/>
            </a:ln>
            <a:effectLst/>
            <a:sp3d/>
          </c:spPr>
          <c:invertIfNegative val="0"/>
          <c:cat>
            <c:strRef>
              <c:f>Sheet1!$A$2:$A$3</c:f>
              <c:strCache>
                <c:ptCount val="2"/>
                <c:pt idx="0">
                  <c:v>Market</c:v>
                </c:pt>
                <c:pt idx="1">
                  <c:v>Affordable</c:v>
                </c:pt>
              </c:strCache>
            </c:strRef>
          </c:cat>
          <c:val>
            <c:numRef>
              <c:f>Sheet1!$E$2:$E$3</c:f>
              <c:numCache>
                <c:formatCode>General</c:formatCode>
                <c:ptCount val="2"/>
                <c:pt idx="0">
                  <c:v>0.8</c:v>
                </c:pt>
                <c:pt idx="1">
                  <c:v>1</c:v>
                </c:pt>
              </c:numCache>
            </c:numRef>
          </c:val>
          <c:extLst>
            <c:ext xmlns:c16="http://schemas.microsoft.com/office/drawing/2014/chart" uri="{C3380CC4-5D6E-409C-BE32-E72D297353CC}">
              <c16:uniqueId val="{00000003-D92A-4622-9DC8-0DAD6E246E3F}"/>
            </c:ext>
          </c:extLst>
        </c:ser>
        <c:ser>
          <c:idx val="4"/>
          <c:order val="4"/>
          <c:tx>
            <c:strRef>
              <c:f>Sheet1!$F$1</c:f>
              <c:strCache>
                <c:ptCount val="1"/>
                <c:pt idx="0">
                  <c:v>City Fees</c:v>
                </c:pt>
              </c:strCache>
            </c:strRef>
          </c:tx>
          <c:spPr>
            <a:solidFill>
              <a:schemeClr val="accent5"/>
            </a:solidFill>
            <a:ln>
              <a:noFill/>
            </a:ln>
            <a:effectLst/>
            <a:sp3d/>
          </c:spPr>
          <c:invertIfNegative val="0"/>
          <c:cat>
            <c:strRef>
              <c:f>Sheet1!$A$2:$A$3</c:f>
              <c:strCache>
                <c:ptCount val="2"/>
                <c:pt idx="0">
                  <c:v>Market</c:v>
                </c:pt>
                <c:pt idx="1">
                  <c:v>Affordable</c:v>
                </c:pt>
              </c:strCache>
            </c:strRef>
          </c:cat>
          <c:val>
            <c:numRef>
              <c:f>Sheet1!$F$2:$F$3</c:f>
              <c:numCache>
                <c:formatCode>General</c:formatCode>
                <c:ptCount val="2"/>
                <c:pt idx="0">
                  <c:v>0.7</c:v>
                </c:pt>
                <c:pt idx="1">
                  <c:v>0.7</c:v>
                </c:pt>
              </c:numCache>
            </c:numRef>
          </c:val>
          <c:extLst>
            <c:ext xmlns:c16="http://schemas.microsoft.com/office/drawing/2014/chart" uri="{C3380CC4-5D6E-409C-BE32-E72D297353CC}">
              <c16:uniqueId val="{00000006-D92A-4622-9DC8-0DAD6E246E3F}"/>
            </c:ext>
          </c:extLst>
        </c:ser>
        <c:ser>
          <c:idx val="5"/>
          <c:order val="5"/>
          <c:tx>
            <c:strRef>
              <c:f>Sheet1!$G$1</c:f>
              <c:strCache>
                <c:ptCount val="1"/>
                <c:pt idx="0">
                  <c:v>Developer</c:v>
                </c:pt>
              </c:strCache>
            </c:strRef>
          </c:tx>
          <c:spPr>
            <a:solidFill>
              <a:schemeClr val="accent6"/>
            </a:solidFill>
            <a:ln>
              <a:noFill/>
            </a:ln>
            <a:effectLst/>
            <a:sp3d/>
          </c:spPr>
          <c:invertIfNegative val="0"/>
          <c:cat>
            <c:strRef>
              <c:f>Sheet1!$A$2:$A$3</c:f>
              <c:strCache>
                <c:ptCount val="2"/>
                <c:pt idx="0">
                  <c:v>Market</c:v>
                </c:pt>
                <c:pt idx="1">
                  <c:v>Affordable</c:v>
                </c:pt>
              </c:strCache>
            </c:strRef>
          </c:cat>
          <c:val>
            <c:numRef>
              <c:f>Sheet1!$G$2:$G$3</c:f>
              <c:numCache>
                <c:formatCode>General</c:formatCode>
                <c:ptCount val="2"/>
                <c:pt idx="0">
                  <c:v>0.5</c:v>
                </c:pt>
                <c:pt idx="1">
                  <c:v>1.5</c:v>
                </c:pt>
              </c:numCache>
            </c:numRef>
          </c:val>
          <c:extLst>
            <c:ext xmlns:c16="http://schemas.microsoft.com/office/drawing/2014/chart" uri="{C3380CC4-5D6E-409C-BE32-E72D297353CC}">
              <c16:uniqueId val="{00000007-D92A-4622-9DC8-0DAD6E246E3F}"/>
            </c:ext>
          </c:extLst>
        </c:ser>
        <c:ser>
          <c:idx val="6"/>
          <c:order val="6"/>
          <c:tx>
            <c:strRef>
              <c:f>Sheet1!$H$1</c:f>
              <c:strCache>
                <c:ptCount val="1"/>
                <c:pt idx="0">
                  <c:v>Reserves</c:v>
                </c:pt>
              </c:strCache>
            </c:strRef>
          </c:tx>
          <c:spPr>
            <a:solidFill>
              <a:schemeClr val="accent1">
                <a:lumMod val="60000"/>
              </a:schemeClr>
            </a:solidFill>
            <a:ln>
              <a:noFill/>
            </a:ln>
            <a:effectLst/>
            <a:sp3d/>
          </c:spPr>
          <c:invertIfNegative val="0"/>
          <c:cat>
            <c:strRef>
              <c:f>Sheet1!$A$2:$A$3</c:f>
              <c:strCache>
                <c:ptCount val="2"/>
                <c:pt idx="0">
                  <c:v>Market</c:v>
                </c:pt>
                <c:pt idx="1">
                  <c:v>Affordable</c:v>
                </c:pt>
              </c:strCache>
            </c:strRef>
          </c:cat>
          <c:val>
            <c:numRef>
              <c:f>Sheet1!$H$2:$H$3</c:f>
              <c:numCache>
                <c:formatCode>General</c:formatCode>
                <c:ptCount val="2"/>
                <c:pt idx="0">
                  <c:v>0.1</c:v>
                </c:pt>
                <c:pt idx="1">
                  <c:v>0.3</c:v>
                </c:pt>
              </c:numCache>
            </c:numRef>
          </c:val>
          <c:extLst>
            <c:ext xmlns:c16="http://schemas.microsoft.com/office/drawing/2014/chart" uri="{C3380CC4-5D6E-409C-BE32-E72D297353CC}">
              <c16:uniqueId val="{00000009-D92A-4622-9DC8-0DAD6E246E3F}"/>
            </c:ext>
          </c:extLst>
        </c:ser>
        <c:dLbls>
          <c:showLegendKey val="0"/>
          <c:showVal val="0"/>
          <c:showCatName val="0"/>
          <c:showSerName val="0"/>
          <c:showPercent val="0"/>
          <c:showBubbleSize val="0"/>
        </c:dLbls>
        <c:gapWidth val="150"/>
        <c:shape val="box"/>
        <c:axId val="434429248"/>
        <c:axId val="434429640"/>
        <c:axId val="0"/>
      </c:bar3DChart>
      <c:catAx>
        <c:axId val="4344292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34429640"/>
        <c:crosses val="autoZero"/>
        <c:auto val="1"/>
        <c:lblAlgn val="ctr"/>
        <c:lblOffset val="100"/>
        <c:noMultiLvlLbl val="0"/>
      </c:catAx>
      <c:valAx>
        <c:axId val="434429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4429248"/>
        <c:crosses val="autoZero"/>
        <c:crossBetween val="between"/>
      </c:valAx>
      <c:spPr>
        <a:noFill/>
        <a:ln>
          <a:noFill/>
        </a:ln>
        <a:effectLst/>
      </c:spPr>
    </c:plotArea>
    <c:legend>
      <c:legendPos val="b"/>
      <c:layout>
        <c:manualLayout>
          <c:xMode val="edge"/>
          <c:yMode val="edge"/>
          <c:x val="1.872929685113129E-2"/>
          <c:y val="0.82509937274121481"/>
          <c:w val="0.95542184951960563"/>
          <c:h val="0.171977899575997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Equity</c:v>
                </c:pt>
              </c:strCache>
            </c:strRef>
          </c:tx>
          <c:spPr>
            <a:solidFill>
              <a:schemeClr val="accent1"/>
            </a:solidFill>
            <a:ln>
              <a:noFill/>
            </a:ln>
            <a:effectLst/>
            <a:sp3d/>
          </c:spPr>
          <c:invertIfNegative val="0"/>
          <c:cat>
            <c:strRef>
              <c:f>Sheet1!$A$2:$A$4</c:f>
              <c:strCache>
                <c:ptCount val="3"/>
                <c:pt idx="0">
                  <c:v>Market</c:v>
                </c:pt>
                <c:pt idx="1">
                  <c:v>LIHTC 60% AMI Average</c:v>
                </c:pt>
                <c:pt idx="2">
                  <c:v>LIHTC Non-Profit</c:v>
                </c:pt>
              </c:strCache>
            </c:strRef>
          </c:cat>
          <c:val>
            <c:numRef>
              <c:f>Sheet1!$B$2:$B$4</c:f>
              <c:numCache>
                <c:formatCode>General</c:formatCode>
                <c:ptCount val="3"/>
                <c:pt idx="0">
                  <c:v>8.67</c:v>
                </c:pt>
                <c:pt idx="1">
                  <c:v>20</c:v>
                </c:pt>
                <c:pt idx="2">
                  <c:v>20</c:v>
                </c:pt>
              </c:numCache>
            </c:numRef>
          </c:val>
          <c:extLst>
            <c:ext xmlns:c16="http://schemas.microsoft.com/office/drawing/2014/chart" uri="{C3380CC4-5D6E-409C-BE32-E72D297353CC}">
              <c16:uniqueId val="{00000000-89DE-43A8-80F5-2BBCDF06E096}"/>
            </c:ext>
          </c:extLst>
        </c:ser>
        <c:ser>
          <c:idx val="1"/>
          <c:order val="1"/>
          <c:tx>
            <c:strRef>
              <c:f>Sheet1!$C$1</c:f>
              <c:strCache>
                <c:ptCount val="1"/>
                <c:pt idx="0">
                  <c:v>Loan</c:v>
                </c:pt>
              </c:strCache>
            </c:strRef>
          </c:tx>
          <c:spPr>
            <a:solidFill>
              <a:schemeClr val="accent2"/>
            </a:solidFill>
            <a:ln>
              <a:noFill/>
            </a:ln>
            <a:effectLst/>
            <a:sp3d/>
          </c:spPr>
          <c:invertIfNegative val="0"/>
          <c:cat>
            <c:strRef>
              <c:f>Sheet1!$A$2:$A$4</c:f>
              <c:strCache>
                <c:ptCount val="3"/>
                <c:pt idx="0">
                  <c:v>Market</c:v>
                </c:pt>
                <c:pt idx="1">
                  <c:v>LIHTC 60% AMI Average</c:v>
                </c:pt>
                <c:pt idx="2">
                  <c:v>LIHTC Non-Profit</c:v>
                </c:pt>
              </c:strCache>
            </c:strRef>
          </c:cat>
          <c:val>
            <c:numRef>
              <c:f>Sheet1!$C$2:$C$4</c:f>
              <c:numCache>
                <c:formatCode>General</c:formatCode>
                <c:ptCount val="3"/>
                <c:pt idx="0">
                  <c:v>20.229999999999997</c:v>
                </c:pt>
                <c:pt idx="1">
                  <c:v>9.8000000000000007</c:v>
                </c:pt>
                <c:pt idx="2">
                  <c:v>4</c:v>
                </c:pt>
              </c:numCache>
            </c:numRef>
          </c:val>
          <c:extLst>
            <c:ext xmlns:c16="http://schemas.microsoft.com/office/drawing/2014/chart" uri="{C3380CC4-5D6E-409C-BE32-E72D297353CC}">
              <c16:uniqueId val="{00000001-89DE-43A8-80F5-2BBCDF06E096}"/>
            </c:ext>
          </c:extLst>
        </c:ser>
        <c:ser>
          <c:idx val="2"/>
          <c:order val="2"/>
          <c:tx>
            <c:strRef>
              <c:f>Sheet1!$D$1</c:f>
              <c:strCache>
                <c:ptCount val="1"/>
                <c:pt idx="0">
                  <c:v>Grants</c:v>
                </c:pt>
              </c:strCache>
            </c:strRef>
          </c:tx>
          <c:spPr>
            <a:solidFill>
              <a:schemeClr val="accent3"/>
            </a:solidFill>
            <a:ln>
              <a:noFill/>
            </a:ln>
            <a:effectLst/>
            <a:sp3d/>
          </c:spPr>
          <c:invertIfNegative val="0"/>
          <c:cat>
            <c:strRef>
              <c:f>Sheet1!$A$2:$A$4</c:f>
              <c:strCache>
                <c:ptCount val="3"/>
                <c:pt idx="0">
                  <c:v>Market</c:v>
                </c:pt>
                <c:pt idx="1">
                  <c:v>LIHTC 60% AMI Average</c:v>
                </c:pt>
                <c:pt idx="2">
                  <c:v>LIHTC Non-Profit</c:v>
                </c:pt>
              </c:strCache>
            </c:strRef>
          </c:cat>
          <c:val>
            <c:numRef>
              <c:f>Sheet1!$D$2:$D$4</c:f>
              <c:numCache>
                <c:formatCode>General</c:formatCode>
                <c:ptCount val="3"/>
                <c:pt idx="0">
                  <c:v>0</c:v>
                </c:pt>
                <c:pt idx="1">
                  <c:v>0</c:v>
                </c:pt>
                <c:pt idx="2">
                  <c:v>5.8000000000000007</c:v>
                </c:pt>
              </c:numCache>
            </c:numRef>
          </c:val>
          <c:extLst>
            <c:ext xmlns:c16="http://schemas.microsoft.com/office/drawing/2014/chart" uri="{C3380CC4-5D6E-409C-BE32-E72D297353CC}">
              <c16:uniqueId val="{00000002-89DE-43A8-80F5-2BBCDF06E096}"/>
            </c:ext>
          </c:extLst>
        </c:ser>
        <c:dLbls>
          <c:showLegendKey val="0"/>
          <c:showVal val="0"/>
          <c:showCatName val="0"/>
          <c:showSerName val="0"/>
          <c:showPercent val="0"/>
          <c:showBubbleSize val="0"/>
        </c:dLbls>
        <c:gapWidth val="150"/>
        <c:shape val="box"/>
        <c:axId val="434430032"/>
        <c:axId val="434675584"/>
        <c:axId val="0"/>
      </c:bar3DChart>
      <c:catAx>
        <c:axId val="434430032"/>
        <c:scaling>
          <c:orientation val="minMax"/>
        </c:scaling>
        <c:delete val="1"/>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Funding sources</a:t>
                </a:r>
              </a:p>
            </c:rich>
          </c:tx>
          <c:layout>
            <c:manualLayout>
              <c:xMode val="edge"/>
              <c:yMode val="edge"/>
              <c:x val="0.42928588092972136"/>
              <c:y val="0.8904415280443519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34675584"/>
        <c:crosses val="autoZero"/>
        <c:auto val="1"/>
        <c:lblAlgn val="ctr"/>
        <c:lblOffset val="100"/>
        <c:noMultiLvlLbl val="0"/>
      </c:catAx>
      <c:valAx>
        <c:axId val="434675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4430032"/>
        <c:crosses val="autoZero"/>
        <c:crossBetween val="between"/>
      </c:valAx>
      <c:spPr>
        <a:noFill/>
        <a:ln>
          <a:noFill/>
        </a:ln>
        <a:effectLst/>
      </c:spPr>
    </c:plotArea>
    <c:legend>
      <c:legendPos val="b"/>
      <c:layout>
        <c:manualLayout>
          <c:xMode val="edge"/>
          <c:yMode val="edge"/>
          <c:x val="0.35919512504364659"/>
          <c:y val="0.90979176289297026"/>
          <c:w val="0.28726959794801543"/>
          <c:h val="8.447416529748770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How rent revenue</a:t>
            </a:r>
            <a:r>
              <a:rPr lang="en-US" b="1" baseline="0" dirty="0"/>
              <a:t> is expensed</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Operations</c:v>
                </c:pt>
              </c:strCache>
            </c:strRef>
          </c:tx>
          <c:spPr>
            <a:solidFill>
              <a:schemeClr val="accent1"/>
            </a:solidFill>
            <a:ln>
              <a:noFill/>
            </a:ln>
            <a:effectLst/>
          </c:spPr>
          <c:invertIfNegative val="0"/>
          <c:cat>
            <c:strRef>
              <c:f>Sheet1!$A$2:$A$4</c:f>
              <c:strCache>
                <c:ptCount val="3"/>
                <c:pt idx="0">
                  <c:v>Market</c:v>
                </c:pt>
                <c:pt idx="1">
                  <c:v>All 60% AMI</c:v>
                </c:pt>
                <c:pt idx="2">
                  <c:v>30%, 50% &amp; 60%</c:v>
                </c:pt>
              </c:strCache>
            </c:strRef>
          </c:cat>
          <c:val>
            <c:numRef>
              <c:f>Sheet1!$B$2:$B$4</c:f>
              <c:numCache>
                <c:formatCode>General</c:formatCode>
                <c:ptCount val="3"/>
                <c:pt idx="0" formatCode="#,##0">
                  <c:v>500000</c:v>
                </c:pt>
                <c:pt idx="1">
                  <c:v>560000</c:v>
                </c:pt>
                <c:pt idx="2">
                  <c:v>600000</c:v>
                </c:pt>
              </c:numCache>
            </c:numRef>
          </c:val>
          <c:extLst>
            <c:ext xmlns:c16="http://schemas.microsoft.com/office/drawing/2014/chart" uri="{C3380CC4-5D6E-409C-BE32-E72D297353CC}">
              <c16:uniqueId val="{00000000-13B2-4F3E-920C-D2A8D0E31A13}"/>
            </c:ext>
          </c:extLst>
        </c:ser>
        <c:ser>
          <c:idx val="1"/>
          <c:order val="1"/>
          <c:tx>
            <c:strRef>
              <c:f>Sheet1!$C$1</c:f>
              <c:strCache>
                <c:ptCount val="1"/>
                <c:pt idx="0">
                  <c:v>Debt</c:v>
                </c:pt>
              </c:strCache>
            </c:strRef>
          </c:tx>
          <c:spPr>
            <a:solidFill>
              <a:schemeClr val="accent2"/>
            </a:solidFill>
            <a:ln>
              <a:noFill/>
            </a:ln>
            <a:effectLst/>
          </c:spPr>
          <c:invertIfNegative val="0"/>
          <c:cat>
            <c:strRef>
              <c:f>Sheet1!$A$2:$A$4</c:f>
              <c:strCache>
                <c:ptCount val="3"/>
                <c:pt idx="0">
                  <c:v>Market</c:v>
                </c:pt>
                <c:pt idx="1">
                  <c:v>All 60% AMI</c:v>
                </c:pt>
                <c:pt idx="2">
                  <c:v>30%, 50% &amp; 60%</c:v>
                </c:pt>
              </c:strCache>
            </c:strRef>
          </c:cat>
          <c:val>
            <c:numRef>
              <c:f>Sheet1!$C$2:$C$4</c:f>
              <c:numCache>
                <c:formatCode>General</c:formatCode>
                <c:ptCount val="3"/>
                <c:pt idx="0">
                  <c:v>1000000</c:v>
                </c:pt>
                <c:pt idx="1">
                  <c:v>486000</c:v>
                </c:pt>
                <c:pt idx="2" formatCode="#,##0">
                  <c:v>150000</c:v>
                </c:pt>
              </c:numCache>
            </c:numRef>
          </c:val>
          <c:extLst>
            <c:ext xmlns:c16="http://schemas.microsoft.com/office/drawing/2014/chart" uri="{C3380CC4-5D6E-409C-BE32-E72D297353CC}">
              <c16:uniqueId val="{00000001-13B2-4F3E-920C-D2A8D0E31A13}"/>
            </c:ext>
          </c:extLst>
        </c:ser>
        <c:ser>
          <c:idx val="2"/>
          <c:order val="2"/>
          <c:tx>
            <c:strRef>
              <c:f>Sheet1!$D$1</c:f>
              <c:strCache>
                <c:ptCount val="1"/>
                <c:pt idx="0">
                  <c:v>Capital/Reserves</c:v>
                </c:pt>
              </c:strCache>
            </c:strRef>
          </c:tx>
          <c:spPr>
            <a:solidFill>
              <a:schemeClr val="accent3"/>
            </a:solidFill>
            <a:ln>
              <a:noFill/>
            </a:ln>
            <a:effectLst/>
          </c:spPr>
          <c:invertIfNegative val="0"/>
          <c:cat>
            <c:strRef>
              <c:f>Sheet1!$A$2:$A$4</c:f>
              <c:strCache>
                <c:ptCount val="3"/>
                <c:pt idx="0">
                  <c:v>Market</c:v>
                </c:pt>
                <c:pt idx="1">
                  <c:v>All 60% AMI</c:v>
                </c:pt>
                <c:pt idx="2">
                  <c:v>30%, 50% &amp; 60%</c:v>
                </c:pt>
              </c:strCache>
            </c:strRef>
          </c:cat>
          <c:val>
            <c:numRef>
              <c:f>Sheet1!$D$2:$D$4</c:f>
              <c:numCache>
                <c:formatCode>General</c:formatCode>
                <c:ptCount val="3"/>
                <c:pt idx="0">
                  <c:v>60000</c:v>
                </c:pt>
                <c:pt idx="1">
                  <c:v>35000</c:v>
                </c:pt>
                <c:pt idx="2">
                  <c:v>35000</c:v>
                </c:pt>
              </c:numCache>
            </c:numRef>
          </c:val>
          <c:extLst>
            <c:ext xmlns:c16="http://schemas.microsoft.com/office/drawing/2014/chart" uri="{C3380CC4-5D6E-409C-BE32-E72D297353CC}">
              <c16:uniqueId val="{00000002-13B2-4F3E-920C-D2A8D0E31A13}"/>
            </c:ext>
          </c:extLst>
        </c:ser>
        <c:ser>
          <c:idx val="3"/>
          <c:order val="3"/>
          <c:tx>
            <c:strRef>
              <c:f>Sheet1!$E$1</c:f>
              <c:strCache>
                <c:ptCount val="1"/>
                <c:pt idx="0">
                  <c:v>Taxes</c:v>
                </c:pt>
              </c:strCache>
            </c:strRef>
          </c:tx>
          <c:spPr>
            <a:solidFill>
              <a:schemeClr val="accent4"/>
            </a:solidFill>
            <a:ln>
              <a:noFill/>
            </a:ln>
            <a:effectLst/>
          </c:spPr>
          <c:invertIfNegative val="0"/>
          <c:cat>
            <c:strRef>
              <c:f>Sheet1!$A$2:$A$4</c:f>
              <c:strCache>
                <c:ptCount val="3"/>
                <c:pt idx="0">
                  <c:v>Market</c:v>
                </c:pt>
                <c:pt idx="1">
                  <c:v>All 60% AMI</c:v>
                </c:pt>
                <c:pt idx="2">
                  <c:v>30%, 50% &amp; 60%</c:v>
                </c:pt>
              </c:strCache>
            </c:strRef>
          </c:cat>
          <c:val>
            <c:numRef>
              <c:f>Sheet1!$E$2:$E$4</c:f>
              <c:numCache>
                <c:formatCode>General</c:formatCode>
                <c:ptCount val="3"/>
                <c:pt idx="0">
                  <c:v>350000</c:v>
                </c:pt>
                <c:pt idx="1">
                  <c:v>100</c:v>
                </c:pt>
                <c:pt idx="2">
                  <c:v>100</c:v>
                </c:pt>
              </c:numCache>
            </c:numRef>
          </c:val>
          <c:extLst>
            <c:ext xmlns:c16="http://schemas.microsoft.com/office/drawing/2014/chart" uri="{C3380CC4-5D6E-409C-BE32-E72D297353CC}">
              <c16:uniqueId val="{00000003-13B2-4F3E-920C-D2A8D0E31A13}"/>
            </c:ext>
          </c:extLst>
        </c:ser>
        <c:ser>
          <c:idx val="4"/>
          <c:order val="4"/>
          <c:tx>
            <c:strRef>
              <c:f>Sheet1!$F$1</c:f>
              <c:strCache>
                <c:ptCount val="1"/>
                <c:pt idx="0">
                  <c:v>ROI/Cashflow</c:v>
                </c:pt>
              </c:strCache>
            </c:strRef>
          </c:tx>
          <c:spPr>
            <a:solidFill>
              <a:schemeClr val="accent5"/>
            </a:solidFill>
            <a:ln>
              <a:noFill/>
            </a:ln>
            <a:effectLst/>
          </c:spPr>
          <c:invertIfNegative val="0"/>
          <c:cat>
            <c:strRef>
              <c:f>Sheet1!$A$2:$A$4</c:f>
              <c:strCache>
                <c:ptCount val="3"/>
                <c:pt idx="0">
                  <c:v>Market</c:v>
                </c:pt>
                <c:pt idx="1">
                  <c:v>All 60% AMI</c:v>
                </c:pt>
                <c:pt idx="2">
                  <c:v>30%, 50% &amp; 60%</c:v>
                </c:pt>
              </c:strCache>
            </c:strRef>
          </c:cat>
          <c:val>
            <c:numRef>
              <c:f>Sheet1!$F$2:$F$4</c:f>
              <c:numCache>
                <c:formatCode>General</c:formatCode>
                <c:ptCount val="3"/>
                <c:pt idx="0">
                  <c:v>250000</c:v>
                </c:pt>
                <c:pt idx="1">
                  <c:v>90100</c:v>
                </c:pt>
                <c:pt idx="2">
                  <c:v>24900</c:v>
                </c:pt>
              </c:numCache>
            </c:numRef>
          </c:val>
          <c:extLst>
            <c:ext xmlns:c16="http://schemas.microsoft.com/office/drawing/2014/chart" uri="{C3380CC4-5D6E-409C-BE32-E72D297353CC}">
              <c16:uniqueId val="{00000004-13B2-4F3E-920C-D2A8D0E31A13}"/>
            </c:ext>
          </c:extLst>
        </c:ser>
        <c:dLbls>
          <c:showLegendKey val="0"/>
          <c:showVal val="0"/>
          <c:showCatName val="0"/>
          <c:showSerName val="0"/>
          <c:showPercent val="0"/>
          <c:showBubbleSize val="0"/>
        </c:dLbls>
        <c:gapWidth val="150"/>
        <c:overlap val="100"/>
        <c:axId val="434676368"/>
        <c:axId val="434676760"/>
      </c:barChart>
      <c:catAx>
        <c:axId val="43467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434676760"/>
        <c:crosses val="autoZero"/>
        <c:auto val="1"/>
        <c:lblAlgn val="ctr"/>
        <c:lblOffset val="100"/>
        <c:noMultiLvlLbl val="0"/>
      </c:catAx>
      <c:valAx>
        <c:axId val="434676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4676368"/>
        <c:crosses val="autoZero"/>
        <c:crossBetween val="between"/>
      </c:valAx>
      <c:spPr>
        <a:noFill/>
        <a:ln>
          <a:noFill/>
        </a:ln>
        <a:effectLst/>
      </c:spPr>
    </c:plotArea>
    <c:legend>
      <c:legendPos val="b"/>
      <c:layout>
        <c:manualLayout>
          <c:xMode val="edge"/>
          <c:yMode val="edge"/>
          <c:x val="3.8295852223017575E-2"/>
          <c:y val="0.90474889533835889"/>
          <c:w val="0.80724667939234873"/>
          <c:h val="9.525110466164105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B142E4-50B5-49F2-87E6-C0A5F718847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71020C1-9F29-43F3-AEAB-5FF7B07F748F}">
      <dgm:prSet/>
      <dgm:spPr/>
      <dgm:t>
        <a:bodyPr/>
        <a:lstStyle/>
        <a:p>
          <a:r>
            <a:rPr lang="en-US"/>
            <a:t>1937 Federal Housing Act created initial funding for public housing</a:t>
          </a:r>
        </a:p>
      </dgm:t>
    </dgm:pt>
    <dgm:pt modelId="{1C9CDD8F-BE47-4E16-ACF6-E899FEC0F43E}" type="parTrans" cxnId="{856FE84E-8B94-416E-B4FE-D0533145B9A0}">
      <dgm:prSet/>
      <dgm:spPr/>
      <dgm:t>
        <a:bodyPr/>
        <a:lstStyle/>
        <a:p>
          <a:endParaRPr lang="en-US"/>
        </a:p>
      </dgm:t>
    </dgm:pt>
    <dgm:pt modelId="{098F82E0-94BA-47F3-BCBD-6181835D99D1}" type="sibTrans" cxnId="{856FE84E-8B94-416E-B4FE-D0533145B9A0}">
      <dgm:prSet/>
      <dgm:spPr/>
      <dgm:t>
        <a:bodyPr/>
        <a:lstStyle/>
        <a:p>
          <a:endParaRPr lang="en-US"/>
        </a:p>
      </dgm:t>
    </dgm:pt>
    <dgm:pt modelId="{785E170C-82D1-413A-9830-E76C95D1E6D4}">
      <dgm:prSet/>
      <dgm:spPr/>
      <dgm:t>
        <a:bodyPr/>
        <a:lstStyle/>
        <a:p>
          <a:r>
            <a:rPr lang="en-US" dirty="0"/>
            <a:t>Public Housing peaked in 1994 with ~1.4 million apartments</a:t>
          </a:r>
        </a:p>
      </dgm:t>
    </dgm:pt>
    <dgm:pt modelId="{C80CC430-98FB-4657-9822-A986DD8081A5}" type="parTrans" cxnId="{7AAA2EFD-AB23-4851-9B71-3DD89CFB35C5}">
      <dgm:prSet/>
      <dgm:spPr/>
      <dgm:t>
        <a:bodyPr/>
        <a:lstStyle/>
        <a:p>
          <a:endParaRPr lang="en-US"/>
        </a:p>
      </dgm:t>
    </dgm:pt>
    <dgm:pt modelId="{BF0C503C-4CD7-41C5-9398-6ECAEE167D09}" type="sibTrans" cxnId="{7AAA2EFD-AB23-4851-9B71-3DD89CFB35C5}">
      <dgm:prSet/>
      <dgm:spPr/>
      <dgm:t>
        <a:bodyPr/>
        <a:lstStyle/>
        <a:p>
          <a:endParaRPr lang="en-US"/>
        </a:p>
      </dgm:t>
    </dgm:pt>
    <dgm:pt modelId="{49D7B209-83DD-4A74-9F5C-07D6761C3990}">
      <dgm:prSet/>
      <dgm:spPr/>
      <dgm:t>
        <a:bodyPr/>
        <a:lstStyle/>
        <a:p>
          <a:r>
            <a:rPr lang="en-US"/>
            <a:t>1999 Faircloth limit – froze the number of public housing </a:t>
          </a:r>
        </a:p>
      </dgm:t>
    </dgm:pt>
    <dgm:pt modelId="{655C71D0-A3B0-4967-8563-940CFF135AAE}" type="parTrans" cxnId="{F46C823B-F704-434A-941F-0AC9C1FDC4F4}">
      <dgm:prSet/>
      <dgm:spPr/>
      <dgm:t>
        <a:bodyPr/>
        <a:lstStyle/>
        <a:p>
          <a:endParaRPr lang="en-US"/>
        </a:p>
      </dgm:t>
    </dgm:pt>
    <dgm:pt modelId="{820D63CF-3D0A-4C80-81AF-CFF4D200B3C8}" type="sibTrans" cxnId="{F46C823B-F704-434A-941F-0AC9C1FDC4F4}">
      <dgm:prSet/>
      <dgm:spPr/>
      <dgm:t>
        <a:bodyPr/>
        <a:lstStyle/>
        <a:p>
          <a:endParaRPr lang="en-US"/>
        </a:p>
      </dgm:t>
    </dgm:pt>
    <dgm:pt modelId="{FE154132-76F2-4700-A9A7-F31E6328DADD}">
      <dgm:prSet/>
      <dgm:spPr/>
      <dgm:t>
        <a:bodyPr/>
        <a:lstStyle/>
        <a:p>
          <a:r>
            <a:rPr lang="en-US"/>
            <a:t>2012 Rental Assistance Program (RAD) to convert public housing to vouchers</a:t>
          </a:r>
        </a:p>
      </dgm:t>
    </dgm:pt>
    <dgm:pt modelId="{4E0EC720-457B-4FA0-8787-F0A5750B4F7F}" type="parTrans" cxnId="{C1E8C94D-B8A2-47C0-8800-7E54BC7555AC}">
      <dgm:prSet/>
      <dgm:spPr/>
      <dgm:t>
        <a:bodyPr/>
        <a:lstStyle/>
        <a:p>
          <a:endParaRPr lang="en-US"/>
        </a:p>
      </dgm:t>
    </dgm:pt>
    <dgm:pt modelId="{080FF3B3-F895-4498-9A35-CB7346CA3184}" type="sibTrans" cxnId="{C1E8C94D-B8A2-47C0-8800-7E54BC7555AC}">
      <dgm:prSet/>
      <dgm:spPr/>
      <dgm:t>
        <a:bodyPr/>
        <a:lstStyle/>
        <a:p>
          <a:endParaRPr lang="en-US"/>
        </a:p>
      </dgm:t>
    </dgm:pt>
    <dgm:pt modelId="{F5984785-1768-4A7C-869C-E908DB1FA498}">
      <dgm:prSet/>
      <dgm:spPr/>
      <dgm:t>
        <a:bodyPr/>
        <a:lstStyle/>
        <a:p>
          <a:r>
            <a:rPr lang="en-US" dirty="0"/>
            <a:t>AAHC and YHC have converted all public housing to project based rental assistance</a:t>
          </a:r>
        </a:p>
      </dgm:t>
    </dgm:pt>
    <dgm:pt modelId="{E3A6CA6D-4BC7-41F1-BE73-1E3A219EB99F}" type="parTrans" cxnId="{E50CA6C0-4D3F-4406-8299-6184367F5320}">
      <dgm:prSet/>
      <dgm:spPr/>
      <dgm:t>
        <a:bodyPr/>
        <a:lstStyle/>
        <a:p>
          <a:endParaRPr lang="en-US"/>
        </a:p>
      </dgm:t>
    </dgm:pt>
    <dgm:pt modelId="{3C230A65-CE93-4C64-A7BB-856D1051E796}" type="sibTrans" cxnId="{E50CA6C0-4D3F-4406-8299-6184367F5320}">
      <dgm:prSet/>
      <dgm:spPr/>
      <dgm:t>
        <a:bodyPr/>
        <a:lstStyle/>
        <a:p>
          <a:endParaRPr lang="en-US"/>
        </a:p>
      </dgm:t>
    </dgm:pt>
    <dgm:pt modelId="{2A9C0D6A-54A8-4837-9DDC-41F7651A5BE9}">
      <dgm:prSet/>
      <dgm:spPr/>
      <dgm:t>
        <a:bodyPr/>
        <a:lstStyle/>
        <a:p>
          <a:r>
            <a:rPr lang="en-US" dirty="0"/>
            <a:t>More stable and better funded in the HUD budget than public housing</a:t>
          </a:r>
        </a:p>
      </dgm:t>
    </dgm:pt>
    <dgm:pt modelId="{232EF624-708F-4D68-8631-7D0DC3F44B12}" type="parTrans" cxnId="{2DA76D2A-9ED9-4E04-B5FF-66FDD29ABE2F}">
      <dgm:prSet/>
      <dgm:spPr/>
      <dgm:t>
        <a:bodyPr/>
        <a:lstStyle/>
        <a:p>
          <a:endParaRPr lang="en-US"/>
        </a:p>
      </dgm:t>
    </dgm:pt>
    <dgm:pt modelId="{01AE6805-0291-4003-8532-C40EE34AA191}" type="sibTrans" cxnId="{2DA76D2A-9ED9-4E04-B5FF-66FDD29ABE2F}">
      <dgm:prSet/>
      <dgm:spPr/>
      <dgm:t>
        <a:bodyPr/>
        <a:lstStyle/>
        <a:p>
          <a:endParaRPr lang="en-US"/>
        </a:p>
      </dgm:t>
    </dgm:pt>
    <dgm:pt modelId="{B66079EC-C87A-43C0-891B-484B68166BA7}">
      <dgm:prSet/>
      <dgm:spPr/>
      <dgm:t>
        <a:bodyPr/>
        <a:lstStyle/>
        <a:p>
          <a:r>
            <a:rPr lang="en-US" dirty="0"/>
            <a:t>859,167 public housing</a:t>
          </a:r>
        </a:p>
        <a:p>
          <a:r>
            <a:rPr lang="en-US" dirty="0"/>
            <a:t>apartments left as of Feb 2026</a:t>
          </a:r>
        </a:p>
      </dgm:t>
    </dgm:pt>
    <dgm:pt modelId="{B6DA2B88-9AA3-4728-A127-F6E2D3C6396C}" type="parTrans" cxnId="{DF8E046E-5D28-4700-8FCE-22EB668705FA}">
      <dgm:prSet/>
      <dgm:spPr/>
      <dgm:t>
        <a:bodyPr/>
        <a:lstStyle/>
        <a:p>
          <a:endParaRPr lang="en-US"/>
        </a:p>
      </dgm:t>
    </dgm:pt>
    <dgm:pt modelId="{19BA2763-FA0B-4687-B2F0-E5A81622E9A7}" type="sibTrans" cxnId="{DF8E046E-5D28-4700-8FCE-22EB668705FA}">
      <dgm:prSet/>
      <dgm:spPr/>
      <dgm:t>
        <a:bodyPr/>
        <a:lstStyle/>
        <a:p>
          <a:endParaRPr lang="en-US"/>
        </a:p>
      </dgm:t>
    </dgm:pt>
    <dgm:pt modelId="{7B2EC998-DDC5-4C92-BC5F-F6340396483F}">
      <dgm:prSet custT="1"/>
      <dgm:spPr/>
      <dgm:t>
        <a:bodyPr/>
        <a:lstStyle/>
        <a:p>
          <a:r>
            <a:rPr lang="en-US" sz="1700" dirty="0"/>
            <a:t>~$169 Billion is needed to preserve the nations remaining public housing</a:t>
          </a:r>
        </a:p>
        <a:p>
          <a:r>
            <a:rPr lang="en-US" sz="1400" dirty="0"/>
            <a:t>2026 $3.2 Billion HUD budget</a:t>
          </a:r>
        </a:p>
      </dgm:t>
    </dgm:pt>
    <dgm:pt modelId="{B8324AF8-CB8F-4B8F-93C1-D47195911B1C}" type="parTrans" cxnId="{6A3BB14E-70B9-44EB-9862-C883EBA91F85}">
      <dgm:prSet/>
      <dgm:spPr/>
      <dgm:t>
        <a:bodyPr/>
        <a:lstStyle/>
        <a:p>
          <a:endParaRPr lang="en-US"/>
        </a:p>
      </dgm:t>
    </dgm:pt>
    <dgm:pt modelId="{47A94A97-A36F-4A7B-9556-E93229AA73B6}" type="sibTrans" cxnId="{6A3BB14E-70B9-44EB-9862-C883EBA91F85}">
      <dgm:prSet/>
      <dgm:spPr/>
      <dgm:t>
        <a:bodyPr/>
        <a:lstStyle/>
        <a:p>
          <a:endParaRPr lang="en-US"/>
        </a:p>
      </dgm:t>
    </dgm:pt>
    <dgm:pt modelId="{B7C2236C-0E5E-4B5D-A93F-CFEE44582E78}" type="pres">
      <dgm:prSet presAssocID="{99B142E4-50B5-49F2-87E6-C0A5F7188475}" presName="diagram" presStyleCnt="0">
        <dgm:presLayoutVars>
          <dgm:dir/>
          <dgm:resizeHandles val="exact"/>
        </dgm:presLayoutVars>
      </dgm:prSet>
      <dgm:spPr/>
    </dgm:pt>
    <dgm:pt modelId="{7A022DF0-A76F-4240-A2BF-69EBEFA624A4}" type="pres">
      <dgm:prSet presAssocID="{E71020C1-9F29-43F3-AEAB-5FF7B07F748F}" presName="node" presStyleLbl="node1" presStyleIdx="0" presStyleCnt="6">
        <dgm:presLayoutVars>
          <dgm:bulletEnabled val="1"/>
        </dgm:presLayoutVars>
      </dgm:prSet>
      <dgm:spPr/>
    </dgm:pt>
    <dgm:pt modelId="{5500CC2D-0739-49EF-A81C-CB1A0CEC515E}" type="pres">
      <dgm:prSet presAssocID="{098F82E0-94BA-47F3-BCBD-6181835D99D1}" presName="sibTrans" presStyleCnt="0"/>
      <dgm:spPr/>
    </dgm:pt>
    <dgm:pt modelId="{142E126C-3F71-4677-A04A-27E70B63B2C4}" type="pres">
      <dgm:prSet presAssocID="{785E170C-82D1-413A-9830-E76C95D1E6D4}" presName="node" presStyleLbl="node1" presStyleIdx="1" presStyleCnt="6">
        <dgm:presLayoutVars>
          <dgm:bulletEnabled val="1"/>
        </dgm:presLayoutVars>
      </dgm:prSet>
      <dgm:spPr/>
    </dgm:pt>
    <dgm:pt modelId="{A2CDB59E-79A8-47FE-932A-2EDCD282F46E}" type="pres">
      <dgm:prSet presAssocID="{BF0C503C-4CD7-41C5-9398-6ECAEE167D09}" presName="sibTrans" presStyleCnt="0"/>
      <dgm:spPr/>
    </dgm:pt>
    <dgm:pt modelId="{4C1773BB-23DB-4526-B88A-5F63FD76762B}" type="pres">
      <dgm:prSet presAssocID="{49D7B209-83DD-4A74-9F5C-07D6761C3990}" presName="node" presStyleLbl="node1" presStyleIdx="2" presStyleCnt="6">
        <dgm:presLayoutVars>
          <dgm:bulletEnabled val="1"/>
        </dgm:presLayoutVars>
      </dgm:prSet>
      <dgm:spPr/>
    </dgm:pt>
    <dgm:pt modelId="{37969F30-4702-4E58-8E59-CAC693979151}" type="pres">
      <dgm:prSet presAssocID="{820D63CF-3D0A-4C80-81AF-CFF4D200B3C8}" presName="sibTrans" presStyleCnt="0"/>
      <dgm:spPr/>
    </dgm:pt>
    <dgm:pt modelId="{D07BBD2F-8AB9-4540-88A5-9F38DB885546}" type="pres">
      <dgm:prSet presAssocID="{FE154132-76F2-4700-A9A7-F31E6328DADD}" presName="node" presStyleLbl="node1" presStyleIdx="3" presStyleCnt="6">
        <dgm:presLayoutVars>
          <dgm:bulletEnabled val="1"/>
        </dgm:presLayoutVars>
      </dgm:prSet>
      <dgm:spPr/>
    </dgm:pt>
    <dgm:pt modelId="{812FA9AE-9D0C-4C3E-BBB9-5DA5DE1B75B5}" type="pres">
      <dgm:prSet presAssocID="{080FF3B3-F895-4498-9A35-CB7346CA3184}" presName="sibTrans" presStyleCnt="0"/>
      <dgm:spPr/>
    </dgm:pt>
    <dgm:pt modelId="{4979BFBC-BDB6-4902-92E2-38AF3026E9B1}" type="pres">
      <dgm:prSet presAssocID="{B66079EC-C87A-43C0-891B-484B68166BA7}" presName="node" presStyleLbl="node1" presStyleIdx="4" presStyleCnt="6">
        <dgm:presLayoutVars>
          <dgm:bulletEnabled val="1"/>
        </dgm:presLayoutVars>
      </dgm:prSet>
      <dgm:spPr/>
    </dgm:pt>
    <dgm:pt modelId="{D58486BA-1691-4F6B-A99F-EEB4C5F43906}" type="pres">
      <dgm:prSet presAssocID="{19BA2763-FA0B-4687-B2F0-E5A81622E9A7}" presName="sibTrans" presStyleCnt="0"/>
      <dgm:spPr/>
    </dgm:pt>
    <dgm:pt modelId="{BC1932D7-BA80-4C88-941D-08ED852DFE94}" type="pres">
      <dgm:prSet presAssocID="{7B2EC998-DDC5-4C92-BC5F-F6340396483F}" presName="node" presStyleLbl="node1" presStyleIdx="5" presStyleCnt="6">
        <dgm:presLayoutVars>
          <dgm:bulletEnabled val="1"/>
        </dgm:presLayoutVars>
      </dgm:prSet>
      <dgm:spPr/>
    </dgm:pt>
  </dgm:ptLst>
  <dgm:cxnLst>
    <dgm:cxn modelId="{F8A4511A-6F51-4F5E-A657-D1E2F0737BC1}" type="presOf" srcId="{99B142E4-50B5-49F2-87E6-C0A5F7188475}" destId="{B7C2236C-0E5E-4B5D-A93F-CFEE44582E78}" srcOrd="0" destOrd="0" presId="urn:microsoft.com/office/officeart/2005/8/layout/default"/>
    <dgm:cxn modelId="{2DA76D2A-9ED9-4E04-B5FF-66FDD29ABE2F}" srcId="{FE154132-76F2-4700-A9A7-F31E6328DADD}" destId="{2A9C0D6A-54A8-4837-9DDC-41F7651A5BE9}" srcOrd="1" destOrd="0" parTransId="{232EF624-708F-4D68-8631-7D0DC3F44B12}" sibTransId="{01AE6805-0291-4003-8532-C40EE34AA191}"/>
    <dgm:cxn modelId="{B942403B-24D4-4BE3-AE49-1B72E0A7FF7F}" type="presOf" srcId="{785E170C-82D1-413A-9830-E76C95D1E6D4}" destId="{142E126C-3F71-4677-A04A-27E70B63B2C4}" srcOrd="0" destOrd="0" presId="urn:microsoft.com/office/officeart/2005/8/layout/default"/>
    <dgm:cxn modelId="{F46C823B-F704-434A-941F-0AC9C1FDC4F4}" srcId="{99B142E4-50B5-49F2-87E6-C0A5F7188475}" destId="{49D7B209-83DD-4A74-9F5C-07D6761C3990}" srcOrd="2" destOrd="0" parTransId="{655C71D0-A3B0-4967-8563-940CFF135AAE}" sibTransId="{820D63CF-3D0A-4C80-81AF-CFF4D200B3C8}"/>
    <dgm:cxn modelId="{18B77448-C621-4CD5-9B58-A06AEF0A5525}" type="presOf" srcId="{7B2EC998-DDC5-4C92-BC5F-F6340396483F}" destId="{BC1932D7-BA80-4C88-941D-08ED852DFE94}" srcOrd="0" destOrd="0" presId="urn:microsoft.com/office/officeart/2005/8/layout/default"/>
    <dgm:cxn modelId="{C1E8C94D-B8A2-47C0-8800-7E54BC7555AC}" srcId="{99B142E4-50B5-49F2-87E6-C0A5F7188475}" destId="{FE154132-76F2-4700-A9A7-F31E6328DADD}" srcOrd="3" destOrd="0" parTransId="{4E0EC720-457B-4FA0-8787-F0A5750B4F7F}" sibTransId="{080FF3B3-F895-4498-9A35-CB7346CA3184}"/>
    <dgm:cxn modelId="{DF8E046E-5D28-4700-8FCE-22EB668705FA}" srcId="{99B142E4-50B5-49F2-87E6-C0A5F7188475}" destId="{B66079EC-C87A-43C0-891B-484B68166BA7}" srcOrd="4" destOrd="0" parTransId="{B6DA2B88-9AA3-4728-A127-F6E2D3C6396C}" sibTransId="{19BA2763-FA0B-4687-B2F0-E5A81622E9A7}"/>
    <dgm:cxn modelId="{6A3BB14E-70B9-44EB-9862-C883EBA91F85}" srcId="{99B142E4-50B5-49F2-87E6-C0A5F7188475}" destId="{7B2EC998-DDC5-4C92-BC5F-F6340396483F}" srcOrd="5" destOrd="0" parTransId="{B8324AF8-CB8F-4B8F-93C1-D47195911B1C}" sibTransId="{47A94A97-A36F-4A7B-9556-E93229AA73B6}"/>
    <dgm:cxn modelId="{856FE84E-8B94-416E-B4FE-D0533145B9A0}" srcId="{99B142E4-50B5-49F2-87E6-C0A5F7188475}" destId="{E71020C1-9F29-43F3-AEAB-5FF7B07F748F}" srcOrd="0" destOrd="0" parTransId="{1C9CDD8F-BE47-4E16-ACF6-E899FEC0F43E}" sibTransId="{098F82E0-94BA-47F3-BCBD-6181835D99D1}"/>
    <dgm:cxn modelId="{218C1A52-670E-4CBE-8041-34527E62FCB8}" type="presOf" srcId="{F5984785-1768-4A7C-869C-E908DB1FA498}" destId="{D07BBD2F-8AB9-4540-88A5-9F38DB885546}" srcOrd="0" destOrd="1" presId="urn:microsoft.com/office/officeart/2005/8/layout/default"/>
    <dgm:cxn modelId="{53575480-F43E-41AF-A325-B1C0E8EA886E}" type="presOf" srcId="{2A9C0D6A-54A8-4837-9DDC-41F7651A5BE9}" destId="{D07BBD2F-8AB9-4540-88A5-9F38DB885546}" srcOrd="0" destOrd="2" presId="urn:microsoft.com/office/officeart/2005/8/layout/default"/>
    <dgm:cxn modelId="{65D61384-7469-4169-A71D-8613391D5642}" type="presOf" srcId="{B66079EC-C87A-43C0-891B-484B68166BA7}" destId="{4979BFBC-BDB6-4902-92E2-38AF3026E9B1}" srcOrd="0" destOrd="0" presId="urn:microsoft.com/office/officeart/2005/8/layout/default"/>
    <dgm:cxn modelId="{A430EDB1-A842-4890-935C-CD251136B783}" type="presOf" srcId="{E71020C1-9F29-43F3-AEAB-5FF7B07F748F}" destId="{7A022DF0-A76F-4240-A2BF-69EBEFA624A4}" srcOrd="0" destOrd="0" presId="urn:microsoft.com/office/officeart/2005/8/layout/default"/>
    <dgm:cxn modelId="{E50CA6C0-4D3F-4406-8299-6184367F5320}" srcId="{FE154132-76F2-4700-A9A7-F31E6328DADD}" destId="{F5984785-1768-4A7C-869C-E908DB1FA498}" srcOrd="0" destOrd="0" parTransId="{E3A6CA6D-4BC7-41F1-BE73-1E3A219EB99F}" sibTransId="{3C230A65-CE93-4C64-A7BB-856D1051E796}"/>
    <dgm:cxn modelId="{F54C36D3-2BAE-4F5B-BB81-90CFD20C1E20}" type="presOf" srcId="{49D7B209-83DD-4A74-9F5C-07D6761C3990}" destId="{4C1773BB-23DB-4526-B88A-5F63FD76762B}" srcOrd="0" destOrd="0" presId="urn:microsoft.com/office/officeart/2005/8/layout/default"/>
    <dgm:cxn modelId="{EA83C0FA-2844-496D-BF98-5E6CA68EA8F1}" type="presOf" srcId="{FE154132-76F2-4700-A9A7-F31E6328DADD}" destId="{D07BBD2F-8AB9-4540-88A5-9F38DB885546}" srcOrd="0" destOrd="0" presId="urn:microsoft.com/office/officeart/2005/8/layout/default"/>
    <dgm:cxn modelId="{7AAA2EFD-AB23-4851-9B71-3DD89CFB35C5}" srcId="{99B142E4-50B5-49F2-87E6-C0A5F7188475}" destId="{785E170C-82D1-413A-9830-E76C95D1E6D4}" srcOrd="1" destOrd="0" parTransId="{C80CC430-98FB-4657-9822-A986DD8081A5}" sibTransId="{BF0C503C-4CD7-41C5-9398-6ECAEE167D09}"/>
    <dgm:cxn modelId="{4DAB123B-A586-4EC2-BAFA-BAF63DCBADE2}" type="presParOf" srcId="{B7C2236C-0E5E-4B5D-A93F-CFEE44582E78}" destId="{7A022DF0-A76F-4240-A2BF-69EBEFA624A4}" srcOrd="0" destOrd="0" presId="urn:microsoft.com/office/officeart/2005/8/layout/default"/>
    <dgm:cxn modelId="{020CDD0F-9C64-41EC-BAEF-C552B20215B3}" type="presParOf" srcId="{B7C2236C-0E5E-4B5D-A93F-CFEE44582E78}" destId="{5500CC2D-0739-49EF-A81C-CB1A0CEC515E}" srcOrd="1" destOrd="0" presId="urn:microsoft.com/office/officeart/2005/8/layout/default"/>
    <dgm:cxn modelId="{F936A929-36B9-4F14-BD86-B9821A171150}" type="presParOf" srcId="{B7C2236C-0E5E-4B5D-A93F-CFEE44582E78}" destId="{142E126C-3F71-4677-A04A-27E70B63B2C4}" srcOrd="2" destOrd="0" presId="urn:microsoft.com/office/officeart/2005/8/layout/default"/>
    <dgm:cxn modelId="{676A6D78-DE3A-46C3-89B0-106CFA93A8C1}" type="presParOf" srcId="{B7C2236C-0E5E-4B5D-A93F-CFEE44582E78}" destId="{A2CDB59E-79A8-47FE-932A-2EDCD282F46E}" srcOrd="3" destOrd="0" presId="urn:microsoft.com/office/officeart/2005/8/layout/default"/>
    <dgm:cxn modelId="{CD64A4FA-64CF-4141-855D-CE7F762B33E9}" type="presParOf" srcId="{B7C2236C-0E5E-4B5D-A93F-CFEE44582E78}" destId="{4C1773BB-23DB-4526-B88A-5F63FD76762B}" srcOrd="4" destOrd="0" presId="urn:microsoft.com/office/officeart/2005/8/layout/default"/>
    <dgm:cxn modelId="{5E59C632-E479-47DD-B059-9B8209D2B32A}" type="presParOf" srcId="{B7C2236C-0E5E-4B5D-A93F-CFEE44582E78}" destId="{37969F30-4702-4E58-8E59-CAC693979151}" srcOrd="5" destOrd="0" presId="urn:microsoft.com/office/officeart/2005/8/layout/default"/>
    <dgm:cxn modelId="{DD310568-3D7F-4A63-8F1C-0D8DD162EDB5}" type="presParOf" srcId="{B7C2236C-0E5E-4B5D-A93F-CFEE44582E78}" destId="{D07BBD2F-8AB9-4540-88A5-9F38DB885546}" srcOrd="6" destOrd="0" presId="urn:microsoft.com/office/officeart/2005/8/layout/default"/>
    <dgm:cxn modelId="{1558E69D-A0E9-46BD-8917-1771DB5DC01B}" type="presParOf" srcId="{B7C2236C-0E5E-4B5D-A93F-CFEE44582E78}" destId="{812FA9AE-9D0C-4C3E-BBB9-5DA5DE1B75B5}" srcOrd="7" destOrd="0" presId="urn:microsoft.com/office/officeart/2005/8/layout/default"/>
    <dgm:cxn modelId="{B534B817-BA94-4177-BF37-C5C06B48DEDC}" type="presParOf" srcId="{B7C2236C-0E5E-4B5D-A93F-CFEE44582E78}" destId="{4979BFBC-BDB6-4902-92E2-38AF3026E9B1}" srcOrd="8" destOrd="0" presId="urn:microsoft.com/office/officeart/2005/8/layout/default"/>
    <dgm:cxn modelId="{9D11780E-954F-40BD-9C29-F51E8B128052}" type="presParOf" srcId="{B7C2236C-0E5E-4B5D-A93F-CFEE44582E78}" destId="{D58486BA-1691-4F6B-A99F-EEB4C5F43906}" srcOrd="9" destOrd="0" presId="urn:microsoft.com/office/officeart/2005/8/layout/default"/>
    <dgm:cxn modelId="{DE3A2C58-134C-412B-916B-9A0823367D77}" type="presParOf" srcId="{B7C2236C-0E5E-4B5D-A93F-CFEE44582E78}" destId="{BC1932D7-BA80-4C88-941D-08ED852DFE9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A6F3CF-41D6-4DB8-9573-86E643F0893B}"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76B9D892-68BC-4417-9C18-C4F2D30B7E64}">
      <dgm:prSet phldrT="[Text]"/>
      <dgm:spPr/>
      <dgm:t>
        <a:bodyPr/>
        <a:lstStyle/>
        <a:p>
          <a:r>
            <a:rPr lang="en-US" dirty="0"/>
            <a:t>AAHC Tenant Approval</a:t>
          </a:r>
        </a:p>
      </dgm:t>
    </dgm:pt>
    <dgm:pt modelId="{4A32FC16-64BE-44EC-861E-3D694BE46C76}" type="parTrans" cxnId="{975A7BEB-AD47-4476-A0D8-5A5BA803BD00}">
      <dgm:prSet/>
      <dgm:spPr/>
      <dgm:t>
        <a:bodyPr/>
        <a:lstStyle/>
        <a:p>
          <a:endParaRPr lang="en-US"/>
        </a:p>
      </dgm:t>
    </dgm:pt>
    <dgm:pt modelId="{9C932627-75E4-4BE6-B7E3-0D62B16E8DFA}" type="sibTrans" cxnId="{975A7BEB-AD47-4476-A0D8-5A5BA803BD00}">
      <dgm:prSet/>
      <dgm:spPr/>
      <dgm:t>
        <a:bodyPr/>
        <a:lstStyle/>
        <a:p>
          <a:endParaRPr lang="en-US"/>
        </a:p>
      </dgm:t>
    </dgm:pt>
    <dgm:pt modelId="{EB5EC40B-09C1-431F-8BA7-669A85FA4DBB}">
      <dgm:prSet phldrT="[Text]"/>
      <dgm:spPr/>
      <dgm:t>
        <a:bodyPr/>
        <a:lstStyle/>
        <a:p>
          <a:r>
            <a:rPr lang="en-US"/>
            <a:t>Tenant Orientation</a:t>
          </a:r>
        </a:p>
      </dgm:t>
    </dgm:pt>
    <dgm:pt modelId="{5DC9BAA1-588E-4DFF-ADEC-1F6080F5C66E}" type="parTrans" cxnId="{AC91B43E-5643-488E-A021-EDD6224C4014}">
      <dgm:prSet/>
      <dgm:spPr/>
      <dgm:t>
        <a:bodyPr/>
        <a:lstStyle/>
        <a:p>
          <a:endParaRPr lang="en-US"/>
        </a:p>
      </dgm:t>
    </dgm:pt>
    <dgm:pt modelId="{FF0D54BC-F8E9-4F0C-BCAF-31348237B15B}" type="sibTrans" cxnId="{AC91B43E-5643-488E-A021-EDD6224C4014}">
      <dgm:prSet/>
      <dgm:spPr/>
      <dgm:t>
        <a:bodyPr/>
        <a:lstStyle/>
        <a:p>
          <a:endParaRPr lang="en-US"/>
        </a:p>
      </dgm:t>
    </dgm:pt>
    <dgm:pt modelId="{CCE89D67-C43E-4B20-A7A5-7B7F9FE4976B}">
      <dgm:prSet phldrT="[Text]"/>
      <dgm:spPr/>
      <dgm:t>
        <a:bodyPr/>
        <a:lstStyle/>
        <a:p>
          <a:r>
            <a:rPr lang="en-US"/>
            <a:t>Unit Affordability</a:t>
          </a:r>
        </a:p>
      </dgm:t>
    </dgm:pt>
    <dgm:pt modelId="{7A1D107C-10A2-48D7-8DAA-769A507A4413}" type="parTrans" cxnId="{4C766FDE-10E1-4AC3-9757-7EAA09B5C984}">
      <dgm:prSet/>
      <dgm:spPr/>
      <dgm:t>
        <a:bodyPr/>
        <a:lstStyle/>
        <a:p>
          <a:endParaRPr lang="en-US"/>
        </a:p>
      </dgm:t>
    </dgm:pt>
    <dgm:pt modelId="{A040271F-FA4B-4EE0-B369-A1C6B0CE8178}" type="sibTrans" cxnId="{4C766FDE-10E1-4AC3-9757-7EAA09B5C984}">
      <dgm:prSet/>
      <dgm:spPr/>
      <dgm:t>
        <a:bodyPr/>
        <a:lstStyle/>
        <a:p>
          <a:endParaRPr lang="en-US"/>
        </a:p>
      </dgm:t>
    </dgm:pt>
    <dgm:pt modelId="{CCFFF809-924C-414D-B386-8BFA38AC9F7A}">
      <dgm:prSet phldrT="[Text]"/>
      <dgm:spPr/>
      <dgm:t>
        <a:bodyPr/>
        <a:lstStyle/>
        <a:p>
          <a:r>
            <a:rPr lang="en-US"/>
            <a:t>Unit Inspection</a:t>
          </a:r>
        </a:p>
      </dgm:t>
    </dgm:pt>
    <dgm:pt modelId="{B4AF335F-F661-4B9C-9919-7CCC725F5E33}" type="parTrans" cxnId="{4346BBD4-10E6-42C3-B4A7-12FEB2B50803}">
      <dgm:prSet/>
      <dgm:spPr/>
      <dgm:t>
        <a:bodyPr/>
        <a:lstStyle/>
        <a:p>
          <a:endParaRPr lang="en-US"/>
        </a:p>
      </dgm:t>
    </dgm:pt>
    <dgm:pt modelId="{11D0B387-A1CD-40DA-9DE5-6895CD631640}" type="sibTrans" cxnId="{4346BBD4-10E6-42C3-B4A7-12FEB2B50803}">
      <dgm:prSet/>
      <dgm:spPr/>
      <dgm:t>
        <a:bodyPr/>
        <a:lstStyle/>
        <a:p>
          <a:endParaRPr lang="en-US"/>
        </a:p>
      </dgm:t>
    </dgm:pt>
    <dgm:pt modelId="{8F471841-4FA3-4F54-83D9-8D7996CFA37E}">
      <dgm:prSet phldrT="[Text]"/>
      <dgm:spPr/>
      <dgm:t>
        <a:bodyPr/>
        <a:lstStyle/>
        <a:p>
          <a:r>
            <a:rPr lang="en-US" dirty="0"/>
            <a:t>Landlord Lease, AAHC Contract, and Rent Subsidy Payment</a:t>
          </a:r>
        </a:p>
      </dgm:t>
    </dgm:pt>
    <dgm:pt modelId="{ABF0387A-E6E2-4436-B3EA-D88E9416B77A}" type="parTrans" cxnId="{B543A7E1-598B-42DC-A0D7-45956938D4FF}">
      <dgm:prSet/>
      <dgm:spPr/>
      <dgm:t>
        <a:bodyPr/>
        <a:lstStyle/>
        <a:p>
          <a:endParaRPr lang="en-US"/>
        </a:p>
      </dgm:t>
    </dgm:pt>
    <dgm:pt modelId="{E394858D-DD7B-4732-A0AA-01959C5B14D9}" type="sibTrans" cxnId="{B543A7E1-598B-42DC-A0D7-45956938D4FF}">
      <dgm:prSet/>
      <dgm:spPr/>
      <dgm:t>
        <a:bodyPr/>
        <a:lstStyle/>
        <a:p>
          <a:endParaRPr lang="en-US"/>
        </a:p>
      </dgm:t>
    </dgm:pt>
    <dgm:pt modelId="{F0333C57-822C-476F-8C71-40B81F7E2EAF}" type="pres">
      <dgm:prSet presAssocID="{BDA6F3CF-41D6-4DB8-9573-86E643F0893B}" presName="outerComposite" presStyleCnt="0">
        <dgm:presLayoutVars>
          <dgm:chMax val="5"/>
          <dgm:dir/>
          <dgm:resizeHandles val="exact"/>
        </dgm:presLayoutVars>
      </dgm:prSet>
      <dgm:spPr/>
    </dgm:pt>
    <dgm:pt modelId="{1C8E8382-D21B-443D-8C0D-9F11E88E53ED}" type="pres">
      <dgm:prSet presAssocID="{BDA6F3CF-41D6-4DB8-9573-86E643F0893B}" presName="dummyMaxCanvas" presStyleCnt="0">
        <dgm:presLayoutVars/>
      </dgm:prSet>
      <dgm:spPr/>
    </dgm:pt>
    <dgm:pt modelId="{DFF0A09C-D849-451B-A7A1-913CCDDD9327}" type="pres">
      <dgm:prSet presAssocID="{BDA6F3CF-41D6-4DB8-9573-86E643F0893B}" presName="FiveNodes_1" presStyleLbl="node1" presStyleIdx="0" presStyleCnt="5">
        <dgm:presLayoutVars>
          <dgm:bulletEnabled val="1"/>
        </dgm:presLayoutVars>
      </dgm:prSet>
      <dgm:spPr/>
    </dgm:pt>
    <dgm:pt modelId="{AC57736C-F909-4D40-A4B6-F9C946DB9976}" type="pres">
      <dgm:prSet presAssocID="{BDA6F3CF-41D6-4DB8-9573-86E643F0893B}" presName="FiveNodes_2" presStyleLbl="node1" presStyleIdx="1" presStyleCnt="5">
        <dgm:presLayoutVars>
          <dgm:bulletEnabled val="1"/>
        </dgm:presLayoutVars>
      </dgm:prSet>
      <dgm:spPr/>
    </dgm:pt>
    <dgm:pt modelId="{2673C3CD-C999-4D71-BC11-9DF9EB80DEBD}" type="pres">
      <dgm:prSet presAssocID="{BDA6F3CF-41D6-4DB8-9573-86E643F0893B}" presName="FiveNodes_3" presStyleLbl="node1" presStyleIdx="2" presStyleCnt="5">
        <dgm:presLayoutVars>
          <dgm:bulletEnabled val="1"/>
        </dgm:presLayoutVars>
      </dgm:prSet>
      <dgm:spPr/>
    </dgm:pt>
    <dgm:pt modelId="{A02475E1-257F-4953-A0DA-B0D377F3B262}" type="pres">
      <dgm:prSet presAssocID="{BDA6F3CF-41D6-4DB8-9573-86E643F0893B}" presName="FiveNodes_4" presStyleLbl="node1" presStyleIdx="3" presStyleCnt="5">
        <dgm:presLayoutVars>
          <dgm:bulletEnabled val="1"/>
        </dgm:presLayoutVars>
      </dgm:prSet>
      <dgm:spPr/>
    </dgm:pt>
    <dgm:pt modelId="{3915A179-EC53-4AB6-92A7-D8F61FBD73D9}" type="pres">
      <dgm:prSet presAssocID="{BDA6F3CF-41D6-4DB8-9573-86E643F0893B}" presName="FiveNodes_5" presStyleLbl="node1" presStyleIdx="4" presStyleCnt="5">
        <dgm:presLayoutVars>
          <dgm:bulletEnabled val="1"/>
        </dgm:presLayoutVars>
      </dgm:prSet>
      <dgm:spPr/>
    </dgm:pt>
    <dgm:pt modelId="{3C2E5AB3-AC0A-47E7-AA11-99BF93A83D04}" type="pres">
      <dgm:prSet presAssocID="{BDA6F3CF-41D6-4DB8-9573-86E643F0893B}" presName="FiveConn_1-2" presStyleLbl="fgAccFollowNode1" presStyleIdx="0" presStyleCnt="4">
        <dgm:presLayoutVars>
          <dgm:bulletEnabled val="1"/>
        </dgm:presLayoutVars>
      </dgm:prSet>
      <dgm:spPr/>
    </dgm:pt>
    <dgm:pt modelId="{A172ADB3-DC1B-47F6-B54C-9C403E0468C0}" type="pres">
      <dgm:prSet presAssocID="{BDA6F3CF-41D6-4DB8-9573-86E643F0893B}" presName="FiveConn_2-3" presStyleLbl="fgAccFollowNode1" presStyleIdx="1" presStyleCnt="4">
        <dgm:presLayoutVars>
          <dgm:bulletEnabled val="1"/>
        </dgm:presLayoutVars>
      </dgm:prSet>
      <dgm:spPr/>
    </dgm:pt>
    <dgm:pt modelId="{82273E3C-B49C-4A30-85E7-066D6F270333}" type="pres">
      <dgm:prSet presAssocID="{BDA6F3CF-41D6-4DB8-9573-86E643F0893B}" presName="FiveConn_3-4" presStyleLbl="fgAccFollowNode1" presStyleIdx="2" presStyleCnt="4">
        <dgm:presLayoutVars>
          <dgm:bulletEnabled val="1"/>
        </dgm:presLayoutVars>
      </dgm:prSet>
      <dgm:spPr/>
    </dgm:pt>
    <dgm:pt modelId="{766BEEB1-AE35-48F9-A3AF-411B455DEF79}" type="pres">
      <dgm:prSet presAssocID="{BDA6F3CF-41D6-4DB8-9573-86E643F0893B}" presName="FiveConn_4-5" presStyleLbl="fgAccFollowNode1" presStyleIdx="3" presStyleCnt="4">
        <dgm:presLayoutVars>
          <dgm:bulletEnabled val="1"/>
        </dgm:presLayoutVars>
      </dgm:prSet>
      <dgm:spPr/>
    </dgm:pt>
    <dgm:pt modelId="{F7559EB0-5B46-4DE5-B72B-E83BFBF8C0F7}" type="pres">
      <dgm:prSet presAssocID="{BDA6F3CF-41D6-4DB8-9573-86E643F0893B}" presName="FiveNodes_1_text" presStyleLbl="node1" presStyleIdx="4" presStyleCnt="5">
        <dgm:presLayoutVars>
          <dgm:bulletEnabled val="1"/>
        </dgm:presLayoutVars>
      </dgm:prSet>
      <dgm:spPr/>
    </dgm:pt>
    <dgm:pt modelId="{91531CFC-9BE8-43DD-8959-E98610230B68}" type="pres">
      <dgm:prSet presAssocID="{BDA6F3CF-41D6-4DB8-9573-86E643F0893B}" presName="FiveNodes_2_text" presStyleLbl="node1" presStyleIdx="4" presStyleCnt="5">
        <dgm:presLayoutVars>
          <dgm:bulletEnabled val="1"/>
        </dgm:presLayoutVars>
      </dgm:prSet>
      <dgm:spPr/>
    </dgm:pt>
    <dgm:pt modelId="{80977F63-59DB-4699-B330-2CA4A25AD20C}" type="pres">
      <dgm:prSet presAssocID="{BDA6F3CF-41D6-4DB8-9573-86E643F0893B}" presName="FiveNodes_3_text" presStyleLbl="node1" presStyleIdx="4" presStyleCnt="5">
        <dgm:presLayoutVars>
          <dgm:bulletEnabled val="1"/>
        </dgm:presLayoutVars>
      </dgm:prSet>
      <dgm:spPr/>
    </dgm:pt>
    <dgm:pt modelId="{86F940A9-2408-49DB-9452-97DCA156FA29}" type="pres">
      <dgm:prSet presAssocID="{BDA6F3CF-41D6-4DB8-9573-86E643F0893B}" presName="FiveNodes_4_text" presStyleLbl="node1" presStyleIdx="4" presStyleCnt="5">
        <dgm:presLayoutVars>
          <dgm:bulletEnabled val="1"/>
        </dgm:presLayoutVars>
      </dgm:prSet>
      <dgm:spPr/>
    </dgm:pt>
    <dgm:pt modelId="{2940F78C-D3FF-4D7A-889B-18CD5DA8187C}" type="pres">
      <dgm:prSet presAssocID="{BDA6F3CF-41D6-4DB8-9573-86E643F0893B}" presName="FiveNodes_5_text" presStyleLbl="node1" presStyleIdx="4" presStyleCnt="5">
        <dgm:presLayoutVars>
          <dgm:bulletEnabled val="1"/>
        </dgm:presLayoutVars>
      </dgm:prSet>
      <dgm:spPr/>
    </dgm:pt>
  </dgm:ptLst>
  <dgm:cxnLst>
    <dgm:cxn modelId="{A837D70F-DC64-43E9-9EB4-B9B975A273D0}" type="presOf" srcId="{EB5EC40B-09C1-431F-8BA7-669A85FA4DBB}" destId="{AC57736C-F909-4D40-A4B6-F9C946DB9976}" srcOrd="0" destOrd="0" presId="urn:microsoft.com/office/officeart/2005/8/layout/vProcess5"/>
    <dgm:cxn modelId="{39C2E637-6602-4ED1-B342-BB31D2514548}" type="presOf" srcId="{CCE89D67-C43E-4B20-A7A5-7B7F9FE4976B}" destId="{80977F63-59DB-4699-B330-2CA4A25AD20C}" srcOrd="1" destOrd="0" presId="urn:microsoft.com/office/officeart/2005/8/layout/vProcess5"/>
    <dgm:cxn modelId="{AC91B43E-5643-488E-A021-EDD6224C4014}" srcId="{BDA6F3CF-41D6-4DB8-9573-86E643F0893B}" destId="{EB5EC40B-09C1-431F-8BA7-669A85FA4DBB}" srcOrd="1" destOrd="0" parTransId="{5DC9BAA1-588E-4DFF-ADEC-1F6080F5C66E}" sibTransId="{FF0D54BC-F8E9-4F0C-BCAF-31348237B15B}"/>
    <dgm:cxn modelId="{E8A4AA6A-5967-4ED6-898A-8CA76C2D2BBC}" type="presOf" srcId="{FF0D54BC-F8E9-4F0C-BCAF-31348237B15B}" destId="{A172ADB3-DC1B-47F6-B54C-9C403E0468C0}" srcOrd="0" destOrd="0" presId="urn:microsoft.com/office/officeart/2005/8/layout/vProcess5"/>
    <dgm:cxn modelId="{BF3A504D-3399-46BD-A131-01A849A16C65}" type="presOf" srcId="{CCFFF809-924C-414D-B386-8BFA38AC9F7A}" destId="{A02475E1-257F-4953-A0DA-B0D377F3B262}" srcOrd="0" destOrd="0" presId="urn:microsoft.com/office/officeart/2005/8/layout/vProcess5"/>
    <dgm:cxn modelId="{08D19680-EFC2-457C-875A-0611CCB7EB2D}" type="presOf" srcId="{8F471841-4FA3-4F54-83D9-8D7996CFA37E}" destId="{3915A179-EC53-4AB6-92A7-D8F61FBD73D9}" srcOrd="0" destOrd="0" presId="urn:microsoft.com/office/officeart/2005/8/layout/vProcess5"/>
    <dgm:cxn modelId="{79F6898E-F7BB-4B32-A149-AC22055A4C0E}" type="presOf" srcId="{76B9D892-68BC-4417-9C18-C4F2D30B7E64}" destId="{F7559EB0-5B46-4DE5-B72B-E83BFBF8C0F7}" srcOrd="1" destOrd="0" presId="urn:microsoft.com/office/officeart/2005/8/layout/vProcess5"/>
    <dgm:cxn modelId="{F3F67191-5CBC-4636-A627-2690DC402ACC}" type="presOf" srcId="{9C932627-75E4-4BE6-B7E3-0D62B16E8DFA}" destId="{3C2E5AB3-AC0A-47E7-AA11-99BF93A83D04}" srcOrd="0" destOrd="0" presId="urn:microsoft.com/office/officeart/2005/8/layout/vProcess5"/>
    <dgm:cxn modelId="{79410299-D140-4FA6-9228-04D5DDCAF7AA}" type="presOf" srcId="{11D0B387-A1CD-40DA-9DE5-6895CD631640}" destId="{766BEEB1-AE35-48F9-A3AF-411B455DEF79}" srcOrd="0" destOrd="0" presId="urn:microsoft.com/office/officeart/2005/8/layout/vProcess5"/>
    <dgm:cxn modelId="{FB073E9A-BB6E-4D2A-8C50-F5E1224D880F}" type="presOf" srcId="{76B9D892-68BC-4417-9C18-C4F2D30B7E64}" destId="{DFF0A09C-D849-451B-A7A1-913CCDDD9327}" srcOrd="0" destOrd="0" presId="urn:microsoft.com/office/officeart/2005/8/layout/vProcess5"/>
    <dgm:cxn modelId="{8F2626AA-BF03-4C19-8EA2-45B45129B194}" type="presOf" srcId="{8F471841-4FA3-4F54-83D9-8D7996CFA37E}" destId="{2940F78C-D3FF-4D7A-889B-18CD5DA8187C}" srcOrd="1" destOrd="0" presId="urn:microsoft.com/office/officeart/2005/8/layout/vProcess5"/>
    <dgm:cxn modelId="{5E655FAC-A051-416A-95AF-EE88F2935297}" type="presOf" srcId="{CCE89D67-C43E-4B20-A7A5-7B7F9FE4976B}" destId="{2673C3CD-C999-4D71-BC11-9DF9EB80DEBD}" srcOrd="0" destOrd="0" presId="urn:microsoft.com/office/officeart/2005/8/layout/vProcess5"/>
    <dgm:cxn modelId="{C06938BC-9D42-4FFB-A86E-4D5FE7ECA0B2}" type="presOf" srcId="{EB5EC40B-09C1-431F-8BA7-669A85FA4DBB}" destId="{91531CFC-9BE8-43DD-8959-E98610230B68}" srcOrd="1" destOrd="0" presId="urn:microsoft.com/office/officeart/2005/8/layout/vProcess5"/>
    <dgm:cxn modelId="{4346BBD4-10E6-42C3-B4A7-12FEB2B50803}" srcId="{BDA6F3CF-41D6-4DB8-9573-86E643F0893B}" destId="{CCFFF809-924C-414D-B386-8BFA38AC9F7A}" srcOrd="3" destOrd="0" parTransId="{B4AF335F-F661-4B9C-9919-7CCC725F5E33}" sibTransId="{11D0B387-A1CD-40DA-9DE5-6895CD631640}"/>
    <dgm:cxn modelId="{DF47E9D8-A845-4BC8-9D6C-36F8384F000D}" type="presOf" srcId="{CCFFF809-924C-414D-B386-8BFA38AC9F7A}" destId="{86F940A9-2408-49DB-9452-97DCA156FA29}" srcOrd="1" destOrd="0" presId="urn:microsoft.com/office/officeart/2005/8/layout/vProcess5"/>
    <dgm:cxn modelId="{4C766FDE-10E1-4AC3-9757-7EAA09B5C984}" srcId="{BDA6F3CF-41D6-4DB8-9573-86E643F0893B}" destId="{CCE89D67-C43E-4B20-A7A5-7B7F9FE4976B}" srcOrd="2" destOrd="0" parTransId="{7A1D107C-10A2-48D7-8DAA-769A507A4413}" sibTransId="{A040271F-FA4B-4EE0-B369-A1C6B0CE8178}"/>
    <dgm:cxn modelId="{B543A7E1-598B-42DC-A0D7-45956938D4FF}" srcId="{BDA6F3CF-41D6-4DB8-9573-86E643F0893B}" destId="{8F471841-4FA3-4F54-83D9-8D7996CFA37E}" srcOrd="4" destOrd="0" parTransId="{ABF0387A-E6E2-4436-B3EA-D88E9416B77A}" sibTransId="{E394858D-DD7B-4732-A0AA-01959C5B14D9}"/>
    <dgm:cxn modelId="{138C14E5-D234-4D33-832C-3F459F56B485}" type="presOf" srcId="{BDA6F3CF-41D6-4DB8-9573-86E643F0893B}" destId="{F0333C57-822C-476F-8C71-40B81F7E2EAF}" srcOrd="0" destOrd="0" presId="urn:microsoft.com/office/officeart/2005/8/layout/vProcess5"/>
    <dgm:cxn modelId="{975A7BEB-AD47-4476-A0D8-5A5BA803BD00}" srcId="{BDA6F3CF-41D6-4DB8-9573-86E643F0893B}" destId="{76B9D892-68BC-4417-9C18-C4F2D30B7E64}" srcOrd="0" destOrd="0" parTransId="{4A32FC16-64BE-44EC-861E-3D694BE46C76}" sibTransId="{9C932627-75E4-4BE6-B7E3-0D62B16E8DFA}"/>
    <dgm:cxn modelId="{309DCEFF-406E-415F-9719-F52A8956D64C}" type="presOf" srcId="{A040271F-FA4B-4EE0-B369-A1C6B0CE8178}" destId="{82273E3C-B49C-4A30-85E7-066D6F270333}" srcOrd="0" destOrd="0" presId="urn:microsoft.com/office/officeart/2005/8/layout/vProcess5"/>
    <dgm:cxn modelId="{9D3867A3-07C9-4E70-8007-00F116505ECF}" type="presParOf" srcId="{F0333C57-822C-476F-8C71-40B81F7E2EAF}" destId="{1C8E8382-D21B-443D-8C0D-9F11E88E53ED}" srcOrd="0" destOrd="0" presId="urn:microsoft.com/office/officeart/2005/8/layout/vProcess5"/>
    <dgm:cxn modelId="{26952710-8273-4EFA-A660-BA292C59EE6D}" type="presParOf" srcId="{F0333C57-822C-476F-8C71-40B81F7E2EAF}" destId="{DFF0A09C-D849-451B-A7A1-913CCDDD9327}" srcOrd="1" destOrd="0" presId="urn:microsoft.com/office/officeart/2005/8/layout/vProcess5"/>
    <dgm:cxn modelId="{30A1DA71-2D7A-4796-B775-F85762D487E6}" type="presParOf" srcId="{F0333C57-822C-476F-8C71-40B81F7E2EAF}" destId="{AC57736C-F909-4D40-A4B6-F9C946DB9976}" srcOrd="2" destOrd="0" presId="urn:microsoft.com/office/officeart/2005/8/layout/vProcess5"/>
    <dgm:cxn modelId="{DC930F49-A74A-4E0A-8BE9-C07CC05CA008}" type="presParOf" srcId="{F0333C57-822C-476F-8C71-40B81F7E2EAF}" destId="{2673C3CD-C999-4D71-BC11-9DF9EB80DEBD}" srcOrd="3" destOrd="0" presId="urn:microsoft.com/office/officeart/2005/8/layout/vProcess5"/>
    <dgm:cxn modelId="{14886510-11DE-4B88-9C55-1BDDFE2F48A8}" type="presParOf" srcId="{F0333C57-822C-476F-8C71-40B81F7E2EAF}" destId="{A02475E1-257F-4953-A0DA-B0D377F3B262}" srcOrd="4" destOrd="0" presId="urn:microsoft.com/office/officeart/2005/8/layout/vProcess5"/>
    <dgm:cxn modelId="{5D153A9C-B3A0-4568-8DA7-E77FBCD716F1}" type="presParOf" srcId="{F0333C57-822C-476F-8C71-40B81F7E2EAF}" destId="{3915A179-EC53-4AB6-92A7-D8F61FBD73D9}" srcOrd="5" destOrd="0" presId="urn:microsoft.com/office/officeart/2005/8/layout/vProcess5"/>
    <dgm:cxn modelId="{F379BB87-1ABA-4ED5-8A85-C21F609D1C96}" type="presParOf" srcId="{F0333C57-822C-476F-8C71-40B81F7E2EAF}" destId="{3C2E5AB3-AC0A-47E7-AA11-99BF93A83D04}" srcOrd="6" destOrd="0" presId="urn:microsoft.com/office/officeart/2005/8/layout/vProcess5"/>
    <dgm:cxn modelId="{F4EE096D-2856-4AE6-88F2-A4043FECBC41}" type="presParOf" srcId="{F0333C57-822C-476F-8C71-40B81F7E2EAF}" destId="{A172ADB3-DC1B-47F6-B54C-9C403E0468C0}" srcOrd="7" destOrd="0" presId="urn:microsoft.com/office/officeart/2005/8/layout/vProcess5"/>
    <dgm:cxn modelId="{7B56FA4E-9118-4525-B7BF-D334D4C06BBB}" type="presParOf" srcId="{F0333C57-822C-476F-8C71-40B81F7E2EAF}" destId="{82273E3C-B49C-4A30-85E7-066D6F270333}" srcOrd="8" destOrd="0" presId="urn:microsoft.com/office/officeart/2005/8/layout/vProcess5"/>
    <dgm:cxn modelId="{440B945D-B57C-47BA-92E9-B2CA4897A9F3}" type="presParOf" srcId="{F0333C57-822C-476F-8C71-40B81F7E2EAF}" destId="{766BEEB1-AE35-48F9-A3AF-411B455DEF79}" srcOrd="9" destOrd="0" presId="urn:microsoft.com/office/officeart/2005/8/layout/vProcess5"/>
    <dgm:cxn modelId="{5912FC46-E7AD-47D6-9381-91881399C536}" type="presParOf" srcId="{F0333C57-822C-476F-8C71-40B81F7E2EAF}" destId="{F7559EB0-5B46-4DE5-B72B-E83BFBF8C0F7}" srcOrd="10" destOrd="0" presId="urn:microsoft.com/office/officeart/2005/8/layout/vProcess5"/>
    <dgm:cxn modelId="{6206ED99-F67A-4285-A1BB-26652E433A0C}" type="presParOf" srcId="{F0333C57-822C-476F-8C71-40B81F7E2EAF}" destId="{91531CFC-9BE8-43DD-8959-E98610230B68}" srcOrd="11" destOrd="0" presId="urn:microsoft.com/office/officeart/2005/8/layout/vProcess5"/>
    <dgm:cxn modelId="{ED796941-D475-477B-BA7E-B3489D4FF125}" type="presParOf" srcId="{F0333C57-822C-476F-8C71-40B81F7E2EAF}" destId="{80977F63-59DB-4699-B330-2CA4A25AD20C}" srcOrd="12" destOrd="0" presId="urn:microsoft.com/office/officeart/2005/8/layout/vProcess5"/>
    <dgm:cxn modelId="{3FC151AB-9B5F-4726-9A2C-D81B09274648}" type="presParOf" srcId="{F0333C57-822C-476F-8C71-40B81F7E2EAF}" destId="{86F940A9-2408-49DB-9452-97DCA156FA29}" srcOrd="13" destOrd="0" presId="urn:microsoft.com/office/officeart/2005/8/layout/vProcess5"/>
    <dgm:cxn modelId="{0FC49445-54E8-460D-B330-EDCA5B8BBCEC}" type="presParOf" srcId="{F0333C57-822C-476F-8C71-40B81F7E2EAF}" destId="{2940F78C-D3FF-4D7A-889B-18CD5DA8187C}"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3625A1-412A-48F2-BF8A-CDF82AB680C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1953B32-8B62-43E4-BABC-264F8AEDA569}">
      <dgm:prSet/>
      <dgm:spPr/>
      <dgm:t>
        <a:bodyPr/>
        <a:lstStyle/>
        <a:p>
          <a:r>
            <a:rPr lang="en-US"/>
            <a:t>1,249 Housing Choice Vouchers</a:t>
          </a:r>
        </a:p>
      </dgm:t>
    </dgm:pt>
    <dgm:pt modelId="{4F452810-7569-4597-9ACD-A625D7369F25}" type="parTrans" cxnId="{BAF2B836-5D20-47CC-9EE1-AB8971D95D9B}">
      <dgm:prSet/>
      <dgm:spPr/>
      <dgm:t>
        <a:bodyPr/>
        <a:lstStyle/>
        <a:p>
          <a:endParaRPr lang="en-US"/>
        </a:p>
      </dgm:t>
    </dgm:pt>
    <dgm:pt modelId="{D34B5AFE-19B6-42A9-8A28-9D85C0321B83}" type="sibTrans" cxnId="{BAF2B836-5D20-47CC-9EE1-AB8971D95D9B}">
      <dgm:prSet/>
      <dgm:spPr/>
      <dgm:t>
        <a:bodyPr/>
        <a:lstStyle/>
        <a:p>
          <a:endParaRPr lang="en-US"/>
        </a:p>
      </dgm:t>
    </dgm:pt>
    <dgm:pt modelId="{74712991-46FE-4300-9A66-093AC874FC43}">
      <dgm:prSet/>
      <dgm:spPr/>
      <dgm:t>
        <a:bodyPr/>
        <a:lstStyle/>
        <a:p>
          <a:r>
            <a:rPr lang="en-US"/>
            <a:t>278 Veterans Affairs Supportive Housing (VASH) 	</a:t>
          </a:r>
        </a:p>
      </dgm:t>
    </dgm:pt>
    <dgm:pt modelId="{0AE3C535-025A-44E7-9DA7-93F10A767B3F}" type="parTrans" cxnId="{F9FCD13C-3653-40B4-A52E-02C49E2BCB72}">
      <dgm:prSet/>
      <dgm:spPr/>
      <dgm:t>
        <a:bodyPr/>
        <a:lstStyle/>
        <a:p>
          <a:endParaRPr lang="en-US"/>
        </a:p>
      </dgm:t>
    </dgm:pt>
    <dgm:pt modelId="{D1F947E3-8533-4F4A-8ECD-FD2560D022D4}" type="sibTrans" cxnId="{F9FCD13C-3653-40B4-A52E-02C49E2BCB72}">
      <dgm:prSet/>
      <dgm:spPr/>
      <dgm:t>
        <a:bodyPr/>
        <a:lstStyle/>
        <a:p>
          <a:endParaRPr lang="en-US"/>
        </a:p>
      </dgm:t>
    </dgm:pt>
    <dgm:pt modelId="{7B463A12-5E15-4D5A-B3B6-DCD21496AD4C}">
      <dgm:prSet/>
      <dgm:spPr/>
      <dgm:t>
        <a:bodyPr/>
        <a:lstStyle/>
        <a:p>
          <a:r>
            <a:rPr lang="en-US"/>
            <a:t>351 Non-Elderly Disabled Vouchers</a:t>
          </a:r>
        </a:p>
      </dgm:t>
    </dgm:pt>
    <dgm:pt modelId="{E7B7D42F-E8F0-4C50-820E-36BF119555A4}" type="parTrans" cxnId="{3E0A9FD6-ECC2-4FC2-AC34-2993D64E8DF4}">
      <dgm:prSet/>
      <dgm:spPr/>
      <dgm:t>
        <a:bodyPr/>
        <a:lstStyle/>
        <a:p>
          <a:endParaRPr lang="en-US"/>
        </a:p>
      </dgm:t>
    </dgm:pt>
    <dgm:pt modelId="{226C943E-AE4D-42DA-8DE4-87A5C3F5BF6C}" type="sibTrans" cxnId="{3E0A9FD6-ECC2-4FC2-AC34-2993D64E8DF4}">
      <dgm:prSet/>
      <dgm:spPr/>
      <dgm:t>
        <a:bodyPr/>
        <a:lstStyle/>
        <a:p>
          <a:endParaRPr lang="en-US"/>
        </a:p>
      </dgm:t>
    </dgm:pt>
    <dgm:pt modelId="{E99EF866-9BFE-4A1A-A2F9-EFD649CFEF26}">
      <dgm:prSet/>
      <dgm:spPr/>
      <dgm:t>
        <a:bodyPr/>
        <a:lstStyle/>
        <a:p>
          <a:r>
            <a:rPr lang="en-US"/>
            <a:t>32 Family Unification Vouchers</a:t>
          </a:r>
        </a:p>
      </dgm:t>
    </dgm:pt>
    <dgm:pt modelId="{8BF22826-529E-4AD8-84F0-223692A76CD7}" type="parTrans" cxnId="{8F07A95D-FC99-4544-B59C-1F2AE40B2A11}">
      <dgm:prSet/>
      <dgm:spPr/>
      <dgm:t>
        <a:bodyPr/>
        <a:lstStyle/>
        <a:p>
          <a:endParaRPr lang="en-US"/>
        </a:p>
      </dgm:t>
    </dgm:pt>
    <dgm:pt modelId="{D5093E19-0412-4316-99AF-6E0C281E3830}" type="sibTrans" cxnId="{8F07A95D-FC99-4544-B59C-1F2AE40B2A11}">
      <dgm:prSet/>
      <dgm:spPr/>
      <dgm:t>
        <a:bodyPr/>
        <a:lstStyle/>
        <a:p>
          <a:endParaRPr lang="en-US"/>
        </a:p>
      </dgm:t>
    </dgm:pt>
    <dgm:pt modelId="{EB1A3B79-616C-4ED6-B3F9-9B74BFBEA177}">
      <dgm:prSet/>
      <dgm:spPr/>
      <dgm:t>
        <a:bodyPr/>
        <a:lstStyle/>
        <a:p>
          <a:r>
            <a:rPr lang="en-US"/>
            <a:t>24 Emergency Housing Vouchers</a:t>
          </a:r>
        </a:p>
      </dgm:t>
    </dgm:pt>
    <dgm:pt modelId="{EA811822-9975-44A5-8C85-2325B2F770A2}" type="parTrans" cxnId="{900D07E0-5204-4CA3-AF9B-08B282A7C28F}">
      <dgm:prSet/>
      <dgm:spPr/>
      <dgm:t>
        <a:bodyPr/>
        <a:lstStyle/>
        <a:p>
          <a:endParaRPr lang="en-US"/>
        </a:p>
      </dgm:t>
    </dgm:pt>
    <dgm:pt modelId="{69B99E8A-9752-413B-A4FE-E1E24587812D}" type="sibTrans" cxnId="{900D07E0-5204-4CA3-AF9B-08B282A7C28F}">
      <dgm:prSet/>
      <dgm:spPr/>
      <dgm:t>
        <a:bodyPr/>
        <a:lstStyle/>
        <a:p>
          <a:endParaRPr lang="en-US"/>
        </a:p>
      </dgm:t>
    </dgm:pt>
    <dgm:pt modelId="{9DBBCD38-B994-4E3F-A5F0-AE1BCAB68060}">
      <dgm:prSet/>
      <dgm:spPr/>
      <dgm:t>
        <a:bodyPr/>
        <a:lstStyle/>
        <a:p>
          <a:r>
            <a:rPr lang="en-US"/>
            <a:t>336 RAD Project-Based Vouchers on AAHC properties</a:t>
          </a:r>
        </a:p>
      </dgm:t>
    </dgm:pt>
    <dgm:pt modelId="{166B6671-DDE4-4B03-A603-12E67AB82CE8}" type="parTrans" cxnId="{65ECBFD8-BBA3-4234-A107-2F86805A6E0B}">
      <dgm:prSet/>
      <dgm:spPr/>
      <dgm:t>
        <a:bodyPr/>
        <a:lstStyle/>
        <a:p>
          <a:endParaRPr lang="en-US"/>
        </a:p>
      </dgm:t>
    </dgm:pt>
    <dgm:pt modelId="{00E63274-B013-4823-A20C-65048F097FDC}" type="sibTrans" cxnId="{65ECBFD8-BBA3-4234-A107-2F86805A6E0B}">
      <dgm:prSet/>
      <dgm:spPr/>
      <dgm:t>
        <a:bodyPr/>
        <a:lstStyle/>
        <a:p>
          <a:endParaRPr lang="en-US"/>
        </a:p>
      </dgm:t>
    </dgm:pt>
    <dgm:pt modelId="{18ADAD06-C342-44A5-9241-2B48EDC8B5C0}">
      <dgm:prSet/>
      <dgm:spPr/>
      <dgm:t>
        <a:bodyPr/>
        <a:lstStyle/>
        <a:p>
          <a:r>
            <a:rPr lang="en-US"/>
            <a:t>6 Foster Youth Initiative</a:t>
          </a:r>
        </a:p>
      </dgm:t>
    </dgm:pt>
    <dgm:pt modelId="{EE38B9FF-3CB8-4E58-943C-177FE08BE82C}" type="parTrans" cxnId="{09965456-328F-4DCB-8176-3FFDFD0EB58A}">
      <dgm:prSet/>
      <dgm:spPr/>
      <dgm:t>
        <a:bodyPr/>
        <a:lstStyle/>
        <a:p>
          <a:endParaRPr lang="en-US"/>
        </a:p>
      </dgm:t>
    </dgm:pt>
    <dgm:pt modelId="{8CB92422-1169-42A8-B88C-32CEECBC47E7}" type="sibTrans" cxnId="{09965456-328F-4DCB-8176-3FFDFD0EB58A}">
      <dgm:prSet/>
      <dgm:spPr/>
      <dgm:t>
        <a:bodyPr/>
        <a:lstStyle/>
        <a:p>
          <a:endParaRPr lang="en-US"/>
        </a:p>
      </dgm:t>
    </dgm:pt>
    <dgm:pt modelId="{3993A443-F379-4DF8-9A0F-6C51BDC12C49}">
      <dgm:prSet/>
      <dgm:spPr/>
      <dgm:t>
        <a:bodyPr/>
        <a:lstStyle/>
        <a:p>
          <a:r>
            <a:rPr lang="en-US"/>
            <a:t>71 Tenant Protection Vouchers </a:t>
          </a:r>
        </a:p>
      </dgm:t>
    </dgm:pt>
    <dgm:pt modelId="{18D9294C-09D8-4AC6-9338-4166779D64F6}" type="parTrans" cxnId="{5219E4DB-34B6-43EF-B8AB-FD73CF964231}">
      <dgm:prSet/>
      <dgm:spPr/>
      <dgm:t>
        <a:bodyPr/>
        <a:lstStyle/>
        <a:p>
          <a:endParaRPr lang="en-US"/>
        </a:p>
      </dgm:t>
    </dgm:pt>
    <dgm:pt modelId="{D9ACA5D8-FCDD-4536-801A-0EA17F21FADF}" type="sibTrans" cxnId="{5219E4DB-34B6-43EF-B8AB-FD73CF964231}">
      <dgm:prSet/>
      <dgm:spPr/>
      <dgm:t>
        <a:bodyPr/>
        <a:lstStyle/>
        <a:p>
          <a:endParaRPr lang="en-US"/>
        </a:p>
      </dgm:t>
    </dgm:pt>
    <dgm:pt modelId="{AA277A5B-74C5-4456-8171-E2B0BEC0E5B1}" type="pres">
      <dgm:prSet presAssocID="{5B3625A1-412A-48F2-BF8A-CDF82AB680C8}" presName="vert0" presStyleCnt="0">
        <dgm:presLayoutVars>
          <dgm:dir/>
          <dgm:animOne val="branch"/>
          <dgm:animLvl val="lvl"/>
        </dgm:presLayoutVars>
      </dgm:prSet>
      <dgm:spPr/>
    </dgm:pt>
    <dgm:pt modelId="{443C5BBA-3950-4038-A923-F96851E13CBE}" type="pres">
      <dgm:prSet presAssocID="{21953B32-8B62-43E4-BABC-264F8AEDA569}" presName="thickLine" presStyleLbl="alignNode1" presStyleIdx="0" presStyleCnt="8"/>
      <dgm:spPr/>
    </dgm:pt>
    <dgm:pt modelId="{C986E39D-11AC-4B38-A98A-9ED2ECC79A49}" type="pres">
      <dgm:prSet presAssocID="{21953B32-8B62-43E4-BABC-264F8AEDA569}" presName="horz1" presStyleCnt="0"/>
      <dgm:spPr/>
    </dgm:pt>
    <dgm:pt modelId="{A896B3BA-5B1B-4969-88F1-BE67AE26F044}" type="pres">
      <dgm:prSet presAssocID="{21953B32-8B62-43E4-BABC-264F8AEDA569}" presName="tx1" presStyleLbl="revTx" presStyleIdx="0" presStyleCnt="8"/>
      <dgm:spPr/>
    </dgm:pt>
    <dgm:pt modelId="{37096BB8-6809-4E4B-9F93-1B9278B1A33B}" type="pres">
      <dgm:prSet presAssocID="{21953B32-8B62-43E4-BABC-264F8AEDA569}" presName="vert1" presStyleCnt="0"/>
      <dgm:spPr/>
    </dgm:pt>
    <dgm:pt modelId="{9B2E7410-5B23-47F3-8EE4-699DBE49B46F}" type="pres">
      <dgm:prSet presAssocID="{74712991-46FE-4300-9A66-093AC874FC43}" presName="thickLine" presStyleLbl="alignNode1" presStyleIdx="1" presStyleCnt="8"/>
      <dgm:spPr/>
    </dgm:pt>
    <dgm:pt modelId="{AD590CFE-0805-45A5-BB8C-ABEB7962AF12}" type="pres">
      <dgm:prSet presAssocID="{74712991-46FE-4300-9A66-093AC874FC43}" presName="horz1" presStyleCnt="0"/>
      <dgm:spPr/>
    </dgm:pt>
    <dgm:pt modelId="{B0716C36-9606-4BBC-A099-53006F5AE76E}" type="pres">
      <dgm:prSet presAssocID="{74712991-46FE-4300-9A66-093AC874FC43}" presName="tx1" presStyleLbl="revTx" presStyleIdx="1" presStyleCnt="8"/>
      <dgm:spPr/>
    </dgm:pt>
    <dgm:pt modelId="{FA1E3BF7-D7DE-4382-9966-BFE7221B6A14}" type="pres">
      <dgm:prSet presAssocID="{74712991-46FE-4300-9A66-093AC874FC43}" presName="vert1" presStyleCnt="0"/>
      <dgm:spPr/>
    </dgm:pt>
    <dgm:pt modelId="{A1D14B33-0BF1-4969-BC70-6D76CEF65841}" type="pres">
      <dgm:prSet presAssocID="{7B463A12-5E15-4D5A-B3B6-DCD21496AD4C}" presName="thickLine" presStyleLbl="alignNode1" presStyleIdx="2" presStyleCnt="8"/>
      <dgm:spPr/>
    </dgm:pt>
    <dgm:pt modelId="{2ABC1BAC-6E8F-4472-A112-A81B6BE6E3D5}" type="pres">
      <dgm:prSet presAssocID="{7B463A12-5E15-4D5A-B3B6-DCD21496AD4C}" presName="horz1" presStyleCnt="0"/>
      <dgm:spPr/>
    </dgm:pt>
    <dgm:pt modelId="{1565848D-5051-49C7-88E9-BBFCF21CE8FF}" type="pres">
      <dgm:prSet presAssocID="{7B463A12-5E15-4D5A-B3B6-DCD21496AD4C}" presName="tx1" presStyleLbl="revTx" presStyleIdx="2" presStyleCnt="8"/>
      <dgm:spPr/>
    </dgm:pt>
    <dgm:pt modelId="{9471E60D-7BF4-402A-BC5B-02CD2205761A}" type="pres">
      <dgm:prSet presAssocID="{7B463A12-5E15-4D5A-B3B6-DCD21496AD4C}" presName="vert1" presStyleCnt="0"/>
      <dgm:spPr/>
    </dgm:pt>
    <dgm:pt modelId="{E38B80B6-6C8D-4A43-A46A-A6B9905C609D}" type="pres">
      <dgm:prSet presAssocID="{E99EF866-9BFE-4A1A-A2F9-EFD649CFEF26}" presName="thickLine" presStyleLbl="alignNode1" presStyleIdx="3" presStyleCnt="8"/>
      <dgm:spPr/>
    </dgm:pt>
    <dgm:pt modelId="{511F1DAC-2FF5-4976-AD1C-770EBDF8F5DB}" type="pres">
      <dgm:prSet presAssocID="{E99EF866-9BFE-4A1A-A2F9-EFD649CFEF26}" presName="horz1" presStyleCnt="0"/>
      <dgm:spPr/>
    </dgm:pt>
    <dgm:pt modelId="{EFA00898-A298-431C-9E99-DBD73BFCD4A3}" type="pres">
      <dgm:prSet presAssocID="{E99EF866-9BFE-4A1A-A2F9-EFD649CFEF26}" presName="tx1" presStyleLbl="revTx" presStyleIdx="3" presStyleCnt="8"/>
      <dgm:spPr/>
    </dgm:pt>
    <dgm:pt modelId="{D61B0154-7A9F-4AE1-B3BB-ED87FA50B97D}" type="pres">
      <dgm:prSet presAssocID="{E99EF866-9BFE-4A1A-A2F9-EFD649CFEF26}" presName="vert1" presStyleCnt="0"/>
      <dgm:spPr/>
    </dgm:pt>
    <dgm:pt modelId="{A27AE90B-5830-4E9F-BB93-D8C8A3DACF2D}" type="pres">
      <dgm:prSet presAssocID="{EB1A3B79-616C-4ED6-B3F9-9B74BFBEA177}" presName="thickLine" presStyleLbl="alignNode1" presStyleIdx="4" presStyleCnt="8"/>
      <dgm:spPr/>
    </dgm:pt>
    <dgm:pt modelId="{A1B964B3-BD91-4103-A163-96931AE96E40}" type="pres">
      <dgm:prSet presAssocID="{EB1A3B79-616C-4ED6-B3F9-9B74BFBEA177}" presName="horz1" presStyleCnt="0"/>
      <dgm:spPr/>
    </dgm:pt>
    <dgm:pt modelId="{56DFFA17-0DD1-4FFE-B1ED-FE2B093A8D18}" type="pres">
      <dgm:prSet presAssocID="{EB1A3B79-616C-4ED6-B3F9-9B74BFBEA177}" presName="tx1" presStyleLbl="revTx" presStyleIdx="4" presStyleCnt="8"/>
      <dgm:spPr/>
    </dgm:pt>
    <dgm:pt modelId="{7F5E8FA2-268B-4521-8D89-EF2243027931}" type="pres">
      <dgm:prSet presAssocID="{EB1A3B79-616C-4ED6-B3F9-9B74BFBEA177}" presName="vert1" presStyleCnt="0"/>
      <dgm:spPr/>
    </dgm:pt>
    <dgm:pt modelId="{42F8A83C-D401-4E61-BF81-D3799050E43F}" type="pres">
      <dgm:prSet presAssocID="{9DBBCD38-B994-4E3F-A5F0-AE1BCAB68060}" presName="thickLine" presStyleLbl="alignNode1" presStyleIdx="5" presStyleCnt="8"/>
      <dgm:spPr/>
    </dgm:pt>
    <dgm:pt modelId="{9FB2BFB6-1578-48EB-BA86-C074B83A60FB}" type="pres">
      <dgm:prSet presAssocID="{9DBBCD38-B994-4E3F-A5F0-AE1BCAB68060}" presName="horz1" presStyleCnt="0"/>
      <dgm:spPr/>
    </dgm:pt>
    <dgm:pt modelId="{BD9FE612-DD7E-4946-AE06-695D8DD23D45}" type="pres">
      <dgm:prSet presAssocID="{9DBBCD38-B994-4E3F-A5F0-AE1BCAB68060}" presName="tx1" presStyleLbl="revTx" presStyleIdx="5" presStyleCnt="8"/>
      <dgm:spPr/>
    </dgm:pt>
    <dgm:pt modelId="{324C46A4-4939-47AB-89C5-64246D23E26C}" type="pres">
      <dgm:prSet presAssocID="{9DBBCD38-B994-4E3F-A5F0-AE1BCAB68060}" presName="vert1" presStyleCnt="0"/>
      <dgm:spPr/>
    </dgm:pt>
    <dgm:pt modelId="{4E8E848B-98EF-4E56-A920-746B24DF5A93}" type="pres">
      <dgm:prSet presAssocID="{18ADAD06-C342-44A5-9241-2B48EDC8B5C0}" presName="thickLine" presStyleLbl="alignNode1" presStyleIdx="6" presStyleCnt="8"/>
      <dgm:spPr/>
    </dgm:pt>
    <dgm:pt modelId="{2EBF28A0-30DC-4223-8798-64FC0F7E4925}" type="pres">
      <dgm:prSet presAssocID="{18ADAD06-C342-44A5-9241-2B48EDC8B5C0}" presName="horz1" presStyleCnt="0"/>
      <dgm:spPr/>
    </dgm:pt>
    <dgm:pt modelId="{43A17FDA-104F-4AA2-91B0-45A734714350}" type="pres">
      <dgm:prSet presAssocID="{18ADAD06-C342-44A5-9241-2B48EDC8B5C0}" presName="tx1" presStyleLbl="revTx" presStyleIdx="6" presStyleCnt="8"/>
      <dgm:spPr/>
    </dgm:pt>
    <dgm:pt modelId="{7FE84A26-B5E0-4060-95D6-5D0FC221600E}" type="pres">
      <dgm:prSet presAssocID="{18ADAD06-C342-44A5-9241-2B48EDC8B5C0}" presName="vert1" presStyleCnt="0"/>
      <dgm:spPr/>
    </dgm:pt>
    <dgm:pt modelId="{232A7468-F3F3-4230-A17F-BC1D03B16AB6}" type="pres">
      <dgm:prSet presAssocID="{3993A443-F379-4DF8-9A0F-6C51BDC12C49}" presName="thickLine" presStyleLbl="alignNode1" presStyleIdx="7" presStyleCnt="8"/>
      <dgm:spPr/>
    </dgm:pt>
    <dgm:pt modelId="{4485D9D4-3814-44DE-AD19-94FC8929B2BD}" type="pres">
      <dgm:prSet presAssocID="{3993A443-F379-4DF8-9A0F-6C51BDC12C49}" presName="horz1" presStyleCnt="0"/>
      <dgm:spPr/>
    </dgm:pt>
    <dgm:pt modelId="{F314DBBE-BF78-4AB6-93C1-2D4E3F3EE3F2}" type="pres">
      <dgm:prSet presAssocID="{3993A443-F379-4DF8-9A0F-6C51BDC12C49}" presName="tx1" presStyleLbl="revTx" presStyleIdx="7" presStyleCnt="8"/>
      <dgm:spPr/>
    </dgm:pt>
    <dgm:pt modelId="{9CED8132-5448-4330-8A39-30FF96219AF6}" type="pres">
      <dgm:prSet presAssocID="{3993A443-F379-4DF8-9A0F-6C51BDC12C49}" presName="vert1" presStyleCnt="0"/>
      <dgm:spPr/>
    </dgm:pt>
  </dgm:ptLst>
  <dgm:cxnLst>
    <dgm:cxn modelId="{BE6D8A0D-2060-42FC-A25F-B39DA0C52491}" type="presOf" srcId="{18ADAD06-C342-44A5-9241-2B48EDC8B5C0}" destId="{43A17FDA-104F-4AA2-91B0-45A734714350}" srcOrd="0" destOrd="0" presId="urn:microsoft.com/office/officeart/2008/layout/LinedList"/>
    <dgm:cxn modelId="{5D48F911-9E45-483E-A65D-8E135BCE4FE2}" type="presOf" srcId="{3993A443-F379-4DF8-9A0F-6C51BDC12C49}" destId="{F314DBBE-BF78-4AB6-93C1-2D4E3F3EE3F2}" srcOrd="0" destOrd="0" presId="urn:microsoft.com/office/officeart/2008/layout/LinedList"/>
    <dgm:cxn modelId="{3CBBE72A-1E33-47C3-9D64-BF3EF12B34FC}" type="presOf" srcId="{7B463A12-5E15-4D5A-B3B6-DCD21496AD4C}" destId="{1565848D-5051-49C7-88E9-BBFCF21CE8FF}" srcOrd="0" destOrd="0" presId="urn:microsoft.com/office/officeart/2008/layout/LinedList"/>
    <dgm:cxn modelId="{BAF2B836-5D20-47CC-9EE1-AB8971D95D9B}" srcId="{5B3625A1-412A-48F2-BF8A-CDF82AB680C8}" destId="{21953B32-8B62-43E4-BABC-264F8AEDA569}" srcOrd="0" destOrd="0" parTransId="{4F452810-7569-4597-9ACD-A625D7369F25}" sibTransId="{D34B5AFE-19B6-42A9-8A28-9D85C0321B83}"/>
    <dgm:cxn modelId="{F9FCD13C-3653-40B4-A52E-02C49E2BCB72}" srcId="{5B3625A1-412A-48F2-BF8A-CDF82AB680C8}" destId="{74712991-46FE-4300-9A66-093AC874FC43}" srcOrd="1" destOrd="0" parTransId="{0AE3C535-025A-44E7-9DA7-93F10A767B3F}" sibTransId="{D1F947E3-8533-4F4A-8ECD-FD2560D022D4}"/>
    <dgm:cxn modelId="{8F07A95D-FC99-4544-B59C-1F2AE40B2A11}" srcId="{5B3625A1-412A-48F2-BF8A-CDF82AB680C8}" destId="{E99EF866-9BFE-4A1A-A2F9-EFD649CFEF26}" srcOrd="3" destOrd="0" parTransId="{8BF22826-529E-4AD8-84F0-223692A76CD7}" sibTransId="{D5093E19-0412-4316-99AF-6E0C281E3830}"/>
    <dgm:cxn modelId="{45359948-2363-472B-A2D7-9C345E99D14B}" type="presOf" srcId="{74712991-46FE-4300-9A66-093AC874FC43}" destId="{B0716C36-9606-4BBC-A099-53006F5AE76E}" srcOrd="0" destOrd="0" presId="urn:microsoft.com/office/officeart/2008/layout/LinedList"/>
    <dgm:cxn modelId="{09965456-328F-4DCB-8176-3FFDFD0EB58A}" srcId="{5B3625A1-412A-48F2-BF8A-CDF82AB680C8}" destId="{18ADAD06-C342-44A5-9241-2B48EDC8B5C0}" srcOrd="6" destOrd="0" parTransId="{EE38B9FF-3CB8-4E58-943C-177FE08BE82C}" sibTransId="{8CB92422-1169-42A8-B88C-32CEECBC47E7}"/>
    <dgm:cxn modelId="{CC10398E-FC0C-453E-B70E-7E4CD1189E68}" type="presOf" srcId="{9DBBCD38-B994-4E3F-A5F0-AE1BCAB68060}" destId="{BD9FE612-DD7E-4946-AE06-695D8DD23D45}" srcOrd="0" destOrd="0" presId="urn:microsoft.com/office/officeart/2008/layout/LinedList"/>
    <dgm:cxn modelId="{0073D093-FB5B-49F0-9FA3-2A03A3FC9597}" type="presOf" srcId="{EB1A3B79-616C-4ED6-B3F9-9B74BFBEA177}" destId="{56DFFA17-0DD1-4FFE-B1ED-FE2B093A8D18}" srcOrd="0" destOrd="0" presId="urn:microsoft.com/office/officeart/2008/layout/LinedList"/>
    <dgm:cxn modelId="{BD0F6DA7-4A4C-4A36-849A-B39886EED85D}" type="presOf" srcId="{21953B32-8B62-43E4-BABC-264F8AEDA569}" destId="{A896B3BA-5B1B-4969-88F1-BE67AE26F044}" srcOrd="0" destOrd="0" presId="urn:microsoft.com/office/officeart/2008/layout/LinedList"/>
    <dgm:cxn modelId="{AEC84AD6-E649-4E1C-AE26-321715A536CF}" type="presOf" srcId="{E99EF866-9BFE-4A1A-A2F9-EFD649CFEF26}" destId="{EFA00898-A298-431C-9E99-DBD73BFCD4A3}" srcOrd="0" destOrd="0" presId="urn:microsoft.com/office/officeart/2008/layout/LinedList"/>
    <dgm:cxn modelId="{3E0A9FD6-ECC2-4FC2-AC34-2993D64E8DF4}" srcId="{5B3625A1-412A-48F2-BF8A-CDF82AB680C8}" destId="{7B463A12-5E15-4D5A-B3B6-DCD21496AD4C}" srcOrd="2" destOrd="0" parTransId="{E7B7D42F-E8F0-4C50-820E-36BF119555A4}" sibTransId="{226C943E-AE4D-42DA-8DE4-87A5C3F5BF6C}"/>
    <dgm:cxn modelId="{65ECBFD8-BBA3-4234-A107-2F86805A6E0B}" srcId="{5B3625A1-412A-48F2-BF8A-CDF82AB680C8}" destId="{9DBBCD38-B994-4E3F-A5F0-AE1BCAB68060}" srcOrd="5" destOrd="0" parTransId="{166B6671-DDE4-4B03-A603-12E67AB82CE8}" sibTransId="{00E63274-B013-4823-A20C-65048F097FDC}"/>
    <dgm:cxn modelId="{5219E4DB-34B6-43EF-B8AB-FD73CF964231}" srcId="{5B3625A1-412A-48F2-BF8A-CDF82AB680C8}" destId="{3993A443-F379-4DF8-9A0F-6C51BDC12C49}" srcOrd="7" destOrd="0" parTransId="{18D9294C-09D8-4AC6-9338-4166779D64F6}" sibTransId="{D9ACA5D8-FCDD-4536-801A-0EA17F21FADF}"/>
    <dgm:cxn modelId="{900D07E0-5204-4CA3-AF9B-08B282A7C28F}" srcId="{5B3625A1-412A-48F2-BF8A-CDF82AB680C8}" destId="{EB1A3B79-616C-4ED6-B3F9-9B74BFBEA177}" srcOrd="4" destOrd="0" parTransId="{EA811822-9975-44A5-8C85-2325B2F770A2}" sibTransId="{69B99E8A-9752-413B-A4FE-E1E24587812D}"/>
    <dgm:cxn modelId="{91CA17FF-D894-4D91-B819-547CC5C774D3}" type="presOf" srcId="{5B3625A1-412A-48F2-BF8A-CDF82AB680C8}" destId="{AA277A5B-74C5-4456-8171-E2B0BEC0E5B1}" srcOrd="0" destOrd="0" presId="urn:microsoft.com/office/officeart/2008/layout/LinedList"/>
    <dgm:cxn modelId="{12B54B1A-2D4A-46FD-A448-7BDD80599FA2}" type="presParOf" srcId="{AA277A5B-74C5-4456-8171-E2B0BEC0E5B1}" destId="{443C5BBA-3950-4038-A923-F96851E13CBE}" srcOrd="0" destOrd="0" presId="urn:microsoft.com/office/officeart/2008/layout/LinedList"/>
    <dgm:cxn modelId="{33BD9A13-E43B-400E-8EB2-82275CE0B0DF}" type="presParOf" srcId="{AA277A5B-74C5-4456-8171-E2B0BEC0E5B1}" destId="{C986E39D-11AC-4B38-A98A-9ED2ECC79A49}" srcOrd="1" destOrd="0" presId="urn:microsoft.com/office/officeart/2008/layout/LinedList"/>
    <dgm:cxn modelId="{3B9DB857-ABCB-43D2-BE8B-EF299D5A1D02}" type="presParOf" srcId="{C986E39D-11AC-4B38-A98A-9ED2ECC79A49}" destId="{A896B3BA-5B1B-4969-88F1-BE67AE26F044}" srcOrd="0" destOrd="0" presId="urn:microsoft.com/office/officeart/2008/layout/LinedList"/>
    <dgm:cxn modelId="{0DFB1FDF-33CB-4921-99A6-79B8E6E863B2}" type="presParOf" srcId="{C986E39D-11AC-4B38-A98A-9ED2ECC79A49}" destId="{37096BB8-6809-4E4B-9F93-1B9278B1A33B}" srcOrd="1" destOrd="0" presId="urn:microsoft.com/office/officeart/2008/layout/LinedList"/>
    <dgm:cxn modelId="{3829B893-7C72-41FE-B257-41BDFCD52343}" type="presParOf" srcId="{AA277A5B-74C5-4456-8171-E2B0BEC0E5B1}" destId="{9B2E7410-5B23-47F3-8EE4-699DBE49B46F}" srcOrd="2" destOrd="0" presId="urn:microsoft.com/office/officeart/2008/layout/LinedList"/>
    <dgm:cxn modelId="{BEF2ACA6-FFE2-42EB-B270-DEE70AD1A70E}" type="presParOf" srcId="{AA277A5B-74C5-4456-8171-E2B0BEC0E5B1}" destId="{AD590CFE-0805-45A5-BB8C-ABEB7962AF12}" srcOrd="3" destOrd="0" presId="urn:microsoft.com/office/officeart/2008/layout/LinedList"/>
    <dgm:cxn modelId="{7DFE73E7-5891-4EC1-A910-4CD7181CE14E}" type="presParOf" srcId="{AD590CFE-0805-45A5-BB8C-ABEB7962AF12}" destId="{B0716C36-9606-4BBC-A099-53006F5AE76E}" srcOrd="0" destOrd="0" presId="urn:microsoft.com/office/officeart/2008/layout/LinedList"/>
    <dgm:cxn modelId="{FD331904-A131-467D-A94E-998881FBDA66}" type="presParOf" srcId="{AD590CFE-0805-45A5-BB8C-ABEB7962AF12}" destId="{FA1E3BF7-D7DE-4382-9966-BFE7221B6A14}" srcOrd="1" destOrd="0" presId="urn:microsoft.com/office/officeart/2008/layout/LinedList"/>
    <dgm:cxn modelId="{227AF059-770F-4E30-AE13-1CED6F782AB5}" type="presParOf" srcId="{AA277A5B-74C5-4456-8171-E2B0BEC0E5B1}" destId="{A1D14B33-0BF1-4969-BC70-6D76CEF65841}" srcOrd="4" destOrd="0" presId="urn:microsoft.com/office/officeart/2008/layout/LinedList"/>
    <dgm:cxn modelId="{48D3C207-BEFF-4F3F-AA4C-2D85BE34626F}" type="presParOf" srcId="{AA277A5B-74C5-4456-8171-E2B0BEC0E5B1}" destId="{2ABC1BAC-6E8F-4472-A112-A81B6BE6E3D5}" srcOrd="5" destOrd="0" presId="urn:microsoft.com/office/officeart/2008/layout/LinedList"/>
    <dgm:cxn modelId="{82C1FE39-C522-4178-87C4-20BF0169FB25}" type="presParOf" srcId="{2ABC1BAC-6E8F-4472-A112-A81B6BE6E3D5}" destId="{1565848D-5051-49C7-88E9-BBFCF21CE8FF}" srcOrd="0" destOrd="0" presId="urn:microsoft.com/office/officeart/2008/layout/LinedList"/>
    <dgm:cxn modelId="{4887EEEA-10FA-4DE3-9086-AE439D9E3A3B}" type="presParOf" srcId="{2ABC1BAC-6E8F-4472-A112-A81B6BE6E3D5}" destId="{9471E60D-7BF4-402A-BC5B-02CD2205761A}" srcOrd="1" destOrd="0" presId="urn:microsoft.com/office/officeart/2008/layout/LinedList"/>
    <dgm:cxn modelId="{AF45E0C4-DFF8-48BF-AF85-6672EBC4A48D}" type="presParOf" srcId="{AA277A5B-74C5-4456-8171-E2B0BEC0E5B1}" destId="{E38B80B6-6C8D-4A43-A46A-A6B9905C609D}" srcOrd="6" destOrd="0" presId="urn:microsoft.com/office/officeart/2008/layout/LinedList"/>
    <dgm:cxn modelId="{009AF75B-44A7-4F57-8AA1-C11F6ABCDCC2}" type="presParOf" srcId="{AA277A5B-74C5-4456-8171-E2B0BEC0E5B1}" destId="{511F1DAC-2FF5-4976-AD1C-770EBDF8F5DB}" srcOrd="7" destOrd="0" presId="urn:microsoft.com/office/officeart/2008/layout/LinedList"/>
    <dgm:cxn modelId="{B933452C-A3E8-472C-9539-EE41988A4C39}" type="presParOf" srcId="{511F1DAC-2FF5-4976-AD1C-770EBDF8F5DB}" destId="{EFA00898-A298-431C-9E99-DBD73BFCD4A3}" srcOrd="0" destOrd="0" presId="urn:microsoft.com/office/officeart/2008/layout/LinedList"/>
    <dgm:cxn modelId="{219E4013-5BC2-4EB5-AD61-FAA9A93CAFE1}" type="presParOf" srcId="{511F1DAC-2FF5-4976-AD1C-770EBDF8F5DB}" destId="{D61B0154-7A9F-4AE1-B3BB-ED87FA50B97D}" srcOrd="1" destOrd="0" presId="urn:microsoft.com/office/officeart/2008/layout/LinedList"/>
    <dgm:cxn modelId="{478C7FFF-C666-410B-98CD-3986CA20FC72}" type="presParOf" srcId="{AA277A5B-74C5-4456-8171-E2B0BEC0E5B1}" destId="{A27AE90B-5830-4E9F-BB93-D8C8A3DACF2D}" srcOrd="8" destOrd="0" presId="urn:microsoft.com/office/officeart/2008/layout/LinedList"/>
    <dgm:cxn modelId="{0F173197-097B-45CC-80AB-B9D2E6E810EF}" type="presParOf" srcId="{AA277A5B-74C5-4456-8171-E2B0BEC0E5B1}" destId="{A1B964B3-BD91-4103-A163-96931AE96E40}" srcOrd="9" destOrd="0" presId="urn:microsoft.com/office/officeart/2008/layout/LinedList"/>
    <dgm:cxn modelId="{0781DAF7-7D83-497A-9D4E-6469C8B8CC49}" type="presParOf" srcId="{A1B964B3-BD91-4103-A163-96931AE96E40}" destId="{56DFFA17-0DD1-4FFE-B1ED-FE2B093A8D18}" srcOrd="0" destOrd="0" presId="urn:microsoft.com/office/officeart/2008/layout/LinedList"/>
    <dgm:cxn modelId="{DA5727E5-2BCB-4BEE-BD4C-A6B3DE79F171}" type="presParOf" srcId="{A1B964B3-BD91-4103-A163-96931AE96E40}" destId="{7F5E8FA2-268B-4521-8D89-EF2243027931}" srcOrd="1" destOrd="0" presId="urn:microsoft.com/office/officeart/2008/layout/LinedList"/>
    <dgm:cxn modelId="{BBAC6325-3DD4-483A-ABE8-9BC7B79445B2}" type="presParOf" srcId="{AA277A5B-74C5-4456-8171-E2B0BEC0E5B1}" destId="{42F8A83C-D401-4E61-BF81-D3799050E43F}" srcOrd="10" destOrd="0" presId="urn:microsoft.com/office/officeart/2008/layout/LinedList"/>
    <dgm:cxn modelId="{EAA65D1F-A00B-4542-B755-0A124C2222B6}" type="presParOf" srcId="{AA277A5B-74C5-4456-8171-E2B0BEC0E5B1}" destId="{9FB2BFB6-1578-48EB-BA86-C074B83A60FB}" srcOrd="11" destOrd="0" presId="urn:microsoft.com/office/officeart/2008/layout/LinedList"/>
    <dgm:cxn modelId="{2BF33576-A8E7-4F16-A827-5986008B2804}" type="presParOf" srcId="{9FB2BFB6-1578-48EB-BA86-C074B83A60FB}" destId="{BD9FE612-DD7E-4946-AE06-695D8DD23D45}" srcOrd="0" destOrd="0" presId="urn:microsoft.com/office/officeart/2008/layout/LinedList"/>
    <dgm:cxn modelId="{DA743346-8ED5-445F-AD53-EEF18E76066A}" type="presParOf" srcId="{9FB2BFB6-1578-48EB-BA86-C074B83A60FB}" destId="{324C46A4-4939-47AB-89C5-64246D23E26C}" srcOrd="1" destOrd="0" presId="urn:microsoft.com/office/officeart/2008/layout/LinedList"/>
    <dgm:cxn modelId="{C9BA492B-8468-4891-B3EA-1D2E68614D14}" type="presParOf" srcId="{AA277A5B-74C5-4456-8171-E2B0BEC0E5B1}" destId="{4E8E848B-98EF-4E56-A920-746B24DF5A93}" srcOrd="12" destOrd="0" presId="urn:microsoft.com/office/officeart/2008/layout/LinedList"/>
    <dgm:cxn modelId="{4BB6DE74-1B7E-45B6-8DBE-CA7BA8BCA998}" type="presParOf" srcId="{AA277A5B-74C5-4456-8171-E2B0BEC0E5B1}" destId="{2EBF28A0-30DC-4223-8798-64FC0F7E4925}" srcOrd="13" destOrd="0" presId="urn:microsoft.com/office/officeart/2008/layout/LinedList"/>
    <dgm:cxn modelId="{B1279399-B721-4A82-ABC0-F8B8F35A88F0}" type="presParOf" srcId="{2EBF28A0-30DC-4223-8798-64FC0F7E4925}" destId="{43A17FDA-104F-4AA2-91B0-45A734714350}" srcOrd="0" destOrd="0" presId="urn:microsoft.com/office/officeart/2008/layout/LinedList"/>
    <dgm:cxn modelId="{AE280D89-4135-4B68-89C5-8479474BDA73}" type="presParOf" srcId="{2EBF28A0-30DC-4223-8798-64FC0F7E4925}" destId="{7FE84A26-B5E0-4060-95D6-5D0FC221600E}" srcOrd="1" destOrd="0" presId="urn:microsoft.com/office/officeart/2008/layout/LinedList"/>
    <dgm:cxn modelId="{AA16B94A-8079-482F-8B80-2A8F6B4FEFFF}" type="presParOf" srcId="{AA277A5B-74C5-4456-8171-E2B0BEC0E5B1}" destId="{232A7468-F3F3-4230-A17F-BC1D03B16AB6}" srcOrd="14" destOrd="0" presId="urn:microsoft.com/office/officeart/2008/layout/LinedList"/>
    <dgm:cxn modelId="{D6664B55-D57C-4ED2-B36A-6A50BCADA061}" type="presParOf" srcId="{AA277A5B-74C5-4456-8171-E2B0BEC0E5B1}" destId="{4485D9D4-3814-44DE-AD19-94FC8929B2BD}" srcOrd="15" destOrd="0" presId="urn:microsoft.com/office/officeart/2008/layout/LinedList"/>
    <dgm:cxn modelId="{91F4CC0C-A5E4-40FA-B719-B451CF4197DB}" type="presParOf" srcId="{4485D9D4-3814-44DE-AD19-94FC8929B2BD}" destId="{F314DBBE-BF78-4AB6-93C1-2D4E3F3EE3F2}" srcOrd="0" destOrd="0" presId="urn:microsoft.com/office/officeart/2008/layout/LinedList"/>
    <dgm:cxn modelId="{C32844EB-D232-4473-A836-D85DDC2BFB73}" type="presParOf" srcId="{4485D9D4-3814-44DE-AD19-94FC8929B2BD}" destId="{9CED8132-5448-4330-8A39-30FF96219AF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CDCEE4-FE2D-4A58-B6D8-C2D5E61BF7D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F75C31E-89B3-43CF-9B26-7F3A9C3D28A1}">
      <dgm:prSet/>
      <dgm:spPr/>
      <dgm:t>
        <a:bodyPr/>
        <a:lstStyle/>
        <a:p>
          <a:pPr>
            <a:lnSpc>
              <a:spcPct val="100000"/>
            </a:lnSpc>
          </a:pPr>
          <a:r>
            <a:rPr lang="en-US" dirty="0"/>
            <a:t>Must Secure Property	</a:t>
          </a:r>
        </a:p>
      </dgm:t>
    </dgm:pt>
    <dgm:pt modelId="{29A518DF-5701-4053-B4DD-E6D62FF4A4A6}" type="parTrans" cxnId="{4E8452DB-C67C-4439-8CF9-911358DE08AB}">
      <dgm:prSet/>
      <dgm:spPr/>
      <dgm:t>
        <a:bodyPr/>
        <a:lstStyle/>
        <a:p>
          <a:endParaRPr lang="en-US"/>
        </a:p>
      </dgm:t>
    </dgm:pt>
    <dgm:pt modelId="{4DDCE328-B2D5-42B5-91C6-2D401F13171F}" type="sibTrans" cxnId="{4E8452DB-C67C-4439-8CF9-911358DE08AB}">
      <dgm:prSet/>
      <dgm:spPr/>
      <dgm:t>
        <a:bodyPr/>
        <a:lstStyle/>
        <a:p>
          <a:endParaRPr lang="en-US"/>
        </a:p>
      </dgm:t>
    </dgm:pt>
    <dgm:pt modelId="{8C2B35DB-F538-4140-8536-FBB80960803D}">
      <dgm:prSet custT="1"/>
      <dgm:spPr/>
      <dgm:t>
        <a:bodyPr/>
        <a:lstStyle/>
        <a:p>
          <a:pPr>
            <a:lnSpc>
              <a:spcPct val="100000"/>
            </a:lnSpc>
          </a:pPr>
          <a:r>
            <a:rPr lang="en-US" sz="1600" dirty="0"/>
            <a:t>Need Patient Seller</a:t>
          </a:r>
        </a:p>
      </dgm:t>
    </dgm:pt>
    <dgm:pt modelId="{5A1EEF76-5A03-425D-BE97-E1044A9BB489}" type="parTrans" cxnId="{30781239-1876-4D0F-AB97-25BC56910DDB}">
      <dgm:prSet/>
      <dgm:spPr/>
      <dgm:t>
        <a:bodyPr/>
        <a:lstStyle/>
        <a:p>
          <a:endParaRPr lang="en-US"/>
        </a:p>
      </dgm:t>
    </dgm:pt>
    <dgm:pt modelId="{A2A79B61-D55B-4393-8C78-1D15EE5DE8EE}" type="sibTrans" cxnId="{30781239-1876-4D0F-AB97-25BC56910DDB}">
      <dgm:prSet/>
      <dgm:spPr/>
      <dgm:t>
        <a:bodyPr/>
        <a:lstStyle/>
        <a:p>
          <a:endParaRPr lang="en-US"/>
        </a:p>
      </dgm:t>
    </dgm:pt>
    <dgm:pt modelId="{0C254BA5-1365-4639-A65C-D427765FC034}">
      <dgm:prSet/>
      <dgm:spPr/>
      <dgm:t>
        <a:bodyPr/>
        <a:lstStyle/>
        <a:p>
          <a:pPr>
            <a:lnSpc>
              <a:spcPct val="100000"/>
            </a:lnSpc>
          </a:pPr>
          <a:r>
            <a:rPr lang="en-US" dirty="0"/>
            <a:t>Need to Secure Capital Stack</a:t>
          </a:r>
        </a:p>
      </dgm:t>
    </dgm:pt>
    <dgm:pt modelId="{BEB50833-EA90-4867-B009-B9AE40082077}" type="parTrans" cxnId="{4191540E-ECBD-4E57-A0CB-59E3D72BB0D5}">
      <dgm:prSet/>
      <dgm:spPr/>
      <dgm:t>
        <a:bodyPr/>
        <a:lstStyle/>
        <a:p>
          <a:endParaRPr lang="en-US"/>
        </a:p>
      </dgm:t>
    </dgm:pt>
    <dgm:pt modelId="{D7477BE4-AE52-41E0-9421-403F8DA19C99}" type="sibTrans" cxnId="{4191540E-ECBD-4E57-A0CB-59E3D72BB0D5}">
      <dgm:prSet/>
      <dgm:spPr/>
      <dgm:t>
        <a:bodyPr/>
        <a:lstStyle/>
        <a:p>
          <a:endParaRPr lang="en-US"/>
        </a:p>
      </dgm:t>
    </dgm:pt>
    <dgm:pt modelId="{7302EEEC-0178-4781-885A-2C9B25E597FB}">
      <dgm:prSet custT="1"/>
      <dgm:spPr/>
      <dgm:t>
        <a:bodyPr/>
        <a:lstStyle/>
        <a:p>
          <a:pPr>
            <a:lnSpc>
              <a:spcPct val="100000"/>
            </a:lnSpc>
          </a:pPr>
          <a:r>
            <a:rPr lang="en-US" sz="1600" dirty="0"/>
            <a:t>Multiple Funding Sources</a:t>
          </a:r>
        </a:p>
      </dgm:t>
    </dgm:pt>
    <dgm:pt modelId="{732E9439-0EB6-4884-BA6F-568F58FDE6AA}" type="parTrans" cxnId="{2CE745A0-468D-47FD-B717-F2A0FCA68575}">
      <dgm:prSet/>
      <dgm:spPr/>
      <dgm:t>
        <a:bodyPr/>
        <a:lstStyle/>
        <a:p>
          <a:endParaRPr lang="en-US"/>
        </a:p>
      </dgm:t>
    </dgm:pt>
    <dgm:pt modelId="{C406FBBE-98A0-4201-A662-154777F14869}" type="sibTrans" cxnId="{2CE745A0-468D-47FD-B717-F2A0FCA68575}">
      <dgm:prSet/>
      <dgm:spPr/>
      <dgm:t>
        <a:bodyPr/>
        <a:lstStyle/>
        <a:p>
          <a:endParaRPr lang="en-US"/>
        </a:p>
      </dgm:t>
    </dgm:pt>
    <dgm:pt modelId="{A6324AAB-7D4F-4976-AAF7-15D314C4D197}">
      <dgm:prSet custT="1"/>
      <dgm:spPr/>
      <dgm:t>
        <a:bodyPr/>
        <a:lstStyle/>
        <a:p>
          <a:pPr>
            <a:lnSpc>
              <a:spcPct val="100000"/>
            </a:lnSpc>
          </a:pPr>
          <a:r>
            <a:rPr lang="en-US" sz="1600" dirty="0"/>
            <a:t>Multiple Scoring Systems/Policy Preferences</a:t>
          </a:r>
        </a:p>
      </dgm:t>
    </dgm:pt>
    <dgm:pt modelId="{96A76FF0-6812-4BE0-8E19-C3CA250265EE}" type="parTrans" cxnId="{62E24042-F839-483D-93AE-38F77840CD9C}">
      <dgm:prSet/>
      <dgm:spPr/>
      <dgm:t>
        <a:bodyPr/>
        <a:lstStyle/>
        <a:p>
          <a:endParaRPr lang="en-US"/>
        </a:p>
      </dgm:t>
    </dgm:pt>
    <dgm:pt modelId="{3082CB48-CFCF-481C-ADD9-3CF44FEEB1E0}" type="sibTrans" cxnId="{62E24042-F839-483D-93AE-38F77840CD9C}">
      <dgm:prSet/>
      <dgm:spPr/>
      <dgm:t>
        <a:bodyPr/>
        <a:lstStyle/>
        <a:p>
          <a:endParaRPr lang="en-US"/>
        </a:p>
      </dgm:t>
    </dgm:pt>
    <dgm:pt modelId="{ECA0CDB2-A18D-42E9-9E54-BBC033E596EA}">
      <dgm:prSet custT="1"/>
      <dgm:spPr/>
      <dgm:t>
        <a:bodyPr/>
        <a:lstStyle/>
        <a:p>
          <a:pPr>
            <a:lnSpc>
              <a:spcPct val="100000"/>
            </a:lnSpc>
          </a:pPr>
          <a:r>
            <a:rPr lang="en-US" sz="1600" dirty="0"/>
            <a:t>Multiple Regulations</a:t>
          </a:r>
        </a:p>
      </dgm:t>
    </dgm:pt>
    <dgm:pt modelId="{925B9717-D429-4008-B71E-5E78C8B1727A}" type="parTrans" cxnId="{A04BF101-A082-4D34-A08A-7B7070F68CEB}">
      <dgm:prSet/>
      <dgm:spPr/>
      <dgm:t>
        <a:bodyPr/>
        <a:lstStyle/>
        <a:p>
          <a:endParaRPr lang="en-US"/>
        </a:p>
      </dgm:t>
    </dgm:pt>
    <dgm:pt modelId="{3FA1509F-DC80-4DEB-A675-2D7F371689B1}" type="sibTrans" cxnId="{A04BF101-A082-4D34-A08A-7B7070F68CEB}">
      <dgm:prSet/>
      <dgm:spPr/>
      <dgm:t>
        <a:bodyPr/>
        <a:lstStyle/>
        <a:p>
          <a:endParaRPr lang="en-US"/>
        </a:p>
      </dgm:t>
    </dgm:pt>
    <dgm:pt modelId="{FD1FE050-E1FB-4763-950D-0D316A64538B}">
      <dgm:prSet/>
      <dgm:spPr/>
      <dgm:t>
        <a:bodyPr/>
        <a:lstStyle/>
        <a:p>
          <a:pPr>
            <a:lnSpc>
              <a:spcPct val="100000"/>
            </a:lnSpc>
          </a:pPr>
          <a:r>
            <a:rPr lang="en-US" dirty="0"/>
            <a:t>Need Public Support</a:t>
          </a:r>
        </a:p>
      </dgm:t>
    </dgm:pt>
    <dgm:pt modelId="{AE18BFE2-CE7A-49BD-9E17-A5D22EA830B0}" type="parTrans" cxnId="{8E9552E0-2967-4E4A-B27B-7168BC427A4C}">
      <dgm:prSet/>
      <dgm:spPr/>
      <dgm:t>
        <a:bodyPr/>
        <a:lstStyle/>
        <a:p>
          <a:endParaRPr lang="en-US"/>
        </a:p>
      </dgm:t>
    </dgm:pt>
    <dgm:pt modelId="{9100C593-CAA2-4DF4-8F3A-09DAF0F10419}" type="sibTrans" cxnId="{8E9552E0-2967-4E4A-B27B-7168BC427A4C}">
      <dgm:prSet/>
      <dgm:spPr/>
      <dgm:t>
        <a:bodyPr/>
        <a:lstStyle/>
        <a:p>
          <a:endParaRPr lang="en-US"/>
        </a:p>
      </dgm:t>
    </dgm:pt>
    <dgm:pt modelId="{0FF35B91-2A32-47CE-BD5E-ABB01C104D5C}">
      <dgm:prSet custT="1"/>
      <dgm:spPr/>
      <dgm:t>
        <a:bodyPr/>
        <a:lstStyle/>
        <a:p>
          <a:pPr>
            <a:lnSpc>
              <a:spcPct val="100000"/>
            </a:lnSpc>
          </a:pPr>
          <a:r>
            <a:rPr lang="en-US" sz="1600" dirty="0"/>
            <a:t>Land</a:t>
          </a:r>
        </a:p>
      </dgm:t>
    </dgm:pt>
    <dgm:pt modelId="{F3C6184D-7915-468E-9118-AE5C93DCCE46}" type="parTrans" cxnId="{4B4C65C0-A8A4-46A6-932D-4ACCFB4FB4C7}">
      <dgm:prSet/>
      <dgm:spPr/>
      <dgm:t>
        <a:bodyPr/>
        <a:lstStyle/>
        <a:p>
          <a:endParaRPr lang="en-US"/>
        </a:p>
      </dgm:t>
    </dgm:pt>
    <dgm:pt modelId="{714FD130-0474-495F-B09F-3E38962C1673}" type="sibTrans" cxnId="{4B4C65C0-A8A4-46A6-932D-4ACCFB4FB4C7}">
      <dgm:prSet/>
      <dgm:spPr/>
      <dgm:t>
        <a:bodyPr/>
        <a:lstStyle/>
        <a:p>
          <a:endParaRPr lang="en-US"/>
        </a:p>
      </dgm:t>
    </dgm:pt>
    <dgm:pt modelId="{C746BB45-E28D-44AC-93A8-1FBAF3405DE9}">
      <dgm:prSet custT="1"/>
      <dgm:spPr/>
      <dgm:t>
        <a:bodyPr/>
        <a:lstStyle/>
        <a:p>
          <a:pPr>
            <a:lnSpc>
              <a:spcPct val="100000"/>
            </a:lnSpc>
          </a:pPr>
          <a:r>
            <a:rPr lang="en-US" sz="1600" dirty="0"/>
            <a:t>Funding </a:t>
          </a:r>
        </a:p>
        <a:p>
          <a:pPr>
            <a:lnSpc>
              <a:spcPct val="100000"/>
            </a:lnSpc>
          </a:pPr>
          <a:r>
            <a:rPr lang="en-US" sz="1600" dirty="0"/>
            <a:t>Reduced Taxes</a:t>
          </a:r>
        </a:p>
      </dgm:t>
    </dgm:pt>
    <dgm:pt modelId="{AE226589-1137-40F9-97DD-D44FD2DDDB8F}" type="parTrans" cxnId="{C85EAD65-7F99-4FC1-8CD3-F6F1EA2BEE37}">
      <dgm:prSet/>
      <dgm:spPr/>
      <dgm:t>
        <a:bodyPr/>
        <a:lstStyle/>
        <a:p>
          <a:endParaRPr lang="en-US"/>
        </a:p>
      </dgm:t>
    </dgm:pt>
    <dgm:pt modelId="{286A7EB4-C3E4-4D4B-87ED-32D0727D2364}" type="sibTrans" cxnId="{C85EAD65-7F99-4FC1-8CD3-F6F1EA2BEE37}">
      <dgm:prSet/>
      <dgm:spPr/>
      <dgm:t>
        <a:bodyPr/>
        <a:lstStyle/>
        <a:p>
          <a:endParaRPr lang="en-US"/>
        </a:p>
      </dgm:t>
    </dgm:pt>
    <dgm:pt modelId="{F3CD5E28-6A2D-494D-893D-D2A5A62F1AD1}">
      <dgm:prSet custT="1"/>
      <dgm:spPr/>
      <dgm:t>
        <a:bodyPr/>
        <a:lstStyle/>
        <a:p>
          <a:pPr>
            <a:lnSpc>
              <a:spcPct val="100000"/>
            </a:lnSpc>
          </a:pPr>
          <a:r>
            <a:rPr lang="en-US" sz="1600" dirty="0"/>
            <a:t>Zoning</a:t>
          </a:r>
        </a:p>
      </dgm:t>
    </dgm:pt>
    <dgm:pt modelId="{D28127B9-2EE7-4DFD-B882-64EBDA8751E3}" type="parTrans" cxnId="{312AAEA3-EC30-4AAB-ADF7-FD4423E04DAD}">
      <dgm:prSet/>
      <dgm:spPr/>
      <dgm:t>
        <a:bodyPr/>
        <a:lstStyle/>
        <a:p>
          <a:endParaRPr lang="en-US"/>
        </a:p>
      </dgm:t>
    </dgm:pt>
    <dgm:pt modelId="{50074361-B782-41C6-A246-7E66BA43D578}" type="sibTrans" cxnId="{312AAEA3-EC30-4AAB-ADF7-FD4423E04DAD}">
      <dgm:prSet/>
      <dgm:spPr/>
      <dgm:t>
        <a:bodyPr/>
        <a:lstStyle/>
        <a:p>
          <a:endParaRPr lang="en-US"/>
        </a:p>
      </dgm:t>
    </dgm:pt>
    <dgm:pt modelId="{184077B9-966B-4A86-913C-FF0006136FBD}">
      <dgm:prSet/>
      <dgm:spPr/>
      <dgm:t>
        <a:bodyPr/>
        <a:lstStyle/>
        <a:p>
          <a:pPr>
            <a:lnSpc>
              <a:spcPct val="100000"/>
            </a:lnSpc>
          </a:pPr>
          <a:r>
            <a:rPr lang="en-US"/>
            <a:t>Development Budget</a:t>
          </a:r>
        </a:p>
      </dgm:t>
    </dgm:pt>
    <dgm:pt modelId="{1581F882-3BC9-4098-BAB3-3E783F8C2DAF}" type="parTrans" cxnId="{2B08F661-33C7-4FB9-A845-ACA1425F8450}">
      <dgm:prSet/>
      <dgm:spPr/>
      <dgm:t>
        <a:bodyPr/>
        <a:lstStyle/>
        <a:p>
          <a:endParaRPr lang="en-US"/>
        </a:p>
      </dgm:t>
    </dgm:pt>
    <dgm:pt modelId="{FE188E13-DEAC-4825-A12A-E247CC7CB000}" type="sibTrans" cxnId="{2B08F661-33C7-4FB9-A845-ACA1425F8450}">
      <dgm:prSet/>
      <dgm:spPr/>
      <dgm:t>
        <a:bodyPr/>
        <a:lstStyle/>
        <a:p>
          <a:endParaRPr lang="en-US"/>
        </a:p>
      </dgm:t>
    </dgm:pt>
    <dgm:pt modelId="{3CA2B7C5-F833-4FDE-A9BB-6938BD9620BD}">
      <dgm:prSet custT="1"/>
      <dgm:spPr/>
      <dgm:t>
        <a:bodyPr/>
        <a:lstStyle/>
        <a:p>
          <a:pPr>
            <a:lnSpc>
              <a:spcPct val="100000"/>
            </a:lnSpc>
          </a:pPr>
          <a:r>
            <a:rPr lang="en-US" sz="1600" dirty="0"/>
            <a:t>Land</a:t>
          </a:r>
        </a:p>
        <a:p>
          <a:pPr>
            <a:lnSpc>
              <a:spcPct val="100000"/>
            </a:lnSpc>
          </a:pPr>
          <a:r>
            <a:rPr lang="en-US" sz="1600" dirty="0"/>
            <a:t>Soft Costs (survey, appraisal, legal, inspections)</a:t>
          </a:r>
        </a:p>
      </dgm:t>
    </dgm:pt>
    <dgm:pt modelId="{47E0F3E1-52E4-49B3-B652-4B9C27555971}" type="parTrans" cxnId="{C76A19FC-A858-410F-9954-A07DEF78E414}">
      <dgm:prSet/>
      <dgm:spPr/>
      <dgm:t>
        <a:bodyPr/>
        <a:lstStyle/>
        <a:p>
          <a:endParaRPr lang="en-US"/>
        </a:p>
      </dgm:t>
    </dgm:pt>
    <dgm:pt modelId="{838CBD74-B09B-4BC1-8E39-7ADAEA3CCC8F}" type="sibTrans" cxnId="{C76A19FC-A858-410F-9954-A07DEF78E414}">
      <dgm:prSet/>
      <dgm:spPr/>
      <dgm:t>
        <a:bodyPr/>
        <a:lstStyle/>
        <a:p>
          <a:endParaRPr lang="en-US"/>
        </a:p>
      </dgm:t>
    </dgm:pt>
    <dgm:pt modelId="{4B3EF7F8-6AA8-4E49-BF1C-EB44D3F678BD}">
      <dgm:prSet custT="1"/>
      <dgm:spPr/>
      <dgm:t>
        <a:bodyPr/>
        <a:lstStyle/>
        <a:p>
          <a:pPr>
            <a:lnSpc>
              <a:spcPct val="100000"/>
            </a:lnSpc>
          </a:pPr>
          <a:r>
            <a:rPr lang="en-US" sz="1600" dirty="0"/>
            <a:t>Hard Costs (new construction, renovations)</a:t>
          </a:r>
        </a:p>
      </dgm:t>
    </dgm:pt>
    <dgm:pt modelId="{C05D50FA-2883-4A5E-9A9F-F37F930099AF}" type="parTrans" cxnId="{F2018BFC-B010-452C-85B3-3AAFA3F9979A}">
      <dgm:prSet/>
      <dgm:spPr/>
      <dgm:t>
        <a:bodyPr/>
        <a:lstStyle/>
        <a:p>
          <a:endParaRPr lang="en-US"/>
        </a:p>
      </dgm:t>
    </dgm:pt>
    <dgm:pt modelId="{D383D89C-BCBE-420A-9C5A-026A3ADB6226}" type="sibTrans" cxnId="{F2018BFC-B010-452C-85B3-3AAFA3F9979A}">
      <dgm:prSet/>
      <dgm:spPr/>
      <dgm:t>
        <a:bodyPr/>
        <a:lstStyle/>
        <a:p>
          <a:endParaRPr lang="en-US"/>
        </a:p>
      </dgm:t>
    </dgm:pt>
    <dgm:pt modelId="{5AA365F8-CEA3-414B-B78B-4CE0BEB9F997}">
      <dgm:prSet custT="1"/>
      <dgm:spPr/>
      <dgm:t>
        <a:bodyPr/>
        <a:lstStyle/>
        <a:p>
          <a:pPr>
            <a:lnSpc>
              <a:spcPct val="100000"/>
            </a:lnSpc>
          </a:pPr>
          <a:r>
            <a:rPr lang="en-US" sz="1600" dirty="0"/>
            <a:t>Reserves (Operating, Replacement, Lease-Up)</a:t>
          </a:r>
        </a:p>
      </dgm:t>
    </dgm:pt>
    <dgm:pt modelId="{1277BCA4-81E7-4551-BE12-703054A9E1DD}" type="parTrans" cxnId="{859AD702-4086-42C3-80B2-9DEE241A91A5}">
      <dgm:prSet/>
      <dgm:spPr/>
      <dgm:t>
        <a:bodyPr/>
        <a:lstStyle/>
        <a:p>
          <a:endParaRPr lang="en-US"/>
        </a:p>
      </dgm:t>
    </dgm:pt>
    <dgm:pt modelId="{966173D3-7B21-47A6-B320-22D352FA828F}" type="sibTrans" cxnId="{859AD702-4086-42C3-80B2-9DEE241A91A5}">
      <dgm:prSet/>
      <dgm:spPr/>
      <dgm:t>
        <a:bodyPr/>
        <a:lstStyle/>
        <a:p>
          <a:endParaRPr lang="en-US"/>
        </a:p>
      </dgm:t>
    </dgm:pt>
    <dgm:pt modelId="{31DDF2EA-7519-4BA7-93E4-7DD74E0D7C88}">
      <dgm:prSet custT="1"/>
      <dgm:spPr/>
      <dgm:t>
        <a:bodyPr/>
        <a:lstStyle/>
        <a:p>
          <a:pPr>
            <a:lnSpc>
              <a:spcPct val="100000"/>
            </a:lnSpc>
          </a:pPr>
          <a:r>
            <a:rPr lang="en-US" sz="1600" dirty="0"/>
            <a:t>Developer Fee</a:t>
          </a:r>
        </a:p>
      </dgm:t>
    </dgm:pt>
    <dgm:pt modelId="{202B544E-F352-46D3-9829-404B6787570F}" type="parTrans" cxnId="{AC910E9C-333F-4DC8-B3A9-7713216F5F93}">
      <dgm:prSet/>
      <dgm:spPr/>
      <dgm:t>
        <a:bodyPr/>
        <a:lstStyle/>
        <a:p>
          <a:endParaRPr lang="en-US"/>
        </a:p>
      </dgm:t>
    </dgm:pt>
    <dgm:pt modelId="{CEF72591-EBB8-4808-95CE-FD740B96875D}" type="sibTrans" cxnId="{AC910E9C-333F-4DC8-B3A9-7713216F5F93}">
      <dgm:prSet/>
      <dgm:spPr/>
      <dgm:t>
        <a:bodyPr/>
        <a:lstStyle/>
        <a:p>
          <a:endParaRPr lang="en-US"/>
        </a:p>
      </dgm:t>
    </dgm:pt>
    <dgm:pt modelId="{53ADE9BA-426A-42BF-A4CA-A02A40865B6F}" type="pres">
      <dgm:prSet presAssocID="{78CDCEE4-FE2D-4A58-B6D8-C2D5E61BF7D6}" presName="root" presStyleCnt="0">
        <dgm:presLayoutVars>
          <dgm:dir/>
          <dgm:resizeHandles val="exact"/>
        </dgm:presLayoutVars>
      </dgm:prSet>
      <dgm:spPr/>
    </dgm:pt>
    <dgm:pt modelId="{72703B11-9AC7-4394-8913-269274A236B4}" type="pres">
      <dgm:prSet presAssocID="{1F75C31E-89B3-43CF-9B26-7F3A9C3D28A1}" presName="compNode" presStyleCnt="0"/>
      <dgm:spPr/>
    </dgm:pt>
    <dgm:pt modelId="{65698218-DE1C-4BE9-8861-939CC7A15545}" type="pres">
      <dgm:prSet presAssocID="{1F75C31E-89B3-43CF-9B26-7F3A9C3D28A1}" presName="bgRect" presStyleLbl="bgShp" presStyleIdx="0" presStyleCnt="4" custScaleY="83566" custLinFactNeighborX="29"/>
      <dgm:spPr/>
    </dgm:pt>
    <dgm:pt modelId="{DBBCC8D3-53EE-497C-9EC3-E3B2F1E96753}" type="pres">
      <dgm:prSet presAssocID="{1F75C31E-89B3-43CF-9B26-7F3A9C3D28A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B3F0648B-0E91-4D85-A784-D7C5E11BCFC4}" type="pres">
      <dgm:prSet presAssocID="{1F75C31E-89B3-43CF-9B26-7F3A9C3D28A1}" presName="spaceRect" presStyleCnt="0"/>
      <dgm:spPr/>
    </dgm:pt>
    <dgm:pt modelId="{A604B6ED-4970-44E8-9DC9-9323C85EE638}" type="pres">
      <dgm:prSet presAssocID="{1F75C31E-89B3-43CF-9B26-7F3A9C3D28A1}" presName="parTx" presStyleLbl="revTx" presStyleIdx="0" presStyleCnt="8">
        <dgm:presLayoutVars>
          <dgm:chMax val="0"/>
          <dgm:chPref val="0"/>
        </dgm:presLayoutVars>
      </dgm:prSet>
      <dgm:spPr/>
    </dgm:pt>
    <dgm:pt modelId="{0B0798EE-B5E2-4D4A-BF58-DDECFE80FF4C}" type="pres">
      <dgm:prSet presAssocID="{1F75C31E-89B3-43CF-9B26-7F3A9C3D28A1}" presName="desTx" presStyleLbl="revTx" presStyleIdx="1" presStyleCnt="8">
        <dgm:presLayoutVars/>
      </dgm:prSet>
      <dgm:spPr/>
    </dgm:pt>
    <dgm:pt modelId="{666D4321-2BB3-4C3D-9ED1-441E9A9B7F96}" type="pres">
      <dgm:prSet presAssocID="{4DDCE328-B2D5-42B5-91C6-2D401F13171F}" presName="sibTrans" presStyleCnt="0"/>
      <dgm:spPr/>
    </dgm:pt>
    <dgm:pt modelId="{84CA980D-063A-40EF-9EE4-DAC7124C2921}" type="pres">
      <dgm:prSet presAssocID="{0C254BA5-1365-4639-A65C-D427765FC034}" presName="compNode" presStyleCnt="0"/>
      <dgm:spPr/>
    </dgm:pt>
    <dgm:pt modelId="{C8CB2444-1C9A-4190-B479-A4B738E9CD61}" type="pres">
      <dgm:prSet presAssocID="{0C254BA5-1365-4639-A65C-D427765FC034}" presName="bgRect" presStyleLbl="bgShp" presStyleIdx="1" presStyleCnt="4" custScaleY="140459" custLinFactNeighborX="29" custLinFactNeighborY="-10750"/>
      <dgm:spPr/>
    </dgm:pt>
    <dgm:pt modelId="{7F2929E1-D7DD-4862-A10B-DABE7831FD2D}" type="pres">
      <dgm:prSet presAssocID="{0C254BA5-1365-4639-A65C-D427765FC034}" presName="iconRect" presStyleLbl="node1" presStyleIdx="1" presStyleCnt="4" custLinFactNeighborX="-1655" custLinFactNeighborY="-4798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EDA6B12A-6B23-4F24-8BC2-00B4D3BB53E4}" type="pres">
      <dgm:prSet presAssocID="{0C254BA5-1365-4639-A65C-D427765FC034}" presName="spaceRect" presStyleCnt="0"/>
      <dgm:spPr/>
    </dgm:pt>
    <dgm:pt modelId="{3EB51E1F-8198-4205-B91B-D1A1E34220BC}" type="pres">
      <dgm:prSet presAssocID="{0C254BA5-1365-4639-A65C-D427765FC034}" presName="parTx" presStyleLbl="revTx" presStyleIdx="2" presStyleCnt="8" custLinFactNeighborX="-417" custLinFactNeighborY="-33758">
        <dgm:presLayoutVars>
          <dgm:chMax val="0"/>
          <dgm:chPref val="0"/>
        </dgm:presLayoutVars>
      </dgm:prSet>
      <dgm:spPr/>
    </dgm:pt>
    <dgm:pt modelId="{02F055D2-1B7B-41E0-A85E-EC69C741E33C}" type="pres">
      <dgm:prSet presAssocID="{0C254BA5-1365-4639-A65C-D427765FC034}" presName="desTx" presStyleLbl="revTx" presStyleIdx="3" presStyleCnt="8" custLinFactNeighborX="-1099" custLinFactNeighborY="-13050">
        <dgm:presLayoutVars/>
      </dgm:prSet>
      <dgm:spPr/>
    </dgm:pt>
    <dgm:pt modelId="{D849B936-5374-4C65-ABB7-CA70F71764C3}" type="pres">
      <dgm:prSet presAssocID="{D7477BE4-AE52-41E0-9421-403F8DA19C99}" presName="sibTrans" presStyleCnt="0"/>
      <dgm:spPr/>
    </dgm:pt>
    <dgm:pt modelId="{6898AB30-D5B4-4656-A7A4-17DD996D3171}" type="pres">
      <dgm:prSet presAssocID="{FD1FE050-E1FB-4763-950D-0D316A64538B}" presName="compNode" presStyleCnt="0"/>
      <dgm:spPr/>
    </dgm:pt>
    <dgm:pt modelId="{71B88064-7CF8-4564-A1AE-5F1DE430198D}" type="pres">
      <dgm:prSet presAssocID="{FD1FE050-E1FB-4763-950D-0D316A64538B}" presName="bgRect" presStyleLbl="bgShp" presStyleIdx="2" presStyleCnt="4" custScaleY="168570" custLinFactNeighborX="29" custLinFactNeighborY="-8301"/>
      <dgm:spPr/>
    </dgm:pt>
    <dgm:pt modelId="{A0473251-7030-47F7-9D07-116A1EB54233}" type="pres">
      <dgm:prSet presAssocID="{FD1FE050-E1FB-4763-950D-0D316A64538B}" presName="iconRect" presStyleLbl="node1" presStyleIdx="2" presStyleCnt="4" custLinFactNeighborX="-7973" custLinFactNeighborY="-1749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ity"/>
        </a:ext>
      </dgm:extLst>
    </dgm:pt>
    <dgm:pt modelId="{C54CE15B-1999-4C01-99A6-D8F21731C8AB}" type="pres">
      <dgm:prSet presAssocID="{FD1FE050-E1FB-4763-950D-0D316A64538B}" presName="spaceRect" presStyleCnt="0"/>
      <dgm:spPr/>
    </dgm:pt>
    <dgm:pt modelId="{1C9C0FB9-5434-409F-B170-C4AD35E06481}" type="pres">
      <dgm:prSet presAssocID="{FD1FE050-E1FB-4763-950D-0D316A64538B}" presName="parTx" presStyleLbl="revTx" presStyleIdx="4" presStyleCnt="8" custLinFactNeighborX="-833" custLinFactNeighborY="-10774">
        <dgm:presLayoutVars>
          <dgm:chMax val="0"/>
          <dgm:chPref val="0"/>
        </dgm:presLayoutVars>
      </dgm:prSet>
      <dgm:spPr/>
    </dgm:pt>
    <dgm:pt modelId="{76BB063F-1049-480A-BBA3-0B9E5B9D6714}" type="pres">
      <dgm:prSet presAssocID="{FD1FE050-E1FB-4763-950D-0D316A64538B}" presName="desTx" presStyleLbl="revTx" presStyleIdx="5" presStyleCnt="8" custLinFactNeighborX="-626" custLinFactNeighborY="-11451">
        <dgm:presLayoutVars/>
      </dgm:prSet>
      <dgm:spPr/>
    </dgm:pt>
    <dgm:pt modelId="{CF5B23D8-AEB4-4C05-B7A2-EE8C6BED701F}" type="pres">
      <dgm:prSet presAssocID="{9100C593-CAA2-4DF4-8F3A-09DAF0F10419}" presName="sibTrans" presStyleCnt="0"/>
      <dgm:spPr/>
    </dgm:pt>
    <dgm:pt modelId="{25878927-8A34-438C-9091-1D81144F1468}" type="pres">
      <dgm:prSet presAssocID="{184077B9-966B-4A86-913C-FF0006136FBD}" presName="compNode" presStyleCnt="0"/>
      <dgm:spPr/>
    </dgm:pt>
    <dgm:pt modelId="{EA05F352-7A6D-40E0-82DA-BC4A59EF12EE}" type="pres">
      <dgm:prSet presAssocID="{184077B9-966B-4A86-913C-FF0006136FBD}" presName="bgRect" presStyleLbl="bgShp" presStyleIdx="3" presStyleCnt="4" custScaleY="203311"/>
      <dgm:spPr/>
    </dgm:pt>
    <dgm:pt modelId="{05F719CE-1852-4E63-AB37-8F543E56F158}" type="pres">
      <dgm:prSet presAssocID="{184077B9-966B-4A86-913C-FF0006136FB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ffice Worker"/>
        </a:ext>
      </dgm:extLst>
    </dgm:pt>
    <dgm:pt modelId="{91732E58-0C80-452A-9FE0-3B21CC1C353D}" type="pres">
      <dgm:prSet presAssocID="{184077B9-966B-4A86-913C-FF0006136FBD}" presName="spaceRect" presStyleCnt="0"/>
      <dgm:spPr/>
    </dgm:pt>
    <dgm:pt modelId="{C6D3827F-CBF5-4A93-9B30-9AF42DB884D3}" type="pres">
      <dgm:prSet presAssocID="{184077B9-966B-4A86-913C-FF0006136FBD}" presName="parTx" presStyleLbl="revTx" presStyleIdx="6" presStyleCnt="8">
        <dgm:presLayoutVars>
          <dgm:chMax val="0"/>
          <dgm:chPref val="0"/>
        </dgm:presLayoutVars>
      </dgm:prSet>
      <dgm:spPr/>
    </dgm:pt>
    <dgm:pt modelId="{F14959AB-4AF8-4A0B-A934-04F69E1A1016}" type="pres">
      <dgm:prSet presAssocID="{184077B9-966B-4A86-913C-FF0006136FBD}" presName="desTx" presStyleLbl="revTx" presStyleIdx="7" presStyleCnt="8">
        <dgm:presLayoutVars/>
      </dgm:prSet>
      <dgm:spPr/>
    </dgm:pt>
  </dgm:ptLst>
  <dgm:cxnLst>
    <dgm:cxn modelId="{A04BF101-A082-4D34-A08A-7B7070F68CEB}" srcId="{0C254BA5-1365-4639-A65C-D427765FC034}" destId="{ECA0CDB2-A18D-42E9-9E54-BBC033E596EA}" srcOrd="2" destOrd="0" parTransId="{925B9717-D429-4008-B71E-5E78C8B1727A}" sibTransId="{3FA1509F-DC80-4DEB-A675-2D7F371689B1}"/>
    <dgm:cxn modelId="{859AD702-4086-42C3-80B2-9DEE241A91A5}" srcId="{184077B9-966B-4A86-913C-FF0006136FBD}" destId="{5AA365F8-CEA3-414B-B78B-4CE0BEB9F997}" srcOrd="2" destOrd="0" parTransId="{1277BCA4-81E7-4551-BE12-703054A9E1DD}" sibTransId="{966173D3-7B21-47A6-B320-22D352FA828F}"/>
    <dgm:cxn modelId="{2306BD04-E44D-48C5-9730-6A7A8FCCE958}" type="presOf" srcId="{0FF35B91-2A32-47CE-BD5E-ABB01C104D5C}" destId="{76BB063F-1049-480A-BBA3-0B9E5B9D6714}" srcOrd="0" destOrd="0" presId="urn:microsoft.com/office/officeart/2018/2/layout/IconVerticalSolidList"/>
    <dgm:cxn modelId="{4191540E-ECBD-4E57-A0CB-59E3D72BB0D5}" srcId="{78CDCEE4-FE2D-4A58-B6D8-C2D5E61BF7D6}" destId="{0C254BA5-1365-4639-A65C-D427765FC034}" srcOrd="1" destOrd="0" parTransId="{BEB50833-EA90-4867-B009-B9AE40082077}" sibTransId="{D7477BE4-AE52-41E0-9421-403F8DA19C99}"/>
    <dgm:cxn modelId="{16EA4520-C229-4203-859A-7DFF4C45CD31}" type="presOf" srcId="{FD1FE050-E1FB-4763-950D-0D316A64538B}" destId="{1C9C0FB9-5434-409F-B170-C4AD35E06481}" srcOrd="0" destOrd="0" presId="urn:microsoft.com/office/officeart/2018/2/layout/IconVerticalSolidList"/>
    <dgm:cxn modelId="{8FCA8B32-C439-4219-82F2-B523ACB3CCC2}" type="presOf" srcId="{3CA2B7C5-F833-4FDE-A9BB-6938BD9620BD}" destId="{F14959AB-4AF8-4A0B-A934-04F69E1A1016}" srcOrd="0" destOrd="0" presId="urn:microsoft.com/office/officeart/2018/2/layout/IconVerticalSolidList"/>
    <dgm:cxn modelId="{6F8BBD38-04FC-48AC-90D4-BAFAF24BE8FD}" type="presOf" srcId="{5AA365F8-CEA3-414B-B78B-4CE0BEB9F997}" destId="{F14959AB-4AF8-4A0B-A934-04F69E1A1016}" srcOrd="0" destOrd="2" presId="urn:microsoft.com/office/officeart/2018/2/layout/IconVerticalSolidList"/>
    <dgm:cxn modelId="{30781239-1876-4D0F-AB97-25BC56910DDB}" srcId="{1F75C31E-89B3-43CF-9B26-7F3A9C3D28A1}" destId="{8C2B35DB-F538-4140-8536-FBB80960803D}" srcOrd="0" destOrd="0" parTransId="{5A1EEF76-5A03-425D-BE97-E1044A9BB489}" sibTransId="{A2A79B61-D55B-4393-8C78-1D15EE5DE8EE}"/>
    <dgm:cxn modelId="{E6DA133D-9043-438C-88E5-9ED0AB73E6E3}" type="presOf" srcId="{8C2B35DB-F538-4140-8536-FBB80960803D}" destId="{0B0798EE-B5E2-4D4A-BF58-DDECFE80FF4C}" srcOrd="0" destOrd="0" presId="urn:microsoft.com/office/officeart/2018/2/layout/IconVerticalSolidList"/>
    <dgm:cxn modelId="{528DA65B-28F4-476E-A57A-252042820DA7}" type="presOf" srcId="{31DDF2EA-7519-4BA7-93E4-7DD74E0D7C88}" destId="{F14959AB-4AF8-4A0B-A934-04F69E1A1016}" srcOrd="0" destOrd="3" presId="urn:microsoft.com/office/officeart/2018/2/layout/IconVerticalSolidList"/>
    <dgm:cxn modelId="{2B08F661-33C7-4FB9-A845-ACA1425F8450}" srcId="{78CDCEE4-FE2D-4A58-B6D8-C2D5E61BF7D6}" destId="{184077B9-966B-4A86-913C-FF0006136FBD}" srcOrd="3" destOrd="0" parTransId="{1581F882-3BC9-4098-BAB3-3E783F8C2DAF}" sibTransId="{FE188E13-DEAC-4825-A12A-E247CC7CB000}"/>
    <dgm:cxn modelId="{62E24042-F839-483D-93AE-38F77840CD9C}" srcId="{0C254BA5-1365-4639-A65C-D427765FC034}" destId="{A6324AAB-7D4F-4976-AAF7-15D314C4D197}" srcOrd="1" destOrd="0" parTransId="{96A76FF0-6812-4BE0-8E19-C3CA250265EE}" sibTransId="{3082CB48-CFCF-481C-ADD9-3CF44FEEB1E0}"/>
    <dgm:cxn modelId="{C85EAD65-7F99-4FC1-8CD3-F6F1EA2BEE37}" srcId="{FD1FE050-E1FB-4763-950D-0D316A64538B}" destId="{C746BB45-E28D-44AC-93A8-1FBAF3405DE9}" srcOrd="1" destOrd="0" parTransId="{AE226589-1137-40F9-97DD-D44FD2DDDB8F}" sibTransId="{286A7EB4-C3E4-4D4B-87ED-32D0727D2364}"/>
    <dgm:cxn modelId="{63A4C946-C2F9-4319-AFFC-7D91723270A3}" type="presOf" srcId="{4B3EF7F8-6AA8-4E49-BF1C-EB44D3F678BD}" destId="{F14959AB-4AF8-4A0B-A934-04F69E1A1016}" srcOrd="0" destOrd="1" presId="urn:microsoft.com/office/officeart/2018/2/layout/IconVerticalSolidList"/>
    <dgm:cxn modelId="{4E25A64D-8863-484D-96EF-F5E7EB8F72EB}" type="presOf" srcId="{78CDCEE4-FE2D-4A58-B6D8-C2D5E61BF7D6}" destId="{53ADE9BA-426A-42BF-A4CA-A02A40865B6F}" srcOrd="0" destOrd="0" presId="urn:microsoft.com/office/officeart/2018/2/layout/IconVerticalSolidList"/>
    <dgm:cxn modelId="{DE2A3A80-6F36-4E17-9639-EEFBD14DB275}" type="presOf" srcId="{7302EEEC-0178-4781-885A-2C9B25E597FB}" destId="{02F055D2-1B7B-41E0-A85E-EC69C741E33C}" srcOrd="0" destOrd="0" presId="urn:microsoft.com/office/officeart/2018/2/layout/IconVerticalSolidList"/>
    <dgm:cxn modelId="{3CF7DD87-ABDF-4763-AD27-969463ACF40D}" type="presOf" srcId="{184077B9-966B-4A86-913C-FF0006136FBD}" destId="{C6D3827F-CBF5-4A93-9B30-9AF42DB884D3}" srcOrd="0" destOrd="0" presId="urn:microsoft.com/office/officeart/2018/2/layout/IconVerticalSolidList"/>
    <dgm:cxn modelId="{B7F30988-D370-4D15-B963-94E0C7214706}" type="presOf" srcId="{C746BB45-E28D-44AC-93A8-1FBAF3405DE9}" destId="{76BB063F-1049-480A-BBA3-0B9E5B9D6714}" srcOrd="0" destOrd="1" presId="urn:microsoft.com/office/officeart/2018/2/layout/IconVerticalSolidList"/>
    <dgm:cxn modelId="{AC910E9C-333F-4DC8-B3A9-7713216F5F93}" srcId="{184077B9-966B-4A86-913C-FF0006136FBD}" destId="{31DDF2EA-7519-4BA7-93E4-7DD74E0D7C88}" srcOrd="3" destOrd="0" parTransId="{202B544E-F352-46D3-9829-404B6787570F}" sibTransId="{CEF72591-EBB8-4808-95CE-FD740B96875D}"/>
    <dgm:cxn modelId="{2CE745A0-468D-47FD-B717-F2A0FCA68575}" srcId="{0C254BA5-1365-4639-A65C-D427765FC034}" destId="{7302EEEC-0178-4781-885A-2C9B25E597FB}" srcOrd="0" destOrd="0" parTransId="{732E9439-0EB6-4884-BA6F-568F58FDE6AA}" sibTransId="{C406FBBE-98A0-4201-A662-154777F14869}"/>
    <dgm:cxn modelId="{312AAEA3-EC30-4AAB-ADF7-FD4423E04DAD}" srcId="{FD1FE050-E1FB-4763-950D-0D316A64538B}" destId="{F3CD5E28-6A2D-494D-893D-D2A5A62F1AD1}" srcOrd="2" destOrd="0" parTransId="{D28127B9-2EE7-4DFD-B882-64EBDA8751E3}" sibTransId="{50074361-B782-41C6-A246-7E66BA43D578}"/>
    <dgm:cxn modelId="{4BC3DBB7-4092-43DE-B303-1BDED597EBCF}" type="presOf" srcId="{ECA0CDB2-A18D-42E9-9E54-BBC033E596EA}" destId="{02F055D2-1B7B-41E0-A85E-EC69C741E33C}" srcOrd="0" destOrd="2" presId="urn:microsoft.com/office/officeart/2018/2/layout/IconVerticalSolidList"/>
    <dgm:cxn modelId="{E166D5BC-566D-4491-9862-57B6AB801C6B}" type="presOf" srcId="{F3CD5E28-6A2D-494D-893D-D2A5A62F1AD1}" destId="{76BB063F-1049-480A-BBA3-0B9E5B9D6714}" srcOrd="0" destOrd="2" presId="urn:microsoft.com/office/officeart/2018/2/layout/IconVerticalSolidList"/>
    <dgm:cxn modelId="{4B4C65C0-A8A4-46A6-932D-4ACCFB4FB4C7}" srcId="{FD1FE050-E1FB-4763-950D-0D316A64538B}" destId="{0FF35B91-2A32-47CE-BD5E-ABB01C104D5C}" srcOrd="0" destOrd="0" parTransId="{F3C6184D-7915-468E-9118-AE5C93DCCE46}" sibTransId="{714FD130-0474-495F-B09F-3E38962C1673}"/>
    <dgm:cxn modelId="{4E8452DB-C67C-4439-8CF9-911358DE08AB}" srcId="{78CDCEE4-FE2D-4A58-B6D8-C2D5E61BF7D6}" destId="{1F75C31E-89B3-43CF-9B26-7F3A9C3D28A1}" srcOrd="0" destOrd="0" parTransId="{29A518DF-5701-4053-B4DD-E6D62FF4A4A6}" sibTransId="{4DDCE328-B2D5-42B5-91C6-2D401F13171F}"/>
    <dgm:cxn modelId="{8E9552E0-2967-4E4A-B27B-7168BC427A4C}" srcId="{78CDCEE4-FE2D-4A58-B6D8-C2D5E61BF7D6}" destId="{FD1FE050-E1FB-4763-950D-0D316A64538B}" srcOrd="2" destOrd="0" parTransId="{AE18BFE2-CE7A-49BD-9E17-A5D22EA830B0}" sibTransId="{9100C593-CAA2-4DF4-8F3A-09DAF0F10419}"/>
    <dgm:cxn modelId="{14AC13E2-B2C3-4312-B438-710FD2D32F54}" type="presOf" srcId="{1F75C31E-89B3-43CF-9B26-7F3A9C3D28A1}" destId="{A604B6ED-4970-44E8-9DC9-9323C85EE638}" srcOrd="0" destOrd="0" presId="urn:microsoft.com/office/officeart/2018/2/layout/IconVerticalSolidList"/>
    <dgm:cxn modelId="{7237F8E3-1568-4C6C-8B21-E365609780C2}" type="presOf" srcId="{0C254BA5-1365-4639-A65C-D427765FC034}" destId="{3EB51E1F-8198-4205-B91B-D1A1E34220BC}" srcOrd="0" destOrd="0" presId="urn:microsoft.com/office/officeart/2018/2/layout/IconVerticalSolidList"/>
    <dgm:cxn modelId="{F6B4AEE9-0893-4B61-8392-C70CCE675B6A}" type="presOf" srcId="{A6324AAB-7D4F-4976-AAF7-15D314C4D197}" destId="{02F055D2-1B7B-41E0-A85E-EC69C741E33C}" srcOrd="0" destOrd="1" presId="urn:microsoft.com/office/officeart/2018/2/layout/IconVerticalSolidList"/>
    <dgm:cxn modelId="{C76A19FC-A858-410F-9954-A07DEF78E414}" srcId="{184077B9-966B-4A86-913C-FF0006136FBD}" destId="{3CA2B7C5-F833-4FDE-A9BB-6938BD9620BD}" srcOrd="0" destOrd="0" parTransId="{47E0F3E1-52E4-49B3-B652-4B9C27555971}" sibTransId="{838CBD74-B09B-4BC1-8E39-7ADAEA3CCC8F}"/>
    <dgm:cxn modelId="{F2018BFC-B010-452C-85B3-3AAFA3F9979A}" srcId="{184077B9-966B-4A86-913C-FF0006136FBD}" destId="{4B3EF7F8-6AA8-4E49-BF1C-EB44D3F678BD}" srcOrd="1" destOrd="0" parTransId="{C05D50FA-2883-4A5E-9A9F-F37F930099AF}" sibTransId="{D383D89C-BCBE-420A-9C5A-026A3ADB6226}"/>
    <dgm:cxn modelId="{837BD234-DD67-439F-923B-DDE451C12143}" type="presParOf" srcId="{53ADE9BA-426A-42BF-A4CA-A02A40865B6F}" destId="{72703B11-9AC7-4394-8913-269274A236B4}" srcOrd="0" destOrd="0" presId="urn:microsoft.com/office/officeart/2018/2/layout/IconVerticalSolidList"/>
    <dgm:cxn modelId="{C7CD9F7C-8361-4A2E-A397-570E79EAE11F}" type="presParOf" srcId="{72703B11-9AC7-4394-8913-269274A236B4}" destId="{65698218-DE1C-4BE9-8861-939CC7A15545}" srcOrd="0" destOrd="0" presId="urn:microsoft.com/office/officeart/2018/2/layout/IconVerticalSolidList"/>
    <dgm:cxn modelId="{BE29F456-20F2-4C3E-87A6-6B86B70AE341}" type="presParOf" srcId="{72703B11-9AC7-4394-8913-269274A236B4}" destId="{DBBCC8D3-53EE-497C-9EC3-E3B2F1E96753}" srcOrd="1" destOrd="0" presId="urn:microsoft.com/office/officeart/2018/2/layout/IconVerticalSolidList"/>
    <dgm:cxn modelId="{37E0D4FC-63FB-4303-AA89-76430A33C3E4}" type="presParOf" srcId="{72703B11-9AC7-4394-8913-269274A236B4}" destId="{B3F0648B-0E91-4D85-A784-D7C5E11BCFC4}" srcOrd="2" destOrd="0" presId="urn:microsoft.com/office/officeart/2018/2/layout/IconVerticalSolidList"/>
    <dgm:cxn modelId="{0F900048-0893-4DCE-9F0C-5B5F75015370}" type="presParOf" srcId="{72703B11-9AC7-4394-8913-269274A236B4}" destId="{A604B6ED-4970-44E8-9DC9-9323C85EE638}" srcOrd="3" destOrd="0" presId="urn:microsoft.com/office/officeart/2018/2/layout/IconVerticalSolidList"/>
    <dgm:cxn modelId="{7C9E5A11-8FD9-41C5-A95F-B7653E6F3F5F}" type="presParOf" srcId="{72703B11-9AC7-4394-8913-269274A236B4}" destId="{0B0798EE-B5E2-4D4A-BF58-DDECFE80FF4C}" srcOrd="4" destOrd="0" presId="urn:microsoft.com/office/officeart/2018/2/layout/IconVerticalSolidList"/>
    <dgm:cxn modelId="{361539C4-2873-4010-9132-53C65BBEE37E}" type="presParOf" srcId="{53ADE9BA-426A-42BF-A4CA-A02A40865B6F}" destId="{666D4321-2BB3-4C3D-9ED1-441E9A9B7F96}" srcOrd="1" destOrd="0" presId="urn:microsoft.com/office/officeart/2018/2/layout/IconVerticalSolidList"/>
    <dgm:cxn modelId="{5933C81B-F5AE-48A3-8CEA-28F253FBF47A}" type="presParOf" srcId="{53ADE9BA-426A-42BF-A4CA-A02A40865B6F}" destId="{84CA980D-063A-40EF-9EE4-DAC7124C2921}" srcOrd="2" destOrd="0" presId="urn:microsoft.com/office/officeart/2018/2/layout/IconVerticalSolidList"/>
    <dgm:cxn modelId="{1C8C9DAD-474A-4463-B1CA-A00F92BBAF9F}" type="presParOf" srcId="{84CA980D-063A-40EF-9EE4-DAC7124C2921}" destId="{C8CB2444-1C9A-4190-B479-A4B738E9CD61}" srcOrd="0" destOrd="0" presId="urn:microsoft.com/office/officeart/2018/2/layout/IconVerticalSolidList"/>
    <dgm:cxn modelId="{EEEF10EF-F861-469E-AFA3-D192503E22D6}" type="presParOf" srcId="{84CA980D-063A-40EF-9EE4-DAC7124C2921}" destId="{7F2929E1-D7DD-4862-A10B-DABE7831FD2D}" srcOrd="1" destOrd="0" presId="urn:microsoft.com/office/officeart/2018/2/layout/IconVerticalSolidList"/>
    <dgm:cxn modelId="{4810FB8F-F706-4C99-ABFF-DBF1526DF219}" type="presParOf" srcId="{84CA980D-063A-40EF-9EE4-DAC7124C2921}" destId="{EDA6B12A-6B23-4F24-8BC2-00B4D3BB53E4}" srcOrd="2" destOrd="0" presId="urn:microsoft.com/office/officeart/2018/2/layout/IconVerticalSolidList"/>
    <dgm:cxn modelId="{4CA19BF9-02C1-433F-B57C-2AB6A02A095B}" type="presParOf" srcId="{84CA980D-063A-40EF-9EE4-DAC7124C2921}" destId="{3EB51E1F-8198-4205-B91B-D1A1E34220BC}" srcOrd="3" destOrd="0" presId="urn:microsoft.com/office/officeart/2018/2/layout/IconVerticalSolidList"/>
    <dgm:cxn modelId="{E7E55A38-F18D-4B4E-9E68-7C7E067D6538}" type="presParOf" srcId="{84CA980D-063A-40EF-9EE4-DAC7124C2921}" destId="{02F055D2-1B7B-41E0-A85E-EC69C741E33C}" srcOrd="4" destOrd="0" presId="urn:microsoft.com/office/officeart/2018/2/layout/IconVerticalSolidList"/>
    <dgm:cxn modelId="{E9F0A38C-0545-41DE-99FF-EB12F643DCA7}" type="presParOf" srcId="{53ADE9BA-426A-42BF-A4CA-A02A40865B6F}" destId="{D849B936-5374-4C65-ABB7-CA70F71764C3}" srcOrd="3" destOrd="0" presId="urn:microsoft.com/office/officeart/2018/2/layout/IconVerticalSolidList"/>
    <dgm:cxn modelId="{A5271C78-B328-4043-B826-A6CCD4FE0C12}" type="presParOf" srcId="{53ADE9BA-426A-42BF-A4CA-A02A40865B6F}" destId="{6898AB30-D5B4-4656-A7A4-17DD996D3171}" srcOrd="4" destOrd="0" presId="urn:microsoft.com/office/officeart/2018/2/layout/IconVerticalSolidList"/>
    <dgm:cxn modelId="{92FC1367-2F38-417D-8CF9-7AA645FBAFBE}" type="presParOf" srcId="{6898AB30-D5B4-4656-A7A4-17DD996D3171}" destId="{71B88064-7CF8-4564-A1AE-5F1DE430198D}" srcOrd="0" destOrd="0" presId="urn:microsoft.com/office/officeart/2018/2/layout/IconVerticalSolidList"/>
    <dgm:cxn modelId="{4CB05A8B-A7D7-4BE4-BB6A-4DFA59859771}" type="presParOf" srcId="{6898AB30-D5B4-4656-A7A4-17DD996D3171}" destId="{A0473251-7030-47F7-9D07-116A1EB54233}" srcOrd="1" destOrd="0" presId="urn:microsoft.com/office/officeart/2018/2/layout/IconVerticalSolidList"/>
    <dgm:cxn modelId="{2231508A-C5FD-4450-898D-380A3C0C7968}" type="presParOf" srcId="{6898AB30-D5B4-4656-A7A4-17DD996D3171}" destId="{C54CE15B-1999-4C01-99A6-D8F21731C8AB}" srcOrd="2" destOrd="0" presId="urn:microsoft.com/office/officeart/2018/2/layout/IconVerticalSolidList"/>
    <dgm:cxn modelId="{EC22115A-E14C-4CBF-9F17-2BD340452D23}" type="presParOf" srcId="{6898AB30-D5B4-4656-A7A4-17DD996D3171}" destId="{1C9C0FB9-5434-409F-B170-C4AD35E06481}" srcOrd="3" destOrd="0" presId="urn:microsoft.com/office/officeart/2018/2/layout/IconVerticalSolidList"/>
    <dgm:cxn modelId="{4291E35C-829A-433A-AE52-BFD359112F51}" type="presParOf" srcId="{6898AB30-D5B4-4656-A7A4-17DD996D3171}" destId="{76BB063F-1049-480A-BBA3-0B9E5B9D6714}" srcOrd="4" destOrd="0" presId="urn:microsoft.com/office/officeart/2018/2/layout/IconVerticalSolidList"/>
    <dgm:cxn modelId="{AF5D640D-32BE-4F37-8B7C-0A5523559E93}" type="presParOf" srcId="{53ADE9BA-426A-42BF-A4CA-A02A40865B6F}" destId="{CF5B23D8-AEB4-4C05-B7A2-EE8C6BED701F}" srcOrd="5" destOrd="0" presId="urn:microsoft.com/office/officeart/2018/2/layout/IconVerticalSolidList"/>
    <dgm:cxn modelId="{F0BBAA24-8E12-49E8-A7DD-9724F5FCDD6D}" type="presParOf" srcId="{53ADE9BA-426A-42BF-A4CA-A02A40865B6F}" destId="{25878927-8A34-438C-9091-1D81144F1468}" srcOrd="6" destOrd="0" presId="urn:microsoft.com/office/officeart/2018/2/layout/IconVerticalSolidList"/>
    <dgm:cxn modelId="{E430F51E-47D9-487D-ABC8-F78D2C54FDBE}" type="presParOf" srcId="{25878927-8A34-438C-9091-1D81144F1468}" destId="{EA05F352-7A6D-40E0-82DA-BC4A59EF12EE}" srcOrd="0" destOrd="0" presId="urn:microsoft.com/office/officeart/2018/2/layout/IconVerticalSolidList"/>
    <dgm:cxn modelId="{1FA6387D-289F-4E43-A52B-A8B4621A5423}" type="presParOf" srcId="{25878927-8A34-438C-9091-1D81144F1468}" destId="{05F719CE-1852-4E63-AB37-8F543E56F158}" srcOrd="1" destOrd="0" presId="urn:microsoft.com/office/officeart/2018/2/layout/IconVerticalSolidList"/>
    <dgm:cxn modelId="{F76FEC57-8418-4894-8F16-F124E6EB1E6E}" type="presParOf" srcId="{25878927-8A34-438C-9091-1D81144F1468}" destId="{91732E58-0C80-452A-9FE0-3B21CC1C353D}" srcOrd="2" destOrd="0" presId="urn:microsoft.com/office/officeart/2018/2/layout/IconVerticalSolidList"/>
    <dgm:cxn modelId="{3F47082D-61AB-4821-A581-B6737530A8EC}" type="presParOf" srcId="{25878927-8A34-438C-9091-1D81144F1468}" destId="{C6D3827F-CBF5-4A93-9B30-9AF42DB884D3}" srcOrd="3" destOrd="0" presId="urn:microsoft.com/office/officeart/2018/2/layout/IconVerticalSolidList"/>
    <dgm:cxn modelId="{5F86B803-D60A-4D9F-BA8E-4F7926546A6A}" type="presParOf" srcId="{25878927-8A34-438C-9091-1D81144F1468}" destId="{F14959AB-4AF8-4A0B-A934-04F69E1A101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F42C99-DF38-4E0C-890B-37993F3FD719}"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CBB4FD18-7996-47AF-A28F-140981EB7BE3}">
      <dgm:prSet/>
      <dgm:spPr/>
      <dgm:t>
        <a:bodyPr/>
        <a:lstStyle/>
        <a:p>
          <a:pPr>
            <a:lnSpc>
              <a:spcPct val="100000"/>
            </a:lnSpc>
            <a:defRPr b="1"/>
          </a:pPr>
          <a:r>
            <a:rPr lang="en-US"/>
            <a:t>Develop budget that includes AAHC projects in pipeline, including city-owned properties</a:t>
          </a:r>
        </a:p>
      </dgm:t>
    </dgm:pt>
    <dgm:pt modelId="{77C5F8C0-600A-4481-8ED4-807BE887926A}" type="parTrans" cxnId="{ECF569F8-072D-49B4-92C6-E2255A9F629F}">
      <dgm:prSet/>
      <dgm:spPr/>
      <dgm:t>
        <a:bodyPr/>
        <a:lstStyle/>
        <a:p>
          <a:endParaRPr lang="en-US"/>
        </a:p>
      </dgm:t>
    </dgm:pt>
    <dgm:pt modelId="{BFE8DE27-4743-4CCD-BC77-7196CEE2B7A4}" type="sibTrans" cxnId="{ECF569F8-072D-49B4-92C6-E2255A9F629F}">
      <dgm:prSet/>
      <dgm:spPr/>
      <dgm:t>
        <a:bodyPr/>
        <a:lstStyle/>
        <a:p>
          <a:endParaRPr lang="en-US"/>
        </a:p>
      </dgm:t>
    </dgm:pt>
    <dgm:pt modelId="{F9D895C3-414A-4F6F-8E30-83AE84A78C1B}">
      <dgm:prSet/>
      <dgm:spPr/>
      <dgm:t>
        <a:bodyPr/>
        <a:lstStyle/>
        <a:p>
          <a:pPr>
            <a:lnSpc>
              <a:spcPct val="100000"/>
            </a:lnSpc>
            <a:defRPr b="1"/>
          </a:pPr>
          <a:r>
            <a:rPr lang="en-US"/>
            <a:t>Build in flexibility to acquire properties unexpectedly on the market</a:t>
          </a:r>
        </a:p>
      </dgm:t>
    </dgm:pt>
    <dgm:pt modelId="{557536F9-E0D7-4179-8BF0-9A58E9B988AE}" type="parTrans" cxnId="{F78C036E-90B5-4AE8-AAC1-ECAECF77F744}">
      <dgm:prSet/>
      <dgm:spPr/>
      <dgm:t>
        <a:bodyPr/>
        <a:lstStyle/>
        <a:p>
          <a:endParaRPr lang="en-US"/>
        </a:p>
      </dgm:t>
    </dgm:pt>
    <dgm:pt modelId="{718EF6A5-4C05-4D85-84E7-1EACFE070A37}" type="sibTrans" cxnId="{F78C036E-90B5-4AE8-AAC1-ECAECF77F744}">
      <dgm:prSet/>
      <dgm:spPr/>
      <dgm:t>
        <a:bodyPr/>
        <a:lstStyle/>
        <a:p>
          <a:endParaRPr lang="en-US"/>
        </a:p>
      </dgm:t>
    </dgm:pt>
    <dgm:pt modelId="{AADCA19B-200E-4737-8CF9-798E98F022B7}">
      <dgm:prSet/>
      <dgm:spPr/>
      <dgm:t>
        <a:bodyPr/>
        <a:lstStyle/>
        <a:p>
          <a:pPr>
            <a:lnSpc>
              <a:spcPct val="100000"/>
            </a:lnSpc>
            <a:defRPr b="1"/>
          </a:pPr>
          <a:r>
            <a:rPr lang="en-US"/>
            <a:t>Application process for non-AAHC projects</a:t>
          </a:r>
        </a:p>
      </dgm:t>
    </dgm:pt>
    <dgm:pt modelId="{674845A1-BDD1-47C6-858B-0457370C421C}" type="parTrans" cxnId="{58CEEC33-111B-43D6-ABE1-CFCDD948B091}">
      <dgm:prSet/>
      <dgm:spPr/>
      <dgm:t>
        <a:bodyPr/>
        <a:lstStyle/>
        <a:p>
          <a:endParaRPr lang="en-US"/>
        </a:p>
      </dgm:t>
    </dgm:pt>
    <dgm:pt modelId="{E8BF03FE-896A-4BA9-86C6-57067C6A1D96}" type="sibTrans" cxnId="{58CEEC33-111B-43D6-ABE1-CFCDD948B091}">
      <dgm:prSet/>
      <dgm:spPr/>
      <dgm:t>
        <a:bodyPr/>
        <a:lstStyle/>
        <a:p>
          <a:endParaRPr lang="en-US"/>
        </a:p>
      </dgm:t>
    </dgm:pt>
    <dgm:pt modelId="{7859E862-DA09-4E79-8930-292AA97AFD5F}">
      <dgm:prSet/>
      <dgm:spPr/>
      <dgm:t>
        <a:bodyPr/>
        <a:lstStyle/>
        <a:p>
          <a:pPr>
            <a:lnSpc>
              <a:spcPct val="100000"/>
            </a:lnSpc>
          </a:pPr>
          <a:r>
            <a:rPr lang="en-US"/>
            <a:t>Based on City Council adopted millage guidelines</a:t>
          </a:r>
        </a:p>
      </dgm:t>
    </dgm:pt>
    <dgm:pt modelId="{010AB5F4-9553-48BC-A960-327C478CD067}" type="parTrans" cxnId="{D375CA55-523E-48A2-ACD0-B1BDB0A88586}">
      <dgm:prSet/>
      <dgm:spPr/>
      <dgm:t>
        <a:bodyPr/>
        <a:lstStyle/>
        <a:p>
          <a:endParaRPr lang="en-US"/>
        </a:p>
      </dgm:t>
    </dgm:pt>
    <dgm:pt modelId="{A0EC7681-D7DA-4340-9CFD-A4C5DDECAF63}" type="sibTrans" cxnId="{D375CA55-523E-48A2-ACD0-B1BDB0A88586}">
      <dgm:prSet/>
      <dgm:spPr/>
      <dgm:t>
        <a:bodyPr/>
        <a:lstStyle/>
        <a:p>
          <a:endParaRPr lang="en-US"/>
        </a:p>
      </dgm:t>
    </dgm:pt>
    <dgm:pt modelId="{03D6BDB0-E305-4014-BE5C-AE77E2A3B2E6}">
      <dgm:prSet/>
      <dgm:spPr/>
      <dgm:t>
        <a:bodyPr/>
        <a:lstStyle/>
        <a:p>
          <a:pPr>
            <a:lnSpc>
              <a:spcPct val="100000"/>
            </a:lnSpc>
          </a:pPr>
          <a:r>
            <a:rPr lang="en-US"/>
            <a:t>Ensure investment in feasible projects with qualified developers</a:t>
          </a:r>
        </a:p>
      </dgm:t>
    </dgm:pt>
    <dgm:pt modelId="{DE69893D-3C48-486F-938F-0FD944048774}" type="parTrans" cxnId="{DF35203A-2F04-4E7E-80D8-5E3AD0ADC70C}">
      <dgm:prSet/>
      <dgm:spPr/>
      <dgm:t>
        <a:bodyPr/>
        <a:lstStyle/>
        <a:p>
          <a:endParaRPr lang="en-US"/>
        </a:p>
      </dgm:t>
    </dgm:pt>
    <dgm:pt modelId="{3C3A90F6-1C54-4CEE-A5CD-6690FDFDE538}" type="sibTrans" cxnId="{DF35203A-2F04-4E7E-80D8-5E3AD0ADC70C}">
      <dgm:prSet/>
      <dgm:spPr/>
      <dgm:t>
        <a:bodyPr/>
        <a:lstStyle/>
        <a:p>
          <a:endParaRPr lang="en-US"/>
        </a:p>
      </dgm:t>
    </dgm:pt>
    <dgm:pt modelId="{92A6AE52-BFB5-4CA7-B696-3584EE53576E}">
      <dgm:prSet/>
      <dgm:spPr/>
      <dgm:t>
        <a:bodyPr/>
        <a:lstStyle/>
        <a:p>
          <a:pPr>
            <a:lnSpc>
              <a:spcPct val="100000"/>
            </a:lnSpc>
            <a:defRPr b="1"/>
          </a:pPr>
          <a:r>
            <a:rPr lang="en-US"/>
            <a:t>Capital Funds/Resident Services Funds</a:t>
          </a:r>
        </a:p>
      </dgm:t>
    </dgm:pt>
    <dgm:pt modelId="{377DBDFA-EB17-46B9-ADCD-BBD09D876942}" type="parTrans" cxnId="{A1C89C16-575E-434E-83C6-EB11EF54CE84}">
      <dgm:prSet/>
      <dgm:spPr/>
      <dgm:t>
        <a:bodyPr/>
        <a:lstStyle/>
        <a:p>
          <a:endParaRPr lang="en-US"/>
        </a:p>
      </dgm:t>
    </dgm:pt>
    <dgm:pt modelId="{0714884F-BEA4-4D3B-814E-8D5D84F03FFA}" type="sibTrans" cxnId="{A1C89C16-575E-434E-83C6-EB11EF54CE84}">
      <dgm:prSet/>
      <dgm:spPr/>
      <dgm:t>
        <a:bodyPr/>
        <a:lstStyle/>
        <a:p>
          <a:endParaRPr lang="en-US"/>
        </a:p>
      </dgm:t>
    </dgm:pt>
    <dgm:pt modelId="{18EEF85B-527A-45B0-BB34-0093794B1631}">
      <dgm:prSet/>
      <dgm:spPr/>
      <dgm:t>
        <a:bodyPr/>
        <a:lstStyle/>
        <a:p>
          <a:pPr>
            <a:lnSpc>
              <a:spcPct val="100000"/>
            </a:lnSpc>
          </a:pPr>
          <a:r>
            <a:rPr lang="en-US"/>
            <a:t>Capital funds drawn down first and one time</a:t>
          </a:r>
        </a:p>
      </dgm:t>
    </dgm:pt>
    <dgm:pt modelId="{17D05A22-BDFC-478A-887A-56890E7984F0}" type="parTrans" cxnId="{18C87441-5F7C-4777-B297-FB4909BA1927}">
      <dgm:prSet/>
      <dgm:spPr/>
      <dgm:t>
        <a:bodyPr/>
        <a:lstStyle/>
        <a:p>
          <a:endParaRPr lang="en-US"/>
        </a:p>
      </dgm:t>
    </dgm:pt>
    <dgm:pt modelId="{000361DE-8557-4A4B-A20D-FD45ADF36D09}" type="sibTrans" cxnId="{18C87441-5F7C-4777-B297-FB4909BA1927}">
      <dgm:prSet/>
      <dgm:spPr/>
      <dgm:t>
        <a:bodyPr/>
        <a:lstStyle/>
        <a:p>
          <a:endParaRPr lang="en-US"/>
        </a:p>
      </dgm:t>
    </dgm:pt>
    <dgm:pt modelId="{748B4953-0149-4B75-99CC-AFE5D08A13F4}">
      <dgm:prSet/>
      <dgm:spPr/>
      <dgm:t>
        <a:bodyPr/>
        <a:lstStyle/>
        <a:p>
          <a:pPr>
            <a:lnSpc>
              <a:spcPct val="100000"/>
            </a:lnSpc>
          </a:pPr>
          <a:r>
            <a:rPr lang="en-US"/>
            <a:t>Services funds drawn down second and will require annual budget approval</a:t>
          </a:r>
        </a:p>
      </dgm:t>
    </dgm:pt>
    <dgm:pt modelId="{10A1542A-6CBE-4554-A68D-3695DC23D1B3}" type="parTrans" cxnId="{1F23F855-B730-4C5C-A5E6-54D150AC89BD}">
      <dgm:prSet/>
      <dgm:spPr/>
      <dgm:t>
        <a:bodyPr/>
        <a:lstStyle/>
        <a:p>
          <a:endParaRPr lang="en-US"/>
        </a:p>
      </dgm:t>
    </dgm:pt>
    <dgm:pt modelId="{A5CEB6A1-7E0B-485C-B49B-EE6743B9278E}" type="sibTrans" cxnId="{1F23F855-B730-4C5C-A5E6-54D150AC89BD}">
      <dgm:prSet/>
      <dgm:spPr/>
      <dgm:t>
        <a:bodyPr/>
        <a:lstStyle/>
        <a:p>
          <a:endParaRPr lang="en-US"/>
        </a:p>
      </dgm:t>
    </dgm:pt>
    <dgm:pt modelId="{1A4606D5-8C95-4C38-8B96-0547FBC7CF29}">
      <dgm:prSet/>
      <dgm:spPr/>
      <dgm:t>
        <a:bodyPr/>
        <a:lstStyle/>
        <a:p>
          <a:pPr>
            <a:lnSpc>
              <a:spcPct val="100000"/>
            </a:lnSpc>
          </a:pPr>
          <a:r>
            <a:rPr lang="en-US"/>
            <a:t>Need to track ongoing annual service requests tied to capital projects</a:t>
          </a:r>
        </a:p>
      </dgm:t>
    </dgm:pt>
    <dgm:pt modelId="{FDD5329B-E714-46BB-BB7B-EE822A6F0B70}" type="parTrans" cxnId="{73B46D33-A5C1-422C-8816-67799E709AD8}">
      <dgm:prSet/>
      <dgm:spPr/>
      <dgm:t>
        <a:bodyPr/>
        <a:lstStyle/>
        <a:p>
          <a:endParaRPr lang="en-US"/>
        </a:p>
      </dgm:t>
    </dgm:pt>
    <dgm:pt modelId="{44528E1E-5B5E-4547-B40A-689BB66DFCFE}" type="sibTrans" cxnId="{73B46D33-A5C1-422C-8816-67799E709AD8}">
      <dgm:prSet/>
      <dgm:spPr/>
      <dgm:t>
        <a:bodyPr/>
        <a:lstStyle/>
        <a:p>
          <a:endParaRPr lang="en-US"/>
        </a:p>
      </dgm:t>
    </dgm:pt>
    <dgm:pt modelId="{66C276CF-6FF2-4334-9455-83316D980159}" type="pres">
      <dgm:prSet presAssocID="{DEF42C99-DF38-4E0C-890B-37993F3FD719}" presName="root" presStyleCnt="0">
        <dgm:presLayoutVars>
          <dgm:dir/>
          <dgm:resizeHandles val="exact"/>
        </dgm:presLayoutVars>
      </dgm:prSet>
      <dgm:spPr/>
    </dgm:pt>
    <dgm:pt modelId="{93741E32-5825-4FF5-857B-2B1DB9F8E522}" type="pres">
      <dgm:prSet presAssocID="{CBB4FD18-7996-47AF-A28F-140981EB7BE3}" presName="compNode" presStyleCnt="0"/>
      <dgm:spPr/>
    </dgm:pt>
    <dgm:pt modelId="{222EAEDD-7F53-4591-BA59-2F0B6C9F914E}" type="pres">
      <dgm:prSet presAssocID="{CBB4FD18-7996-47AF-A28F-140981EB7BE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CA5CD075-1519-45A9-90CA-8FB6301C0B7F}" type="pres">
      <dgm:prSet presAssocID="{CBB4FD18-7996-47AF-A28F-140981EB7BE3}" presName="iconSpace" presStyleCnt="0"/>
      <dgm:spPr/>
    </dgm:pt>
    <dgm:pt modelId="{A141DD63-7CEB-428F-83BE-D0870B55C72C}" type="pres">
      <dgm:prSet presAssocID="{CBB4FD18-7996-47AF-A28F-140981EB7BE3}" presName="parTx" presStyleLbl="revTx" presStyleIdx="0" presStyleCnt="8">
        <dgm:presLayoutVars>
          <dgm:chMax val="0"/>
          <dgm:chPref val="0"/>
        </dgm:presLayoutVars>
      </dgm:prSet>
      <dgm:spPr/>
    </dgm:pt>
    <dgm:pt modelId="{059BFFD7-5DA8-4A0B-9188-B905A1064FD7}" type="pres">
      <dgm:prSet presAssocID="{CBB4FD18-7996-47AF-A28F-140981EB7BE3}" presName="txSpace" presStyleCnt="0"/>
      <dgm:spPr/>
    </dgm:pt>
    <dgm:pt modelId="{C92D3E37-80EC-4713-B8D9-C14080F568AE}" type="pres">
      <dgm:prSet presAssocID="{CBB4FD18-7996-47AF-A28F-140981EB7BE3}" presName="desTx" presStyleLbl="revTx" presStyleIdx="1" presStyleCnt="8">
        <dgm:presLayoutVars/>
      </dgm:prSet>
      <dgm:spPr/>
    </dgm:pt>
    <dgm:pt modelId="{1D1BA206-2FC8-4CD8-BC57-FE5983E1D864}" type="pres">
      <dgm:prSet presAssocID="{BFE8DE27-4743-4CCD-BC77-7196CEE2B7A4}" presName="sibTrans" presStyleCnt="0"/>
      <dgm:spPr/>
    </dgm:pt>
    <dgm:pt modelId="{599A8DB2-0AD8-4892-BD48-ECFF14ADC3CE}" type="pres">
      <dgm:prSet presAssocID="{F9D895C3-414A-4F6F-8E30-83AE84A78C1B}" presName="compNode" presStyleCnt="0"/>
      <dgm:spPr/>
    </dgm:pt>
    <dgm:pt modelId="{79E9C720-48DB-4886-8504-268F58A5DD7E}" type="pres">
      <dgm:prSet presAssocID="{F9D895C3-414A-4F6F-8E30-83AE84A78C1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84B2FCBE-CDCA-4D11-88F6-166F35B150F3}" type="pres">
      <dgm:prSet presAssocID="{F9D895C3-414A-4F6F-8E30-83AE84A78C1B}" presName="iconSpace" presStyleCnt="0"/>
      <dgm:spPr/>
    </dgm:pt>
    <dgm:pt modelId="{E0DFB42B-E228-4B44-8FF7-573DC31F6144}" type="pres">
      <dgm:prSet presAssocID="{F9D895C3-414A-4F6F-8E30-83AE84A78C1B}" presName="parTx" presStyleLbl="revTx" presStyleIdx="2" presStyleCnt="8">
        <dgm:presLayoutVars>
          <dgm:chMax val="0"/>
          <dgm:chPref val="0"/>
        </dgm:presLayoutVars>
      </dgm:prSet>
      <dgm:spPr/>
    </dgm:pt>
    <dgm:pt modelId="{292A8DCF-A1F9-42F6-8F77-E587FF5BDDF8}" type="pres">
      <dgm:prSet presAssocID="{F9D895C3-414A-4F6F-8E30-83AE84A78C1B}" presName="txSpace" presStyleCnt="0"/>
      <dgm:spPr/>
    </dgm:pt>
    <dgm:pt modelId="{F7E7B323-BC31-4E68-BA35-4E948EF40439}" type="pres">
      <dgm:prSet presAssocID="{F9D895C3-414A-4F6F-8E30-83AE84A78C1B}" presName="desTx" presStyleLbl="revTx" presStyleIdx="3" presStyleCnt="8">
        <dgm:presLayoutVars/>
      </dgm:prSet>
      <dgm:spPr/>
    </dgm:pt>
    <dgm:pt modelId="{88AAA2B0-7AB6-47CF-A127-F365763306A6}" type="pres">
      <dgm:prSet presAssocID="{718EF6A5-4C05-4D85-84E7-1EACFE070A37}" presName="sibTrans" presStyleCnt="0"/>
      <dgm:spPr/>
    </dgm:pt>
    <dgm:pt modelId="{170541B5-25A3-4529-B3D4-FFFBFA8C2648}" type="pres">
      <dgm:prSet presAssocID="{AADCA19B-200E-4737-8CF9-798E98F022B7}" presName="compNode" presStyleCnt="0"/>
      <dgm:spPr/>
    </dgm:pt>
    <dgm:pt modelId="{9D2BA452-2E43-4227-B192-3534FFB0A87E}" type="pres">
      <dgm:prSet presAssocID="{AADCA19B-200E-4737-8CF9-798E98F022B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2D3BC5E4-012E-4DD8-888A-4193825AF7E5}" type="pres">
      <dgm:prSet presAssocID="{AADCA19B-200E-4737-8CF9-798E98F022B7}" presName="iconSpace" presStyleCnt="0"/>
      <dgm:spPr/>
    </dgm:pt>
    <dgm:pt modelId="{7904BA84-9726-4620-A200-A81708D1B00F}" type="pres">
      <dgm:prSet presAssocID="{AADCA19B-200E-4737-8CF9-798E98F022B7}" presName="parTx" presStyleLbl="revTx" presStyleIdx="4" presStyleCnt="8">
        <dgm:presLayoutVars>
          <dgm:chMax val="0"/>
          <dgm:chPref val="0"/>
        </dgm:presLayoutVars>
      </dgm:prSet>
      <dgm:spPr/>
    </dgm:pt>
    <dgm:pt modelId="{4EE620B4-DD8C-405A-AEA5-4A33FBD987E2}" type="pres">
      <dgm:prSet presAssocID="{AADCA19B-200E-4737-8CF9-798E98F022B7}" presName="txSpace" presStyleCnt="0"/>
      <dgm:spPr/>
    </dgm:pt>
    <dgm:pt modelId="{96134CB9-B149-4858-8C8B-CF08E97CBDDB}" type="pres">
      <dgm:prSet presAssocID="{AADCA19B-200E-4737-8CF9-798E98F022B7}" presName="desTx" presStyleLbl="revTx" presStyleIdx="5" presStyleCnt="8">
        <dgm:presLayoutVars/>
      </dgm:prSet>
      <dgm:spPr/>
    </dgm:pt>
    <dgm:pt modelId="{0D0E58B4-2476-4613-BAC9-70D545AE8AFF}" type="pres">
      <dgm:prSet presAssocID="{E8BF03FE-896A-4BA9-86C6-57067C6A1D96}" presName="sibTrans" presStyleCnt="0"/>
      <dgm:spPr/>
    </dgm:pt>
    <dgm:pt modelId="{2051958E-E6EA-49EE-BCF5-19FFEB0B1A45}" type="pres">
      <dgm:prSet presAssocID="{92A6AE52-BFB5-4CA7-B696-3584EE53576E}" presName="compNode" presStyleCnt="0"/>
      <dgm:spPr/>
    </dgm:pt>
    <dgm:pt modelId="{BA446235-A418-4CC6-B199-B196BF349D84}" type="pres">
      <dgm:prSet presAssocID="{92A6AE52-BFB5-4CA7-B696-3584EE53576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D7A407EB-EF4E-4678-A706-45807B7BF020}" type="pres">
      <dgm:prSet presAssocID="{92A6AE52-BFB5-4CA7-B696-3584EE53576E}" presName="iconSpace" presStyleCnt="0"/>
      <dgm:spPr/>
    </dgm:pt>
    <dgm:pt modelId="{A2718A1A-6C1C-4CD2-9AAD-A3E254D6DCB6}" type="pres">
      <dgm:prSet presAssocID="{92A6AE52-BFB5-4CA7-B696-3584EE53576E}" presName="parTx" presStyleLbl="revTx" presStyleIdx="6" presStyleCnt="8">
        <dgm:presLayoutVars>
          <dgm:chMax val="0"/>
          <dgm:chPref val="0"/>
        </dgm:presLayoutVars>
      </dgm:prSet>
      <dgm:spPr/>
    </dgm:pt>
    <dgm:pt modelId="{1C07E46E-D604-4836-9285-5233CF747CD9}" type="pres">
      <dgm:prSet presAssocID="{92A6AE52-BFB5-4CA7-B696-3584EE53576E}" presName="txSpace" presStyleCnt="0"/>
      <dgm:spPr/>
    </dgm:pt>
    <dgm:pt modelId="{D3672F59-49F5-4961-8520-C700D6C01724}" type="pres">
      <dgm:prSet presAssocID="{92A6AE52-BFB5-4CA7-B696-3584EE53576E}" presName="desTx" presStyleLbl="revTx" presStyleIdx="7" presStyleCnt="8">
        <dgm:presLayoutVars/>
      </dgm:prSet>
      <dgm:spPr/>
    </dgm:pt>
  </dgm:ptLst>
  <dgm:cxnLst>
    <dgm:cxn modelId="{B3A1DB06-0584-4542-92A9-BCA7660F7940}" type="presOf" srcId="{7859E862-DA09-4E79-8930-292AA97AFD5F}" destId="{96134CB9-B149-4858-8C8B-CF08E97CBDDB}" srcOrd="0" destOrd="0" presId="urn:microsoft.com/office/officeart/2018/2/layout/IconLabelDescriptionList"/>
    <dgm:cxn modelId="{A1C89C16-575E-434E-83C6-EB11EF54CE84}" srcId="{DEF42C99-DF38-4E0C-890B-37993F3FD719}" destId="{92A6AE52-BFB5-4CA7-B696-3584EE53576E}" srcOrd="3" destOrd="0" parTransId="{377DBDFA-EB17-46B9-ADCD-BBD09D876942}" sibTransId="{0714884F-BEA4-4D3B-814E-8D5D84F03FFA}"/>
    <dgm:cxn modelId="{E62F772A-4FF8-48EE-96B8-C3C060FFC022}" type="presOf" srcId="{03D6BDB0-E305-4014-BE5C-AE77E2A3B2E6}" destId="{96134CB9-B149-4858-8C8B-CF08E97CBDDB}" srcOrd="0" destOrd="1" presId="urn:microsoft.com/office/officeart/2018/2/layout/IconLabelDescriptionList"/>
    <dgm:cxn modelId="{17784C33-94D3-4F2F-95DE-747E252C6770}" type="presOf" srcId="{92A6AE52-BFB5-4CA7-B696-3584EE53576E}" destId="{A2718A1A-6C1C-4CD2-9AAD-A3E254D6DCB6}" srcOrd="0" destOrd="0" presId="urn:microsoft.com/office/officeart/2018/2/layout/IconLabelDescriptionList"/>
    <dgm:cxn modelId="{73B46D33-A5C1-422C-8816-67799E709AD8}" srcId="{92A6AE52-BFB5-4CA7-B696-3584EE53576E}" destId="{1A4606D5-8C95-4C38-8B96-0547FBC7CF29}" srcOrd="2" destOrd="0" parTransId="{FDD5329B-E714-46BB-BB7B-EE822A6F0B70}" sibTransId="{44528E1E-5B5E-4547-B40A-689BB66DFCFE}"/>
    <dgm:cxn modelId="{58CEEC33-111B-43D6-ABE1-CFCDD948B091}" srcId="{DEF42C99-DF38-4E0C-890B-37993F3FD719}" destId="{AADCA19B-200E-4737-8CF9-798E98F022B7}" srcOrd="2" destOrd="0" parTransId="{674845A1-BDD1-47C6-858B-0457370C421C}" sibTransId="{E8BF03FE-896A-4BA9-86C6-57067C6A1D96}"/>
    <dgm:cxn modelId="{DF35203A-2F04-4E7E-80D8-5E3AD0ADC70C}" srcId="{AADCA19B-200E-4737-8CF9-798E98F022B7}" destId="{03D6BDB0-E305-4014-BE5C-AE77E2A3B2E6}" srcOrd="1" destOrd="0" parTransId="{DE69893D-3C48-486F-938F-0FD944048774}" sibTransId="{3C3A90F6-1C54-4CEE-A5CD-6690FDFDE538}"/>
    <dgm:cxn modelId="{9831155F-E1BB-4708-B34B-157DEBF044EE}" type="presOf" srcId="{DEF42C99-DF38-4E0C-890B-37993F3FD719}" destId="{66C276CF-6FF2-4334-9455-83316D980159}" srcOrd="0" destOrd="0" presId="urn:microsoft.com/office/officeart/2018/2/layout/IconLabelDescriptionList"/>
    <dgm:cxn modelId="{18C87441-5F7C-4777-B297-FB4909BA1927}" srcId="{92A6AE52-BFB5-4CA7-B696-3584EE53576E}" destId="{18EEF85B-527A-45B0-BB34-0093794B1631}" srcOrd="0" destOrd="0" parTransId="{17D05A22-BDFC-478A-887A-56890E7984F0}" sibTransId="{000361DE-8557-4A4B-A20D-FD45ADF36D09}"/>
    <dgm:cxn modelId="{F78C036E-90B5-4AE8-AAC1-ECAECF77F744}" srcId="{DEF42C99-DF38-4E0C-890B-37993F3FD719}" destId="{F9D895C3-414A-4F6F-8E30-83AE84A78C1B}" srcOrd="1" destOrd="0" parTransId="{557536F9-E0D7-4179-8BF0-9A58E9B988AE}" sibTransId="{718EF6A5-4C05-4D85-84E7-1EACFE070A37}"/>
    <dgm:cxn modelId="{7C106B71-D9CF-4113-BD44-E3F37BE0A5F8}" type="presOf" srcId="{F9D895C3-414A-4F6F-8E30-83AE84A78C1B}" destId="{E0DFB42B-E228-4B44-8FF7-573DC31F6144}" srcOrd="0" destOrd="0" presId="urn:microsoft.com/office/officeart/2018/2/layout/IconLabelDescriptionList"/>
    <dgm:cxn modelId="{D375CA55-523E-48A2-ACD0-B1BDB0A88586}" srcId="{AADCA19B-200E-4737-8CF9-798E98F022B7}" destId="{7859E862-DA09-4E79-8930-292AA97AFD5F}" srcOrd="0" destOrd="0" parTransId="{010AB5F4-9553-48BC-A960-327C478CD067}" sibTransId="{A0EC7681-D7DA-4340-9CFD-A4C5DDECAF63}"/>
    <dgm:cxn modelId="{1F23F855-B730-4C5C-A5E6-54D150AC89BD}" srcId="{92A6AE52-BFB5-4CA7-B696-3584EE53576E}" destId="{748B4953-0149-4B75-99CC-AFE5D08A13F4}" srcOrd="1" destOrd="0" parTransId="{10A1542A-6CBE-4554-A68D-3695DC23D1B3}" sibTransId="{A5CEB6A1-7E0B-485C-B49B-EE6743B9278E}"/>
    <dgm:cxn modelId="{939F5C7F-2743-4634-A834-743A4BE8CFA5}" type="presOf" srcId="{18EEF85B-527A-45B0-BB34-0093794B1631}" destId="{D3672F59-49F5-4961-8520-C700D6C01724}" srcOrd="0" destOrd="0" presId="urn:microsoft.com/office/officeart/2018/2/layout/IconLabelDescriptionList"/>
    <dgm:cxn modelId="{37ED62B1-A64E-46CD-9992-B87737B44980}" type="presOf" srcId="{1A4606D5-8C95-4C38-8B96-0547FBC7CF29}" destId="{D3672F59-49F5-4961-8520-C700D6C01724}" srcOrd="0" destOrd="2" presId="urn:microsoft.com/office/officeart/2018/2/layout/IconLabelDescriptionList"/>
    <dgm:cxn modelId="{8D86B0B6-A5B6-44D1-B1DE-BAB3EAA73449}" type="presOf" srcId="{AADCA19B-200E-4737-8CF9-798E98F022B7}" destId="{7904BA84-9726-4620-A200-A81708D1B00F}" srcOrd="0" destOrd="0" presId="urn:microsoft.com/office/officeart/2018/2/layout/IconLabelDescriptionList"/>
    <dgm:cxn modelId="{D54E39D1-699E-42C6-A79D-8DEE94FB7D2F}" type="presOf" srcId="{748B4953-0149-4B75-99CC-AFE5D08A13F4}" destId="{D3672F59-49F5-4961-8520-C700D6C01724}" srcOrd="0" destOrd="1" presId="urn:microsoft.com/office/officeart/2018/2/layout/IconLabelDescriptionList"/>
    <dgm:cxn modelId="{477476E5-F5A3-4FA0-B4BE-19EF6ADDC710}" type="presOf" srcId="{CBB4FD18-7996-47AF-A28F-140981EB7BE3}" destId="{A141DD63-7CEB-428F-83BE-D0870B55C72C}" srcOrd="0" destOrd="0" presId="urn:microsoft.com/office/officeart/2018/2/layout/IconLabelDescriptionList"/>
    <dgm:cxn modelId="{ECF569F8-072D-49B4-92C6-E2255A9F629F}" srcId="{DEF42C99-DF38-4E0C-890B-37993F3FD719}" destId="{CBB4FD18-7996-47AF-A28F-140981EB7BE3}" srcOrd="0" destOrd="0" parTransId="{77C5F8C0-600A-4481-8ED4-807BE887926A}" sibTransId="{BFE8DE27-4743-4CCD-BC77-7196CEE2B7A4}"/>
    <dgm:cxn modelId="{B02C745E-89FD-408D-A3BF-960D422BA0F8}" type="presParOf" srcId="{66C276CF-6FF2-4334-9455-83316D980159}" destId="{93741E32-5825-4FF5-857B-2B1DB9F8E522}" srcOrd="0" destOrd="0" presId="urn:microsoft.com/office/officeart/2018/2/layout/IconLabelDescriptionList"/>
    <dgm:cxn modelId="{93879929-E58D-46C2-B38E-353CE60E245E}" type="presParOf" srcId="{93741E32-5825-4FF5-857B-2B1DB9F8E522}" destId="{222EAEDD-7F53-4591-BA59-2F0B6C9F914E}" srcOrd="0" destOrd="0" presId="urn:microsoft.com/office/officeart/2018/2/layout/IconLabelDescriptionList"/>
    <dgm:cxn modelId="{87A8C1E4-1F24-47ED-AC85-276332191DE6}" type="presParOf" srcId="{93741E32-5825-4FF5-857B-2B1DB9F8E522}" destId="{CA5CD075-1519-45A9-90CA-8FB6301C0B7F}" srcOrd="1" destOrd="0" presId="urn:microsoft.com/office/officeart/2018/2/layout/IconLabelDescriptionList"/>
    <dgm:cxn modelId="{E3C24E57-EE10-452C-BC3F-6AB850748FE1}" type="presParOf" srcId="{93741E32-5825-4FF5-857B-2B1DB9F8E522}" destId="{A141DD63-7CEB-428F-83BE-D0870B55C72C}" srcOrd="2" destOrd="0" presId="urn:microsoft.com/office/officeart/2018/2/layout/IconLabelDescriptionList"/>
    <dgm:cxn modelId="{19811290-84E7-4989-BF22-D7B368965279}" type="presParOf" srcId="{93741E32-5825-4FF5-857B-2B1DB9F8E522}" destId="{059BFFD7-5DA8-4A0B-9188-B905A1064FD7}" srcOrd="3" destOrd="0" presId="urn:microsoft.com/office/officeart/2018/2/layout/IconLabelDescriptionList"/>
    <dgm:cxn modelId="{8F14690F-2568-4D5B-8DBC-D67B8A982469}" type="presParOf" srcId="{93741E32-5825-4FF5-857B-2B1DB9F8E522}" destId="{C92D3E37-80EC-4713-B8D9-C14080F568AE}" srcOrd="4" destOrd="0" presId="urn:microsoft.com/office/officeart/2018/2/layout/IconLabelDescriptionList"/>
    <dgm:cxn modelId="{CE1810FD-6F1D-48DB-9F03-C6692287470E}" type="presParOf" srcId="{66C276CF-6FF2-4334-9455-83316D980159}" destId="{1D1BA206-2FC8-4CD8-BC57-FE5983E1D864}" srcOrd="1" destOrd="0" presId="urn:microsoft.com/office/officeart/2018/2/layout/IconLabelDescriptionList"/>
    <dgm:cxn modelId="{2FC18E1C-F8D2-43BB-8F98-B549F948C302}" type="presParOf" srcId="{66C276CF-6FF2-4334-9455-83316D980159}" destId="{599A8DB2-0AD8-4892-BD48-ECFF14ADC3CE}" srcOrd="2" destOrd="0" presId="urn:microsoft.com/office/officeart/2018/2/layout/IconLabelDescriptionList"/>
    <dgm:cxn modelId="{92C0E0A8-0149-48E0-BEA2-A82147619BAC}" type="presParOf" srcId="{599A8DB2-0AD8-4892-BD48-ECFF14ADC3CE}" destId="{79E9C720-48DB-4886-8504-268F58A5DD7E}" srcOrd="0" destOrd="0" presId="urn:microsoft.com/office/officeart/2018/2/layout/IconLabelDescriptionList"/>
    <dgm:cxn modelId="{D3E1927E-57CD-470C-B3B3-AFD17AA25067}" type="presParOf" srcId="{599A8DB2-0AD8-4892-BD48-ECFF14ADC3CE}" destId="{84B2FCBE-CDCA-4D11-88F6-166F35B150F3}" srcOrd="1" destOrd="0" presId="urn:microsoft.com/office/officeart/2018/2/layout/IconLabelDescriptionList"/>
    <dgm:cxn modelId="{8B9E4456-5AB2-4312-BC2E-1D9C3D92039F}" type="presParOf" srcId="{599A8DB2-0AD8-4892-BD48-ECFF14ADC3CE}" destId="{E0DFB42B-E228-4B44-8FF7-573DC31F6144}" srcOrd="2" destOrd="0" presId="urn:microsoft.com/office/officeart/2018/2/layout/IconLabelDescriptionList"/>
    <dgm:cxn modelId="{7D3360DA-66B0-4C8E-AF29-6BB9C3A87326}" type="presParOf" srcId="{599A8DB2-0AD8-4892-BD48-ECFF14ADC3CE}" destId="{292A8DCF-A1F9-42F6-8F77-E587FF5BDDF8}" srcOrd="3" destOrd="0" presId="urn:microsoft.com/office/officeart/2018/2/layout/IconLabelDescriptionList"/>
    <dgm:cxn modelId="{D1E7D755-65CC-4F99-82A2-560442C97AB9}" type="presParOf" srcId="{599A8DB2-0AD8-4892-BD48-ECFF14ADC3CE}" destId="{F7E7B323-BC31-4E68-BA35-4E948EF40439}" srcOrd="4" destOrd="0" presId="urn:microsoft.com/office/officeart/2018/2/layout/IconLabelDescriptionList"/>
    <dgm:cxn modelId="{6BA4661D-8039-4F76-B6F3-17750D058AA0}" type="presParOf" srcId="{66C276CF-6FF2-4334-9455-83316D980159}" destId="{88AAA2B0-7AB6-47CF-A127-F365763306A6}" srcOrd="3" destOrd="0" presId="urn:microsoft.com/office/officeart/2018/2/layout/IconLabelDescriptionList"/>
    <dgm:cxn modelId="{A77EB421-CA7D-45D0-BB1C-8C14564FEAF4}" type="presParOf" srcId="{66C276CF-6FF2-4334-9455-83316D980159}" destId="{170541B5-25A3-4529-B3D4-FFFBFA8C2648}" srcOrd="4" destOrd="0" presId="urn:microsoft.com/office/officeart/2018/2/layout/IconLabelDescriptionList"/>
    <dgm:cxn modelId="{48A16DF6-72F1-4B66-8954-C59CBA9F577E}" type="presParOf" srcId="{170541B5-25A3-4529-B3D4-FFFBFA8C2648}" destId="{9D2BA452-2E43-4227-B192-3534FFB0A87E}" srcOrd="0" destOrd="0" presId="urn:microsoft.com/office/officeart/2018/2/layout/IconLabelDescriptionList"/>
    <dgm:cxn modelId="{84495A49-7BC0-4DD2-85CF-650F5529E28D}" type="presParOf" srcId="{170541B5-25A3-4529-B3D4-FFFBFA8C2648}" destId="{2D3BC5E4-012E-4DD8-888A-4193825AF7E5}" srcOrd="1" destOrd="0" presId="urn:microsoft.com/office/officeart/2018/2/layout/IconLabelDescriptionList"/>
    <dgm:cxn modelId="{23507270-6207-4D77-BD05-E48C2697CBA6}" type="presParOf" srcId="{170541B5-25A3-4529-B3D4-FFFBFA8C2648}" destId="{7904BA84-9726-4620-A200-A81708D1B00F}" srcOrd="2" destOrd="0" presId="urn:microsoft.com/office/officeart/2018/2/layout/IconLabelDescriptionList"/>
    <dgm:cxn modelId="{A2A4232B-1245-4ED7-8026-C1AF1F5C4438}" type="presParOf" srcId="{170541B5-25A3-4529-B3D4-FFFBFA8C2648}" destId="{4EE620B4-DD8C-405A-AEA5-4A33FBD987E2}" srcOrd="3" destOrd="0" presId="urn:microsoft.com/office/officeart/2018/2/layout/IconLabelDescriptionList"/>
    <dgm:cxn modelId="{0CC61D92-A7F0-49AA-AF17-5D683EBCDEE9}" type="presParOf" srcId="{170541B5-25A3-4529-B3D4-FFFBFA8C2648}" destId="{96134CB9-B149-4858-8C8B-CF08E97CBDDB}" srcOrd="4" destOrd="0" presId="urn:microsoft.com/office/officeart/2018/2/layout/IconLabelDescriptionList"/>
    <dgm:cxn modelId="{596FE611-605B-4A39-8768-3FD3DE3E6180}" type="presParOf" srcId="{66C276CF-6FF2-4334-9455-83316D980159}" destId="{0D0E58B4-2476-4613-BAC9-70D545AE8AFF}" srcOrd="5" destOrd="0" presId="urn:microsoft.com/office/officeart/2018/2/layout/IconLabelDescriptionList"/>
    <dgm:cxn modelId="{AC722167-17AC-4907-B294-7657437F8E10}" type="presParOf" srcId="{66C276CF-6FF2-4334-9455-83316D980159}" destId="{2051958E-E6EA-49EE-BCF5-19FFEB0B1A45}" srcOrd="6" destOrd="0" presId="urn:microsoft.com/office/officeart/2018/2/layout/IconLabelDescriptionList"/>
    <dgm:cxn modelId="{BC5819EE-0B3D-40DE-9020-E736CFF6C34F}" type="presParOf" srcId="{2051958E-E6EA-49EE-BCF5-19FFEB0B1A45}" destId="{BA446235-A418-4CC6-B199-B196BF349D84}" srcOrd="0" destOrd="0" presId="urn:microsoft.com/office/officeart/2018/2/layout/IconLabelDescriptionList"/>
    <dgm:cxn modelId="{CA923981-C707-451B-A958-428586130F6D}" type="presParOf" srcId="{2051958E-E6EA-49EE-BCF5-19FFEB0B1A45}" destId="{D7A407EB-EF4E-4678-A706-45807B7BF020}" srcOrd="1" destOrd="0" presId="urn:microsoft.com/office/officeart/2018/2/layout/IconLabelDescriptionList"/>
    <dgm:cxn modelId="{D04F0B88-B842-4420-ACC9-E60060F48C16}" type="presParOf" srcId="{2051958E-E6EA-49EE-BCF5-19FFEB0B1A45}" destId="{A2718A1A-6C1C-4CD2-9AAD-A3E254D6DCB6}" srcOrd="2" destOrd="0" presId="urn:microsoft.com/office/officeart/2018/2/layout/IconLabelDescriptionList"/>
    <dgm:cxn modelId="{F44D121F-7003-41C2-B79D-3F46F2160131}" type="presParOf" srcId="{2051958E-E6EA-49EE-BCF5-19FFEB0B1A45}" destId="{1C07E46E-D604-4836-9285-5233CF747CD9}" srcOrd="3" destOrd="0" presId="urn:microsoft.com/office/officeart/2018/2/layout/IconLabelDescriptionList"/>
    <dgm:cxn modelId="{D6FB5BE6-10DE-4E5B-BF25-C24D9706FD6A}" type="presParOf" srcId="{2051958E-E6EA-49EE-BCF5-19FFEB0B1A45}" destId="{D3672F59-49F5-4961-8520-C700D6C01724}"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009DB8-21CF-48F7-89C8-E7EE3BD2CEF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88F51E5-106F-4DA4-BE2B-72CF947D9420}">
      <dgm:prSet/>
      <dgm:spPr/>
      <dgm:t>
        <a:bodyPr/>
        <a:lstStyle/>
        <a:p>
          <a:r>
            <a:rPr lang="en-US"/>
            <a:t>Competitive Process</a:t>
          </a:r>
        </a:p>
      </dgm:t>
    </dgm:pt>
    <dgm:pt modelId="{695D3F21-70E9-4549-8F80-096D7C7EFEB1}" type="parTrans" cxnId="{277CA289-0B23-4E81-AD91-0E10CDFD06A6}">
      <dgm:prSet/>
      <dgm:spPr/>
      <dgm:t>
        <a:bodyPr/>
        <a:lstStyle/>
        <a:p>
          <a:endParaRPr lang="en-US"/>
        </a:p>
      </dgm:t>
    </dgm:pt>
    <dgm:pt modelId="{F8D6B9D3-5454-4451-8C79-53EE7495A3E8}" type="sibTrans" cxnId="{277CA289-0B23-4E81-AD91-0E10CDFD06A6}">
      <dgm:prSet/>
      <dgm:spPr/>
      <dgm:t>
        <a:bodyPr/>
        <a:lstStyle/>
        <a:p>
          <a:endParaRPr lang="en-US"/>
        </a:p>
      </dgm:t>
    </dgm:pt>
    <dgm:pt modelId="{7FDA7664-3F88-4044-B0B5-6F44328F9DFE}">
      <dgm:prSet/>
      <dgm:spPr/>
      <dgm:t>
        <a:bodyPr/>
        <a:lstStyle/>
        <a:p>
          <a:r>
            <a:rPr lang="en-US"/>
            <a:t>29 Public Housing Authorities Designated under Cohort #4</a:t>
          </a:r>
        </a:p>
      </dgm:t>
    </dgm:pt>
    <dgm:pt modelId="{2AD8A002-05FD-4FB6-BAEC-B9DAF14E0BB2}" type="parTrans" cxnId="{02DCC0F4-F1A8-4F37-A8AA-93D83F03D56D}">
      <dgm:prSet/>
      <dgm:spPr/>
      <dgm:t>
        <a:bodyPr/>
        <a:lstStyle/>
        <a:p>
          <a:endParaRPr lang="en-US"/>
        </a:p>
      </dgm:t>
    </dgm:pt>
    <dgm:pt modelId="{60043D81-16CE-4D16-A87D-E8DD41F4D95C}" type="sibTrans" cxnId="{02DCC0F4-F1A8-4F37-A8AA-93D83F03D56D}">
      <dgm:prSet/>
      <dgm:spPr/>
      <dgm:t>
        <a:bodyPr/>
        <a:lstStyle/>
        <a:p>
          <a:endParaRPr lang="en-US"/>
        </a:p>
      </dgm:t>
    </dgm:pt>
    <dgm:pt modelId="{4AEE1899-08DC-4A7E-B990-42D8236E2427}">
      <dgm:prSet/>
      <dgm:spPr/>
      <dgm:t>
        <a:bodyPr/>
        <a:lstStyle/>
        <a:p>
          <a:r>
            <a:rPr lang="en-US"/>
            <a:t>139 PHA’s total approved for MTW Designation</a:t>
          </a:r>
        </a:p>
      </dgm:t>
    </dgm:pt>
    <dgm:pt modelId="{F2ABD3C4-1419-4157-8598-B9B517632A2A}" type="parTrans" cxnId="{CCA33333-3A54-4B14-842D-A559DD065671}">
      <dgm:prSet/>
      <dgm:spPr/>
      <dgm:t>
        <a:bodyPr/>
        <a:lstStyle/>
        <a:p>
          <a:endParaRPr lang="en-US"/>
        </a:p>
      </dgm:t>
    </dgm:pt>
    <dgm:pt modelId="{2C46821F-7995-46A0-828B-800141D361DE}" type="sibTrans" cxnId="{CCA33333-3A54-4B14-842D-A559DD065671}">
      <dgm:prSet/>
      <dgm:spPr/>
      <dgm:t>
        <a:bodyPr/>
        <a:lstStyle/>
        <a:p>
          <a:endParaRPr lang="en-US"/>
        </a:p>
      </dgm:t>
    </dgm:pt>
    <dgm:pt modelId="{B0B6DF0B-3094-4C77-B74B-211ED14727FF}">
      <dgm:prSet/>
      <dgm:spPr/>
      <dgm:t>
        <a:bodyPr/>
        <a:lstStyle/>
        <a:p>
          <a:r>
            <a:rPr lang="en-US"/>
            <a:t>Benefits</a:t>
          </a:r>
        </a:p>
      </dgm:t>
    </dgm:pt>
    <dgm:pt modelId="{12E97909-720C-4D77-947C-B3C4887F2513}" type="parTrans" cxnId="{357C783E-1794-4943-81A7-7EC50826DC81}">
      <dgm:prSet/>
      <dgm:spPr/>
      <dgm:t>
        <a:bodyPr/>
        <a:lstStyle/>
        <a:p>
          <a:endParaRPr lang="en-US"/>
        </a:p>
      </dgm:t>
    </dgm:pt>
    <dgm:pt modelId="{FB23F978-0453-413A-AE15-F57BA07684F6}" type="sibTrans" cxnId="{357C783E-1794-4943-81A7-7EC50826DC81}">
      <dgm:prSet/>
      <dgm:spPr/>
      <dgm:t>
        <a:bodyPr/>
        <a:lstStyle/>
        <a:p>
          <a:endParaRPr lang="en-US"/>
        </a:p>
      </dgm:t>
    </dgm:pt>
    <dgm:pt modelId="{962D2D81-7DD5-4C4F-8BDB-76C69F701BAA}">
      <dgm:prSet/>
      <dgm:spPr/>
      <dgm:t>
        <a:bodyPr/>
        <a:lstStyle/>
        <a:p>
          <a:r>
            <a:rPr lang="en-US"/>
            <a:t>Regulatory flexibility </a:t>
          </a:r>
        </a:p>
      </dgm:t>
    </dgm:pt>
    <dgm:pt modelId="{5C26B4ED-5CB8-42C8-B65C-CDF94A9AACD3}" type="parTrans" cxnId="{694B4CC0-C77D-4C12-A100-86AB217EF24C}">
      <dgm:prSet/>
      <dgm:spPr/>
      <dgm:t>
        <a:bodyPr/>
        <a:lstStyle/>
        <a:p>
          <a:endParaRPr lang="en-US"/>
        </a:p>
      </dgm:t>
    </dgm:pt>
    <dgm:pt modelId="{04CC0340-A846-4D4D-B583-36AFE0FD39C7}" type="sibTrans" cxnId="{694B4CC0-C77D-4C12-A100-86AB217EF24C}">
      <dgm:prSet/>
      <dgm:spPr/>
      <dgm:t>
        <a:bodyPr/>
        <a:lstStyle/>
        <a:p>
          <a:endParaRPr lang="en-US"/>
        </a:p>
      </dgm:t>
    </dgm:pt>
    <dgm:pt modelId="{C220AB15-CE00-4F36-B61E-139DD1C5A5FC}">
      <dgm:prSet/>
      <dgm:spPr/>
      <dgm:t>
        <a:bodyPr/>
        <a:lstStyle/>
        <a:p>
          <a:r>
            <a:rPr lang="en-US"/>
            <a:t>Funding fungibility &amp; flexibility</a:t>
          </a:r>
        </a:p>
      </dgm:t>
    </dgm:pt>
    <dgm:pt modelId="{A6D6E57F-0FB9-490C-8B2F-6F2D43532C47}" type="parTrans" cxnId="{786FB680-04FC-41E4-86A9-AFE70B70ACEE}">
      <dgm:prSet/>
      <dgm:spPr/>
      <dgm:t>
        <a:bodyPr/>
        <a:lstStyle/>
        <a:p>
          <a:endParaRPr lang="en-US"/>
        </a:p>
      </dgm:t>
    </dgm:pt>
    <dgm:pt modelId="{A456B959-DE8D-4553-9DC5-1853396B2483}" type="sibTrans" cxnId="{786FB680-04FC-41E4-86A9-AFE70B70ACEE}">
      <dgm:prSet/>
      <dgm:spPr/>
      <dgm:t>
        <a:bodyPr/>
        <a:lstStyle/>
        <a:p>
          <a:endParaRPr lang="en-US"/>
        </a:p>
      </dgm:t>
    </dgm:pt>
    <dgm:pt modelId="{95582226-9C22-4457-844B-AA3DC070FDFE}">
      <dgm:prSet/>
      <dgm:spPr/>
      <dgm:t>
        <a:bodyPr/>
        <a:lstStyle/>
        <a:p>
          <a:r>
            <a:rPr lang="en-US"/>
            <a:t>5-year Study</a:t>
          </a:r>
        </a:p>
      </dgm:t>
    </dgm:pt>
    <dgm:pt modelId="{73BA7B00-40F9-4693-AA7E-4CC0AABA96C4}" type="parTrans" cxnId="{E31C86FA-62F1-4113-B8F3-637FD9D9231E}">
      <dgm:prSet/>
      <dgm:spPr/>
      <dgm:t>
        <a:bodyPr/>
        <a:lstStyle/>
        <a:p>
          <a:endParaRPr lang="en-US"/>
        </a:p>
      </dgm:t>
    </dgm:pt>
    <dgm:pt modelId="{64E6E551-67B7-4EA8-A048-98EBCB6C57BB}" type="sibTrans" cxnId="{E31C86FA-62F1-4113-B8F3-637FD9D9231E}">
      <dgm:prSet/>
      <dgm:spPr/>
      <dgm:t>
        <a:bodyPr/>
        <a:lstStyle/>
        <a:p>
          <a:endParaRPr lang="en-US"/>
        </a:p>
      </dgm:t>
    </dgm:pt>
    <dgm:pt modelId="{583AAE86-D0AE-494B-83C9-C40CB04F04E8}">
      <dgm:prSet/>
      <dgm:spPr/>
      <dgm:t>
        <a:bodyPr/>
        <a:lstStyle/>
        <a:p>
          <a:r>
            <a:rPr lang="en-US"/>
            <a:t>Increase landlord participation in voucher program</a:t>
          </a:r>
        </a:p>
      </dgm:t>
    </dgm:pt>
    <dgm:pt modelId="{9042316D-453D-4AD2-9C15-5E4931ABD558}" type="parTrans" cxnId="{4CD00127-0088-4EE0-9FCC-53C4F9646FD4}">
      <dgm:prSet/>
      <dgm:spPr/>
      <dgm:t>
        <a:bodyPr/>
        <a:lstStyle/>
        <a:p>
          <a:endParaRPr lang="en-US"/>
        </a:p>
      </dgm:t>
    </dgm:pt>
    <dgm:pt modelId="{F69C258D-D5B6-4F0A-A781-174F9B58A3F2}" type="sibTrans" cxnId="{4CD00127-0088-4EE0-9FCC-53C4F9646FD4}">
      <dgm:prSet/>
      <dgm:spPr/>
      <dgm:t>
        <a:bodyPr/>
        <a:lstStyle/>
        <a:p>
          <a:endParaRPr lang="en-US"/>
        </a:p>
      </dgm:t>
    </dgm:pt>
    <dgm:pt modelId="{2FDD8B61-F12C-45E0-9D63-99B8E0B2048C}">
      <dgm:prSet/>
      <dgm:spPr/>
      <dgm:t>
        <a:bodyPr/>
        <a:lstStyle/>
        <a:p>
          <a:r>
            <a:rPr lang="en-US"/>
            <a:t>Increase lease-up success for participants</a:t>
          </a:r>
        </a:p>
      </dgm:t>
    </dgm:pt>
    <dgm:pt modelId="{17A22969-DA24-40A6-80B6-2523338D1623}" type="parTrans" cxnId="{E6E2D7D7-9DE4-4662-887A-BAB6F7E8B5A2}">
      <dgm:prSet/>
      <dgm:spPr/>
      <dgm:t>
        <a:bodyPr/>
        <a:lstStyle/>
        <a:p>
          <a:endParaRPr lang="en-US"/>
        </a:p>
      </dgm:t>
    </dgm:pt>
    <dgm:pt modelId="{A8BE3246-0617-431D-AFDC-19AF427264AF}" type="sibTrans" cxnId="{E6E2D7D7-9DE4-4662-887A-BAB6F7E8B5A2}">
      <dgm:prSet/>
      <dgm:spPr/>
      <dgm:t>
        <a:bodyPr/>
        <a:lstStyle/>
        <a:p>
          <a:endParaRPr lang="en-US"/>
        </a:p>
      </dgm:t>
    </dgm:pt>
    <dgm:pt modelId="{8C16CC8A-7FCF-4FF3-ACA8-487738091E03}" type="pres">
      <dgm:prSet presAssocID="{F8009DB8-21CF-48F7-89C8-E7EE3BD2CEF9}" presName="linear" presStyleCnt="0">
        <dgm:presLayoutVars>
          <dgm:animLvl val="lvl"/>
          <dgm:resizeHandles val="exact"/>
        </dgm:presLayoutVars>
      </dgm:prSet>
      <dgm:spPr/>
    </dgm:pt>
    <dgm:pt modelId="{055BC21F-1358-4AC0-A79A-B90B68452F59}" type="pres">
      <dgm:prSet presAssocID="{988F51E5-106F-4DA4-BE2B-72CF947D9420}" presName="parentText" presStyleLbl="node1" presStyleIdx="0" presStyleCnt="3">
        <dgm:presLayoutVars>
          <dgm:chMax val="0"/>
          <dgm:bulletEnabled val="1"/>
        </dgm:presLayoutVars>
      </dgm:prSet>
      <dgm:spPr/>
    </dgm:pt>
    <dgm:pt modelId="{B2F04B5D-55F0-446A-B91F-46085354A22B}" type="pres">
      <dgm:prSet presAssocID="{988F51E5-106F-4DA4-BE2B-72CF947D9420}" presName="childText" presStyleLbl="revTx" presStyleIdx="0" presStyleCnt="3">
        <dgm:presLayoutVars>
          <dgm:bulletEnabled val="1"/>
        </dgm:presLayoutVars>
      </dgm:prSet>
      <dgm:spPr/>
    </dgm:pt>
    <dgm:pt modelId="{3E6BE866-8004-427F-85A4-3070E2A842CC}" type="pres">
      <dgm:prSet presAssocID="{B0B6DF0B-3094-4C77-B74B-211ED14727FF}" presName="parentText" presStyleLbl="node1" presStyleIdx="1" presStyleCnt="3">
        <dgm:presLayoutVars>
          <dgm:chMax val="0"/>
          <dgm:bulletEnabled val="1"/>
        </dgm:presLayoutVars>
      </dgm:prSet>
      <dgm:spPr/>
    </dgm:pt>
    <dgm:pt modelId="{2341023E-1B3B-4018-9BFA-3F0CD2E08D5D}" type="pres">
      <dgm:prSet presAssocID="{B0B6DF0B-3094-4C77-B74B-211ED14727FF}" presName="childText" presStyleLbl="revTx" presStyleIdx="1" presStyleCnt="3">
        <dgm:presLayoutVars>
          <dgm:bulletEnabled val="1"/>
        </dgm:presLayoutVars>
      </dgm:prSet>
      <dgm:spPr/>
    </dgm:pt>
    <dgm:pt modelId="{641A4AE2-2921-4234-84B0-A23A68EB85D5}" type="pres">
      <dgm:prSet presAssocID="{95582226-9C22-4457-844B-AA3DC070FDFE}" presName="parentText" presStyleLbl="node1" presStyleIdx="2" presStyleCnt="3">
        <dgm:presLayoutVars>
          <dgm:chMax val="0"/>
          <dgm:bulletEnabled val="1"/>
        </dgm:presLayoutVars>
      </dgm:prSet>
      <dgm:spPr/>
    </dgm:pt>
    <dgm:pt modelId="{6E3A335F-F330-43A7-A0CD-7C05FD6D6265}" type="pres">
      <dgm:prSet presAssocID="{95582226-9C22-4457-844B-AA3DC070FDFE}" presName="childText" presStyleLbl="revTx" presStyleIdx="2" presStyleCnt="3">
        <dgm:presLayoutVars>
          <dgm:bulletEnabled val="1"/>
        </dgm:presLayoutVars>
      </dgm:prSet>
      <dgm:spPr/>
    </dgm:pt>
  </dgm:ptLst>
  <dgm:cxnLst>
    <dgm:cxn modelId="{FD578912-5245-4759-8E8D-379EFF8E6637}" type="presOf" srcId="{7FDA7664-3F88-4044-B0B5-6F44328F9DFE}" destId="{B2F04B5D-55F0-446A-B91F-46085354A22B}" srcOrd="0" destOrd="0" presId="urn:microsoft.com/office/officeart/2005/8/layout/vList2"/>
    <dgm:cxn modelId="{D6053519-DB66-4E14-BFFB-1EBD2D044644}" type="presOf" srcId="{F8009DB8-21CF-48F7-89C8-E7EE3BD2CEF9}" destId="{8C16CC8A-7FCF-4FF3-ACA8-487738091E03}" srcOrd="0" destOrd="0" presId="urn:microsoft.com/office/officeart/2005/8/layout/vList2"/>
    <dgm:cxn modelId="{4CD00127-0088-4EE0-9FCC-53C4F9646FD4}" srcId="{95582226-9C22-4457-844B-AA3DC070FDFE}" destId="{583AAE86-D0AE-494B-83C9-C40CB04F04E8}" srcOrd="0" destOrd="0" parTransId="{9042316D-453D-4AD2-9C15-5E4931ABD558}" sibTransId="{F69C258D-D5B6-4F0A-A781-174F9B58A3F2}"/>
    <dgm:cxn modelId="{30DE472B-2717-4BE7-A923-A788BDDECE6B}" type="presOf" srcId="{B0B6DF0B-3094-4C77-B74B-211ED14727FF}" destId="{3E6BE866-8004-427F-85A4-3070E2A842CC}" srcOrd="0" destOrd="0" presId="urn:microsoft.com/office/officeart/2005/8/layout/vList2"/>
    <dgm:cxn modelId="{59B6372D-5F0E-47F5-A0DB-A5695F4A4117}" type="presOf" srcId="{988F51E5-106F-4DA4-BE2B-72CF947D9420}" destId="{055BC21F-1358-4AC0-A79A-B90B68452F59}" srcOrd="0" destOrd="0" presId="urn:microsoft.com/office/officeart/2005/8/layout/vList2"/>
    <dgm:cxn modelId="{CCA33333-3A54-4B14-842D-A559DD065671}" srcId="{988F51E5-106F-4DA4-BE2B-72CF947D9420}" destId="{4AEE1899-08DC-4A7E-B990-42D8236E2427}" srcOrd="1" destOrd="0" parTransId="{F2ABD3C4-1419-4157-8598-B9B517632A2A}" sibTransId="{2C46821F-7995-46A0-828B-800141D361DE}"/>
    <dgm:cxn modelId="{CEFAB436-21CD-4B55-9084-27C685921C37}" type="presOf" srcId="{962D2D81-7DD5-4C4F-8BDB-76C69F701BAA}" destId="{2341023E-1B3B-4018-9BFA-3F0CD2E08D5D}" srcOrd="0" destOrd="0" presId="urn:microsoft.com/office/officeart/2005/8/layout/vList2"/>
    <dgm:cxn modelId="{357C783E-1794-4943-81A7-7EC50826DC81}" srcId="{F8009DB8-21CF-48F7-89C8-E7EE3BD2CEF9}" destId="{B0B6DF0B-3094-4C77-B74B-211ED14727FF}" srcOrd="1" destOrd="0" parTransId="{12E97909-720C-4D77-947C-B3C4887F2513}" sibTransId="{FB23F978-0453-413A-AE15-F57BA07684F6}"/>
    <dgm:cxn modelId="{82FAA25C-FC76-4B8D-AC06-A965B87652D0}" type="presOf" srcId="{95582226-9C22-4457-844B-AA3DC070FDFE}" destId="{641A4AE2-2921-4234-84B0-A23A68EB85D5}" srcOrd="0" destOrd="0" presId="urn:microsoft.com/office/officeart/2005/8/layout/vList2"/>
    <dgm:cxn modelId="{786FB680-04FC-41E4-86A9-AFE70B70ACEE}" srcId="{B0B6DF0B-3094-4C77-B74B-211ED14727FF}" destId="{C220AB15-CE00-4F36-B61E-139DD1C5A5FC}" srcOrd="1" destOrd="0" parTransId="{A6D6E57F-0FB9-490C-8B2F-6F2D43532C47}" sibTransId="{A456B959-DE8D-4553-9DC5-1853396B2483}"/>
    <dgm:cxn modelId="{277CA289-0B23-4E81-AD91-0E10CDFD06A6}" srcId="{F8009DB8-21CF-48F7-89C8-E7EE3BD2CEF9}" destId="{988F51E5-106F-4DA4-BE2B-72CF947D9420}" srcOrd="0" destOrd="0" parTransId="{695D3F21-70E9-4549-8F80-096D7C7EFEB1}" sibTransId="{F8D6B9D3-5454-4451-8C79-53EE7495A3E8}"/>
    <dgm:cxn modelId="{B9C847A7-51DB-4FFB-A6F9-5A641FB8E181}" type="presOf" srcId="{583AAE86-D0AE-494B-83C9-C40CB04F04E8}" destId="{6E3A335F-F330-43A7-A0CD-7C05FD6D6265}" srcOrd="0" destOrd="0" presId="urn:microsoft.com/office/officeart/2005/8/layout/vList2"/>
    <dgm:cxn modelId="{ECA6B5AD-B633-4AC6-A95A-C097C4B6E80D}" type="presOf" srcId="{4AEE1899-08DC-4A7E-B990-42D8236E2427}" destId="{B2F04B5D-55F0-446A-B91F-46085354A22B}" srcOrd="0" destOrd="1" presId="urn:microsoft.com/office/officeart/2005/8/layout/vList2"/>
    <dgm:cxn modelId="{694B4CC0-C77D-4C12-A100-86AB217EF24C}" srcId="{B0B6DF0B-3094-4C77-B74B-211ED14727FF}" destId="{962D2D81-7DD5-4C4F-8BDB-76C69F701BAA}" srcOrd="0" destOrd="0" parTransId="{5C26B4ED-5CB8-42C8-B65C-CDF94A9AACD3}" sibTransId="{04CC0340-A846-4D4D-B583-36AFE0FD39C7}"/>
    <dgm:cxn modelId="{E43F2FC4-0EA4-4844-934A-EDA00D3E3158}" type="presOf" srcId="{C220AB15-CE00-4F36-B61E-139DD1C5A5FC}" destId="{2341023E-1B3B-4018-9BFA-3F0CD2E08D5D}" srcOrd="0" destOrd="1" presId="urn:microsoft.com/office/officeart/2005/8/layout/vList2"/>
    <dgm:cxn modelId="{E6E2D7D7-9DE4-4662-887A-BAB6F7E8B5A2}" srcId="{95582226-9C22-4457-844B-AA3DC070FDFE}" destId="{2FDD8B61-F12C-45E0-9D63-99B8E0B2048C}" srcOrd="1" destOrd="0" parTransId="{17A22969-DA24-40A6-80B6-2523338D1623}" sibTransId="{A8BE3246-0617-431D-AFDC-19AF427264AF}"/>
    <dgm:cxn modelId="{BB9E45DA-00A8-4F7A-8FC2-1866B3D3F529}" type="presOf" srcId="{2FDD8B61-F12C-45E0-9D63-99B8E0B2048C}" destId="{6E3A335F-F330-43A7-A0CD-7C05FD6D6265}" srcOrd="0" destOrd="1" presId="urn:microsoft.com/office/officeart/2005/8/layout/vList2"/>
    <dgm:cxn modelId="{02DCC0F4-F1A8-4F37-A8AA-93D83F03D56D}" srcId="{988F51E5-106F-4DA4-BE2B-72CF947D9420}" destId="{7FDA7664-3F88-4044-B0B5-6F44328F9DFE}" srcOrd="0" destOrd="0" parTransId="{2AD8A002-05FD-4FB6-BAEC-B9DAF14E0BB2}" sibTransId="{60043D81-16CE-4D16-A87D-E8DD41F4D95C}"/>
    <dgm:cxn modelId="{E31C86FA-62F1-4113-B8F3-637FD9D9231E}" srcId="{F8009DB8-21CF-48F7-89C8-E7EE3BD2CEF9}" destId="{95582226-9C22-4457-844B-AA3DC070FDFE}" srcOrd="2" destOrd="0" parTransId="{73BA7B00-40F9-4693-AA7E-4CC0AABA96C4}" sibTransId="{64E6E551-67B7-4EA8-A048-98EBCB6C57BB}"/>
    <dgm:cxn modelId="{AD08C816-C9D3-4B34-AC03-F29D1714065E}" type="presParOf" srcId="{8C16CC8A-7FCF-4FF3-ACA8-487738091E03}" destId="{055BC21F-1358-4AC0-A79A-B90B68452F59}" srcOrd="0" destOrd="0" presId="urn:microsoft.com/office/officeart/2005/8/layout/vList2"/>
    <dgm:cxn modelId="{7C79F31E-6956-4C65-8F93-5BCB3D6CB071}" type="presParOf" srcId="{8C16CC8A-7FCF-4FF3-ACA8-487738091E03}" destId="{B2F04B5D-55F0-446A-B91F-46085354A22B}" srcOrd="1" destOrd="0" presId="urn:microsoft.com/office/officeart/2005/8/layout/vList2"/>
    <dgm:cxn modelId="{07FD2573-2DF1-427C-9BE7-EB1D6C04ED4B}" type="presParOf" srcId="{8C16CC8A-7FCF-4FF3-ACA8-487738091E03}" destId="{3E6BE866-8004-427F-85A4-3070E2A842CC}" srcOrd="2" destOrd="0" presId="urn:microsoft.com/office/officeart/2005/8/layout/vList2"/>
    <dgm:cxn modelId="{19B4BAF2-DF16-4A7A-A3E0-444EC07EB15B}" type="presParOf" srcId="{8C16CC8A-7FCF-4FF3-ACA8-487738091E03}" destId="{2341023E-1B3B-4018-9BFA-3F0CD2E08D5D}" srcOrd="3" destOrd="0" presId="urn:microsoft.com/office/officeart/2005/8/layout/vList2"/>
    <dgm:cxn modelId="{C860B7B8-CC11-4AD5-9359-96FC8DE1F99B}" type="presParOf" srcId="{8C16CC8A-7FCF-4FF3-ACA8-487738091E03}" destId="{641A4AE2-2921-4234-84B0-A23A68EB85D5}" srcOrd="4" destOrd="0" presId="urn:microsoft.com/office/officeart/2005/8/layout/vList2"/>
    <dgm:cxn modelId="{4E7C4002-8E4B-459C-BC3C-5CA920C6EEAF}" type="presParOf" srcId="{8C16CC8A-7FCF-4FF3-ACA8-487738091E03}" destId="{6E3A335F-F330-43A7-A0CD-7C05FD6D626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22DF0-A76F-4240-A2BF-69EBEFA624A4}">
      <dsp:nvSpPr>
        <dsp:cNvPr id="0" name=""/>
        <dsp:cNvSpPr/>
      </dsp:nvSpPr>
      <dsp:spPr>
        <a:xfrm>
          <a:off x="0"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1937 Federal Housing Act created initial funding for public housing</a:t>
          </a:r>
        </a:p>
      </dsp:txBody>
      <dsp:txXfrm>
        <a:off x="0" y="39687"/>
        <a:ext cx="3286125" cy="1971675"/>
      </dsp:txXfrm>
    </dsp:sp>
    <dsp:sp modelId="{142E126C-3F71-4677-A04A-27E70B63B2C4}">
      <dsp:nvSpPr>
        <dsp:cNvPr id="0" name=""/>
        <dsp:cNvSpPr/>
      </dsp:nvSpPr>
      <dsp:spPr>
        <a:xfrm>
          <a:off x="3614737"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Public Housing peaked in 1994 with ~1.4 million apartments</a:t>
          </a:r>
        </a:p>
      </dsp:txBody>
      <dsp:txXfrm>
        <a:off x="3614737" y="39687"/>
        <a:ext cx="3286125" cy="1971675"/>
      </dsp:txXfrm>
    </dsp:sp>
    <dsp:sp modelId="{4C1773BB-23DB-4526-B88A-5F63FD76762B}">
      <dsp:nvSpPr>
        <dsp:cNvPr id="0" name=""/>
        <dsp:cNvSpPr/>
      </dsp:nvSpPr>
      <dsp:spPr>
        <a:xfrm>
          <a:off x="7229475"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1999 Faircloth limit – froze the number of public housing </a:t>
          </a:r>
        </a:p>
      </dsp:txBody>
      <dsp:txXfrm>
        <a:off x="7229475" y="39687"/>
        <a:ext cx="3286125" cy="1971675"/>
      </dsp:txXfrm>
    </dsp:sp>
    <dsp:sp modelId="{D07BBD2F-8AB9-4540-88A5-9F38DB885546}">
      <dsp:nvSpPr>
        <dsp:cNvPr id="0" name=""/>
        <dsp:cNvSpPr/>
      </dsp:nvSpPr>
      <dsp:spPr>
        <a:xfrm>
          <a:off x="0"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2012 Rental Assistance Program (RAD) to convert public housing to vouchers</a:t>
          </a:r>
        </a:p>
        <a:p>
          <a:pPr marL="114300" lvl="1" indent="-114300" algn="l" defTabSz="622300">
            <a:lnSpc>
              <a:spcPct val="90000"/>
            </a:lnSpc>
            <a:spcBef>
              <a:spcPct val="0"/>
            </a:spcBef>
            <a:spcAft>
              <a:spcPct val="15000"/>
            </a:spcAft>
            <a:buChar char="•"/>
          </a:pPr>
          <a:r>
            <a:rPr lang="en-US" sz="1400" kern="1200" dirty="0"/>
            <a:t>AAHC and YHC have converted all public housing to project based rental assistance</a:t>
          </a:r>
        </a:p>
        <a:p>
          <a:pPr marL="114300" lvl="1" indent="-114300" algn="l" defTabSz="622300">
            <a:lnSpc>
              <a:spcPct val="90000"/>
            </a:lnSpc>
            <a:spcBef>
              <a:spcPct val="0"/>
            </a:spcBef>
            <a:spcAft>
              <a:spcPct val="15000"/>
            </a:spcAft>
            <a:buChar char="•"/>
          </a:pPr>
          <a:r>
            <a:rPr lang="en-US" sz="1400" kern="1200" dirty="0"/>
            <a:t>More stable and better funded in the HUD budget than public housing</a:t>
          </a:r>
        </a:p>
      </dsp:txBody>
      <dsp:txXfrm>
        <a:off x="0" y="2339975"/>
        <a:ext cx="3286125" cy="1971675"/>
      </dsp:txXfrm>
    </dsp:sp>
    <dsp:sp modelId="{4979BFBC-BDB6-4902-92E2-38AF3026E9B1}">
      <dsp:nvSpPr>
        <dsp:cNvPr id="0" name=""/>
        <dsp:cNvSpPr/>
      </dsp:nvSpPr>
      <dsp:spPr>
        <a:xfrm>
          <a:off x="3614737"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859,167 public housing</a:t>
          </a:r>
        </a:p>
        <a:p>
          <a:pPr marL="0" lvl="0" indent="0" algn="ctr" defTabSz="800100">
            <a:lnSpc>
              <a:spcPct val="90000"/>
            </a:lnSpc>
            <a:spcBef>
              <a:spcPct val="0"/>
            </a:spcBef>
            <a:spcAft>
              <a:spcPct val="35000"/>
            </a:spcAft>
            <a:buNone/>
          </a:pPr>
          <a:r>
            <a:rPr lang="en-US" sz="1800" kern="1200" dirty="0"/>
            <a:t>apartments left as of Feb 2026</a:t>
          </a:r>
        </a:p>
      </dsp:txBody>
      <dsp:txXfrm>
        <a:off x="3614737" y="2339975"/>
        <a:ext cx="3286125" cy="1971675"/>
      </dsp:txXfrm>
    </dsp:sp>
    <dsp:sp modelId="{BC1932D7-BA80-4C88-941D-08ED852DFE94}">
      <dsp:nvSpPr>
        <dsp:cNvPr id="0" name=""/>
        <dsp:cNvSpPr/>
      </dsp:nvSpPr>
      <dsp:spPr>
        <a:xfrm>
          <a:off x="7229475"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~$169 Billion is needed to preserve the nations remaining public housing</a:t>
          </a:r>
        </a:p>
        <a:p>
          <a:pPr marL="0" lvl="0" indent="0" algn="ctr" defTabSz="755650">
            <a:lnSpc>
              <a:spcPct val="90000"/>
            </a:lnSpc>
            <a:spcBef>
              <a:spcPct val="0"/>
            </a:spcBef>
            <a:spcAft>
              <a:spcPct val="35000"/>
            </a:spcAft>
            <a:buNone/>
          </a:pPr>
          <a:r>
            <a:rPr lang="en-US" sz="1400" kern="1200" dirty="0"/>
            <a:t>2026 $3.2 Billion HUD budget</a:t>
          </a:r>
        </a:p>
      </dsp:txBody>
      <dsp:txXfrm>
        <a:off x="7229475"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0A09C-D849-451B-A7A1-913CCDDD9327}">
      <dsp:nvSpPr>
        <dsp:cNvPr id="0" name=""/>
        <dsp:cNvSpPr/>
      </dsp:nvSpPr>
      <dsp:spPr>
        <a:xfrm>
          <a:off x="0" y="0"/>
          <a:ext cx="4152887" cy="7832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AAHC Tenant Approval</a:t>
          </a:r>
        </a:p>
      </dsp:txBody>
      <dsp:txXfrm>
        <a:off x="22940" y="22940"/>
        <a:ext cx="3216071" cy="737360"/>
      </dsp:txXfrm>
    </dsp:sp>
    <dsp:sp modelId="{AC57736C-F909-4D40-A4B6-F9C946DB9976}">
      <dsp:nvSpPr>
        <dsp:cNvPr id="0" name=""/>
        <dsp:cNvSpPr/>
      </dsp:nvSpPr>
      <dsp:spPr>
        <a:xfrm>
          <a:off x="310118" y="892024"/>
          <a:ext cx="4152887" cy="783240"/>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Tenant Orientation</a:t>
          </a:r>
        </a:p>
      </dsp:txBody>
      <dsp:txXfrm>
        <a:off x="333058" y="914964"/>
        <a:ext cx="3287783" cy="737360"/>
      </dsp:txXfrm>
    </dsp:sp>
    <dsp:sp modelId="{2673C3CD-C999-4D71-BC11-9DF9EB80DEBD}">
      <dsp:nvSpPr>
        <dsp:cNvPr id="0" name=""/>
        <dsp:cNvSpPr/>
      </dsp:nvSpPr>
      <dsp:spPr>
        <a:xfrm>
          <a:off x="620236" y="1784048"/>
          <a:ext cx="4152887" cy="78324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Unit Affordability</a:t>
          </a:r>
        </a:p>
      </dsp:txBody>
      <dsp:txXfrm>
        <a:off x="643176" y="1806988"/>
        <a:ext cx="3287783" cy="737360"/>
      </dsp:txXfrm>
    </dsp:sp>
    <dsp:sp modelId="{A02475E1-257F-4953-A0DA-B0D377F3B262}">
      <dsp:nvSpPr>
        <dsp:cNvPr id="0" name=""/>
        <dsp:cNvSpPr/>
      </dsp:nvSpPr>
      <dsp:spPr>
        <a:xfrm>
          <a:off x="930354" y="2676072"/>
          <a:ext cx="4152887" cy="783240"/>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Unit Inspection</a:t>
          </a:r>
        </a:p>
      </dsp:txBody>
      <dsp:txXfrm>
        <a:off x="953294" y="2699012"/>
        <a:ext cx="3287783" cy="737360"/>
      </dsp:txXfrm>
    </dsp:sp>
    <dsp:sp modelId="{3915A179-EC53-4AB6-92A7-D8F61FBD73D9}">
      <dsp:nvSpPr>
        <dsp:cNvPr id="0" name=""/>
        <dsp:cNvSpPr/>
      </dsp:nvSpPr>
      <dsp:spPr>
        <a:xfrm>
          <a:off x="1240473" y="3568097"/>
          <a:ext cx="4152887" cy="78324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Landlord Lease, AAHC Contract, and Rent Subsidy Payment</a:t>
          </a:r>
        </a:p>
      </dsp:txBody>
      <dsp:txXfrm>
        <a:off x="1263413" y="3591037"/>
        <a:ext cx="3287783" cy="737360"/>
      </dsp:txXfrm>
    </dsp:sp>
    <dsp:sp modelId="{3C2E5AB3-AC0A-47E7-AA11-99BF93A83D04}">
      <dsp:nvSpPr>
        <dsp:cNvPr id="0" name=""/>
        <dsp:cNvSpPr/>
      </dsp:nvSpPr>
      <dsp:spPr>
        <a:xfrm>
          <a:off x="3643781" y="572200"/>
          <a:ext cx="509106" cy="50910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758330" y="572200"/>
        <a:ext cx="280008" cy="383102"/>
      </dsp:txXfrm>
    </dsp:sp>
    <dsp:sp modelId="{A172ADB3-DC1B-47F6-B54C-9C403E0468C0}">
      <dsp:nvSpPr>
        <dsp:cNvPr id="0" name=""/>
        <dsp:cNvSpPr/>
      </dsp:nvSpPr>
      <dsp:spPr>
        <a:xfrm>
          <a:off x="3953899" y="1464225"/>
          <a:ext cx="509106" cy="509106"/>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068448" y="1464225"/>
        <a:ext cx="280008" cy="383102"/>
      </dsp:txXfrm>
    </dsp:sp>
    <dsp:sp modelId="{82273E3C-B49C-4A30-85E7-066D6F270333}">
      <dsp:nvSpPr>
        <dsp:cNvPr id="0" name=""/>
        <dsp:cNvSpPr/>
      </dsp:nvSpPr>
      <dsp:spPr>
        <a:xfrm>
          <a:off x="4264017" y="2343195"/>
          <a:ext cx="509106" cy="509106"/>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378566" y="2343195"/>
        <a:ext cx="280008" cy="383102"/>
      </dsp:txXfrm>
    </dsp:sp>
    <dsp:sp modelId="{766BEEB1-AE35-48F9-A3AF-411B455DEF79}">
      <dsp:nvSpPr>
        <dsp:cNvPr id="0" name=""/>
        <dsp:cNvSpPr/>
      </dsp:nvSpPr>
      <dsp:spPr>
        <a:xfrm>
          <a:off x="4574136" y="3243922"/>
          <a:ext cx="509106" cy="509106"/>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688685" y="3243922"/>
        <a:ext cx="280008" cy="383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C5BBA-3950-4038-A923-F96851E13CBE}">
      <dsp:nvSpPr>
        <dsp:cNvPr id="0" name=""/>
        <dsp:cNvSpPr/>
      </dsp:nvSpPr>
      <dsp:spPr>
        <a:xfrm>
          <a:off x="0" y="0"/>
          <a:ext cx="5315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6B3BA-5B1B-4969-88F1-BE67AE26F044}">
      <dsp:nvSpPr>
        <dsp:cNvPr id="0" name=""/>
        <dsp:cNvSpPr/>
      </dsp:nvSpPr>
      <dsp:spPr>
        <a:xfrm>
          <a:off x="0" y="0"/>
          <a:ext cx="5315888" cy="407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1,249 Housing Choice Vouchers</a:t>
          </a:r>
        </a:p>
      </dsp:txBody>
      <dsp:txXfrm>
        <a:off x="0" y="0"/>
        <a:ext cx="5315888" cy="407803"/>
      </dsp:txXfrm>
    </dsp:sp>
    <dsp:sp modelId="{9B2E7410-5B23-47F3-8EE4-699DBE49B46F}">
      <dsp:nvSpPr>
        <dsp:cNvPr id="0" name=""/>
        <dsp:cNvSpPr/>
      </dsp:nvSpPr>
      <dsp:spPr>
        <a:xfrm>
          <a:off x="0" y="407804"/>
          <a:ext cx="5315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16C36-9606-4BBC-A099-53006F5AE76E}">
      <dsp:nvSpPr>
        <dsp:cNvPr id="0" name=""/>
        <dsp:cNvSpPr/>
      </dsp:nvSpPr>
      <dsp:spPr>
        <a:xfrm>
          <a:off x="0" y="407803"/>
          <a:ext cx="5315888" cy="407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278 Veterans Affairs Supportive Housing (VASH) 	</a:t>
          </a:r>
        </a:p>
      </dsp:txBody>
      <dsp:txXfrm>
        <a:off x="0" y="407803"/>
        <a:ext cx="5315888" cy="407803"/>
      </dsp:txXfrm>
    </dsp:sp>
    <dsp:sp modelId="{A1D14B33-0BF1-4969-BC70-6D76CEF65841}">
      <dsp:nvSpPr>
        <dsp:cNvPr id="0" name=""/>
        <dsp:cNvSpPr/>
      </dsp:nvSpPr>
      <dsp:spPr>
        <a:xfrm>
          <a:off x="0" y="815608"/>
          <a:ext cx="5315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5848D-5051-49C7-88E9-BBFCF21CE8FF}">
      <dsp:nvSpPr>
        <dsp:cNvPr id="0" name=""/>
        <dsp:cNvSpPr/>
      </dsp:nvSpPr>
      <dsp:spPr>
        <a:xfrm>
          <a:off x="0" y="815607"/>
          <a:ext cx="5315888" cy="407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351 Non-Elderly Disabled Vouchers</a:t>
          </a:r>
        </a:p>
      </dsp:txBody>
      <dsp:txXfrm>
        <a:off x="0" y="815607"/>
        <a:ext cx="5315888" cy="407803"/>
      </dsp:txXfrm>
    </dsp:sp>
    <dsp:sp modelId="{E38B80B6-6C8D-4A43-A46A-A6B9905C609D}">
      <dsp:nvSpPr>
        <dsp:cNvPr id="0" name=""/>
        <dsp:cNvSpPr/>
      </dsp:nvSpPr>
      <dsp:spPr>
        <a:xfrm>
          <a:off x="0" y="1223412"/>
          <a:ext cx="5315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A00898-A298-431C-9E99-DBD73BFCD4A3}">
      <dsp:nvSpPr>
        <dsp:cNvPr id="0" name=""/>
        <dsp:cNvSpPr/>
      </dsp:nvSpPr>
      <dsp:spPr>
        <a:xfrm>
          <a:off x="0" y="1223412"/>
          <a:ext cx="5315888" cy="407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32 Family Unification Vouchers</a:t>
          </a:r>
        </a:p>
      </dsp:txBody>
      <dsp:txXfrm>
        <a:off x="0" y="1223412"/>
        <a:ext cx="5315888" cy="407803"/>
      </dsp:txXfrm>
    </dsp:sp>
    <dsp:sp modelId="{A27AE90B-5830-4E9F-BB93-D8C8A3DACF2D}">
      <dsp:nvSpPr>
        <dsp:cNvPr id="0" name=""/>
        <dsp:cNvSpPr/>
      </dsp:nvSpPr>
      <dsp:spPr>
        <a:xfrm>
          <a:off x="0" y="1631216"/>
          <a:ext cx="5315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FA17-0DD1-4FFE-B1ED-FE2B093A8D18}">
      <dsp:nvSpPr>
        <dsp:cNvPr id="0" name=""/>
        <dsp:cNvSpPr/>
      </dsp:nvSpPr>
      <dsp:spPr>
        <a:xfrm>
          <a:off x="0" y="1631215"/>
          <a:ext cx="5315888" cy="407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24 Emergency Housing Vouchers</a:t>
          </a:r>
        </a:p>
      </dsp:txBody>
      <dsp:txXfrm>
        <a:off x="0" y="1631215"/>
        <a:ext cx="5315888" cy="407803"/>
      </dsp:txXfrm>
    </dsp:sp>
    <dsp:sp modelId="{42F8A83C-D401-4E61-BF81-D3799050E43F}">
      <dsp:nvSpPr>
        <dsp:cNvPr id="0" name=""/>
        <dsp:cNvSpPr/>
      </dsp:nvSpPr>
      <dsp:spPr>
        <a:xfrm>
          <a:off x="0" y="2039020"/>
          <a:ext cx="5315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9FE612-DD7E-4946-AE06-695D8DD23D45}">
      <dsp:nvSpPr>
        <dsp:cNvPr id="0" name=""/>
        <dsp:cNvSpPr/>
      </dsp:nvSpPr>
      <dsp:spPr>
        <a:xfrm>
          <a:off x="0" y="2039019"/>
          <a:ext cx="5315888" cy="407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336 RAD Project-Based Vouchers on AAHC properties</a:t>
          </a:r>
        </a:p>
      </dsp:txBody>
      <dsp:txXfrm>
        <a:off x="0" y="2039019"/>
        <a:ext cx="5315888" cy="407803"/>
      </dsp:txXfrm>
    </dsp:sp>
    <dsp:sp modelId="{4E8E848B-98EF-4E56-A920-746B24DF5A93}">
      <dsp:nvSpPr>
        <dsp:cNvPr id="0" name=""/>
        <dsp:cNvSpPr/>
      </dsp:nvSpPr>
      <dsp:spPr>
        <a:xfrm>
          <a:off x="0" y="2446824"/>
          <a:ext cx="5315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17FDA-104F-4AA2-91B0-45A734714350}">
      <dsp:nvSpPr>
        <dsp:cNvPr id="0" name=""/>
        <dsp:cNvSpPr/>
      </dsp:nvSpPr>
      <dsp:spPr>
        <a:xfrm>
          <a:off x="0" y="2446824"/>
          <a:ext cx="5315888" cy="407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6 Foster Youth Initiative</a:t>
          </a:r>
        </a:p>
      </dsp:txBody>
      <dsp:txXfrm>
        <a:off x="0" y="2446824"/>
        <a:ext cx="5315888" cy="407803"/>
      </dsp:txXfrm>
    </dsp:sp>
    <dsp:sp modelId="{232A7468-F3F3-4230-A17F-BC1D03B16AB6}">
      <dsp:nvSpPr>
        <dsp:cNvPr id="0" name=""/>
        <dsp:cNvSpPr/>
      </dsp:nvSpPr>
      <dsp:spPr>
        <a:xfrm>
          <a:off x="0" y="2854628"/>
          <a:ext cx="5315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14DBBE-BF78-4AB6-93C1-2D4E3F3EE3F2}">
      <dsp:nvSpPr>
        <dsp:cNvPr id="0" name=""/>
        <dsp:cNvSpPr/>
      </dsp:nvSpPr>
      <dsp:spPr>
        <a:xfrm>
          <a:off x="0" y="2854628"/>
          <a:ext cx="5315888" cy="407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71 Tenant Protection Vouchers </a:t>
          </a:r>
        </a:p>
      </dsp:txBody>
      <dsp:txXfrm>
        <a:off x="0" y="2854628"/>
        <a:ext cx="5315888" cy="4078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98218-DE1C-4BE9-8861-939CC7A15545}">
      <dsp:nvSpPr>
        <dsp:cNvPr id="0" name=""/>
        <dsp:cNvSpPr/>
      </dsp:nvSpPr>
      <dsp:spPr>
        <a:xfrm>
          <a:off x="0" y="56191"/>
          <a:ext cx="10840381" cy="5396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BCC8D3-53EE-497C-9EC3-E3B2F1E96753}">
      <dsp:nvSpPr>
        <dsp:cNvPr id="0" name=""/>
        <dsp:cNvSpPr/>
      </dsp:nvSpPr>
      <dsp:spPr>
        <a:xfrm>
          <a:off x="233524" y="113707"/>
          <a:ext cx="424589" cy="4245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4B6ED-4970-44E8-9DC9-9323C85EE638}">
      <dsp:nvSpPr>
        <dsp:cNvPr id="0" name=""/>
        <dsp:cNvSpPr/>
      </dsp:nvSpPr>
      <dsp:spPr>
        <a:xfrm>
          <a:off x="891638" y="3130"/>
          <a:ext cx="4878171" cy="771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01" tIns="81701" rIns="81701" bIns="81701" numCol="1" spcCol="1270" anchor="ctr" anchorCtr="0">
          <a:noAutofit/>
        </a:bodyPr>
        <a:lstStyle/>
        <a:p>
          <a:pPr marL="0" lvl="0" indent="0" algn="l" defTabSz="977900">
            <a:lnSpc>
              <a:spcPct val="100000"/>
            </a:lnSpc>
            <a:spcBef>
              <a:spcPct val="0"/>
            </a:spcBef>
            <a:spcAft>
              <a:spcPct val="35000"/>
            </a:spcAft>
            <a:buNone/>
          </a:pPr>
          <a:r>
            <a:rPr lang="en-US" sz="2200" kern="1200" dirty="0"/>
            <a:t>Must Secure Property	</a:t>
          </a:r>
        </a:p>
      </dsp:txBody>
      <dsp:txXfrm>
        <a:off x="891638" y="3130"/>
        <a:ext cx="4878171" cy="771980"/>
      </dsp:txXfrm>
    </dsp:sp>
    <dsp:sp modelId="{0B0798EE-B5E2-4D4A-BF58-DDECFE80FF4C}">
      <dsp:nvSpPr>
        <dsp:cNvPr id="0" name=""/>
        <dsp:cNvSpPr/>
      </dsp:nvSpPr>
      <dsp:spPr>
        <a:xfrm>
          <a:off x="5769809" y="3130"/>
          <a:ext cx="5069699" cy="771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01" tIns="81701" rIns="81701" bIns="81701" numCol="1" spcCol="1270" anchor="ctr" anchorCtr="0">
          <a:noAutofit/>
        </a:bodyPr>
        <a:lstStyle/>
        <a:p>
          <a:pPr marL="0" lvl="0" indent="0" algn="l" defTabSz="711200">
            <a:lnSpc>
              <a:spcPct val="100000"/>
            </a:lnSpc>
            <a:spcBef>
              <a:spcPct val="0"/>
            </a:spcBef>
            <a:spcAft>
              <a:spcPct val="35000"/>
            </a:spcAft>
            <a:buNone/>
          </a:pPr>
          <a:r>
            <a:rPr lang="en-US" sz="1600" kern="1200" dirty="0"/>
            <a:t>Need Patient Seller</a:t>
          </a:r>
        </a:p>
      </dsp:txBody>
      <dsp:txXfrm>
        <a:off x="5769809" y="3130"/>
        <a:ext cx="5069699" cy="771980"/>
      </dsp:txXfrm>
    </dsp:sp>
    <dsp:sp modelId="{C8CB2444-1C9A-4190-B479-A4B738E9CD61}">
      <dsp:nvSpPr>
        <dsp:cNvPr id="0" name=""/>
        <dsp:cNvSpPr/>
      </dsp:nvSpPr>
      <dsp:spPr>
        <a:xfrm>
          <a:off x="0" y="885118"/>
          <a:ext cx="10840381" cy="10843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2929E1-D7DD-4862-A10B-DABE7831FD2D}">
      <dsp:nvSpPr>
        <dsp:cNvPr id="0" name=""/>
        <dsp:cNvSpPr/>
      </dsp:nvSpPr>
      <dsp:spPr>
        <a:xfrm>
          <a:off x="226497" y="1094226"/>
          <a:ext cx="424589" cy="4245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51E1F-8198-4205-B91B-D1A1E34220BC}">
      <dsp:nvSpPr>
        <dsp:cNvPr id="0" name=""/>
        <dsp:cNvSpPr/>
      </dsp:nvSpPr>
      <dsp:spPr>
        <a:xfrm>
          <a:off x="871296" y="863669"/>
          <a:ext cx="4878171" cy="771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01" tIns="81701" rIns="81701" bIns="81701" numCol="1" spcCol="1270" anchor="ctr" anchorCtr="0">
          <a:noAutofit/>
        </a:bodyPr>
        <a:lstStyle/>
        <a:p>
          <a:pPr marL="0" lvl="0" indent="0" algn="l" defTabSz="977900">
            <a:lnSpc>
              <a:spcPct val="100000"/>
            </a:lnSpc>
            <a:spcBef>
              <a:spcPct val="0"/>
            </a:spcBef>
            <a:spcAft>
              <a:spcPct val="35000"/>
            </a:spcAft>
            <a:buNone/>
          </a:pPr>
          <a:r>
            <a:rPr lang="en-US" sz="2200" kern="1200" dirty="0"/>
            <a:t>Need to Secure Capital Stack</a:t>
          </a:r>
        </a:p>
      </dsp:txBody>
      <dsp:txXfrm>
        <a:off x="871296" y="863669"/>
        <a:ext cx="4878171" cy="771980"/>
      </dsp:txXfrm>
    </dsp:sp>
    <dsp:sp modelId="{02F055D2-1B7B-41E0-A85E-EC69C741E33C}">
      <dsp:nvSpPr>
        <dsp:cNvPr id="0" name=""/>
        <dsp:cNvSpPr/>
      </dsp:nvSpPr>
      <dsp:spPr>
        <a:xfrm>
          <a:off x="5714093" y="1023531"/>
          <a:ext cx="5069699" cy="771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01" tIns="81701" rIns="81701" bIns="81701" numCol="1" spcCol="1270" anchor="ctr" anchorCtr="0">
          <a:noAutofit/>
        </a:bodyPr>
        <a:lstStyle/>
        <a:p>
          <a:pPr marL="0" lvl="0" indent="0" algn="l" defTabSz="711200">
            <a:lnSpc>
              <a:spcPct val="100000"/>
            </a:lnSpc>
            <a:spcBef>
              <a:spcPct val="0"/>
            </a:spcBef>
            <a:spcAft>
              <a:spcPct val="35000"/>
            </a:spcAft>
            <a:buNone/>
          </a:pPr>
          <a:r>
            <a:rPr lang="en-US" sz="1600" kern="1200" dirty="0"/>
            <a:t>Multiple Funding Sources</a:t>
          </a:r>
        </a:p>
        <a:p>
          <a:pPr marL="0" lvl="0" indent="0" algn="l" defTabSz="711200">
            <a:lnSpc>
              <a:spcPct val="100000"/>
            </a:lnSpc>
            <a:spcBef>
              <a:spcPct val="0"/>
            </a:spcBef>
            <a:spcAft>
              <a:spcPct val="35000"/>
            </a:spcAft>
            <a:buNone/>
          </a:pPr>
          <a:r>
            <a:rPr lang="en-US" sz="1600" kern="1200" dirty="0"/>
            <a:t>Multiple Scoring Systems/Policy Preferences</a:t>
          </a:r>
        </a:p>
        <a:p>
          <a:pPr marL="0" lvl="0" indent="0" algn="l" defTabSz="711200">
            <a:lnSpc>
              <a:spcPct val="100000"/>
            </a:lnSpc>
            <a:spcBef>
              <a:spcPct val="0"/>
            </a:spcBef>
            <a:spcAft>
              <a:spcPct val="35000"/>
            </a:spcAft>
            <a:buNone/>
          </a:pPr>
          <a:r>
            <a:rPr lang="en-US" sz="1600" kern="1200" dirty="0"/>
            <a:t>Multiple Regulations</a:t>
          </a:r>
        </a:p>
      </dsp:txBody>
      <dsp:txXfrm>
        <a:off x="5714093" y="1023531"/>
        <a:ext cx="5069699" cy="771980"/>
      </dsp:txXfrm>
    </dsp:sp>
    <dsp:sp modelId="{71B88064-7CF8-4564-A1AE-5F1DE430198D}">
      <dsp:nvSpPr>
        <dsp:cNvPr id="0" name=""/>
        <dsp:cNvSpPr/>
      </dsp:nvSpPr>
      <dsp:spPr>
        <a:xfrm>
          <a:off x="0" y="2181336"/>
          <a:ext cx="10840381" cy="13013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73251-7030-47F7-9D07-116A1EB54233}">
      <dsp:nvSpPr>
        <dsp:cNvPr id="0" name=""/>
        <dsp:cNvSpPr/>
      </dsp:nvSpPr>
      <dsp:spPr>
        <a:xfrm>
          <a:off x="199671" y="2609497"/>
          <a:ext cx="424589" cy="4245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C0FB9-5434-409F-B170-C4AD35E06481}">
      <dsp:nvSpPr>
        <dsp:cNvPr id="0" name=""/>
        <dsp:cNvSpPr/>
      </dsp:nvSpPr>
      <dsp:spPr>
        <a:xfrm>
          <a:off x="851002" y="2426919"/>
          <a:ext cx="4878171" cy="771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01" tIns="81701" rIns="81701" bIns="81701" numCol="1" spcCol="1270" anchor="ctr" anchorCtr="0">
          <a:noAutofit/>
        </a:bodyPr>
        <a:lstStyle/>
        <a:p>
          <a:pPr marL="0" lvl="0" indent="0" algn="l" defTabSz="977900">
            <a:lnSpc>
              <a:spcPct val="100000"/>
            </a:lnSpc>
            <a:spcBef>
              <a:spcPct val="0"/>
            </a:spcBef>
            <a:spcAft>
              <a:spcPct val="35000"/>
            </a:spcAft>
            <a:buNone/>
          </a:pPr>
          <a:r>
            <a:rPr lang="en-US" sz="2200" kern="1200" dirty="0"/>
            <a:t>Need Public Support</a:t>
          </a:r>
        </a:p>
      </dsp:txBody>
      <dsp:txXfrm>
        <a:off x="851002" y="2426919"/>
        <a:ext cx="4878171" cy="771980"/>
      </dsp:txXfrm>
    </dsp:sp>
    <dsp:sp modelId="{76BB063F-1049-480A-BBA3-0B9E5B9D6714}">
      <dsp:nvSpPr>
        <dsp:cNvPr id="0" name=""/>
        <dsp:cNvSpPr/>
      </dsp:nvSpPr>
      <dsp:spPr>
        <a:xfrm>
          <a:off x="5738073" y="2421692"/>
          <a:ext cx="5069699" cy="771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01" tIns="81701" rIns="81701" bIns="81701" numCol="1" spcCol="1270" anchor="ctr" anchorCtr="0">
          <a:noAutofit/>
        </a:bodyPr>
        <a:lstStyle/>
        <a:p>
          <a:pPr marL="0" lvl="0" indent="0" algn="l" defTabSz="711200">
            <a:lnSpc>
              <a:spcPct val="100000"/>
            </a:lnSpc>
            <a:spcBef>
              <a:spcPct val="0"/>
            </a:spcBef>
            <a:spcAft>
              <a:spcPct val="35000"/>
            </a:spcAft>
            <a:buNone/>
          </a:pPr>
          <a:r>
            <a:rPr lang="en-US" sz="1600" kern="1200" dirty="0"/>
            <a:t>Land</a:t>
          </a:r>
        </a:p>
        <a:p>
          <a:pPr marL="0" lvl="0" indent="0" algn="l" defTabSz="711200">
            <a:lnSpc>
              <a:spcPct val="100000"/>
            </a:lnSpc>
            <a:spcBef>
              <a:spcPct val="0"/>
            </a:spcBef>
            <a:spcAft>
              <a:spcPct val="35000"/>
            </a:spcAft>
            <a:buNone/>
          </a:pPr>
          <a:r>
            <a:rPr lang="en-US" sz="1600" kern="1200" dirty="0"/>
            <a:t>Funding </a:t>
          </a:r>
        </a:p>
        <a:p>
          <a:pPr marL="0" lvl="0" indent="0" algn="l" defTabSz="711200">
            <a:lnSpc>
              <a:spcPct val="100000"/>
            </a:lnSpc>
            <a:spcBef>
              <a:spcPct val="0"/>
            </a:spcBef>
            <a:spcAft>
              <a:spcPct val="35000"/>
            </a:spcAft>
            <a:buNone/>
          </a:pPr>
          <a:r>
            <a:rPr lang="en-US" sz="1600" kern="1200" dirty="0"/>
            <a:t>Reduced Taxes</a:t>
          </a:r>
        </a:p>
        <a:p>
          <a:pPr marL="0" lvl="0" indent="0" algn="l" defTabSz="711200">
            <a:lnSpc>
              <a:spcPct val="100000"/>
            </a:lnSpc>
            <a:spcBef>
              <a:spcPct val="0"/>
            </a:spcBef>
            <a:spcAft>
              <a:spcPct val="35000"/>
            </a:spcAft>
            <a:buNone/>
          </a:pPr>
          <a:r>
            <a:rPr lang="en-US" sz="1600" kern="1200" dirty="0"/>
            <a:t>Zoning</a:t>
          </a:r>
        </a:p>
      </dsp:txBody>
      <dsp:txXfrm>
        <a:off x="5738073" y="2421692"/>
        <a:ext cx="5069699" cy="771980"/>
      </dsp:txXfrm>
    </dsp:sp>
    <dsp:sp modelId="{EA05F352-7A6D-40E0-82DA-BC4A59EF12EE}">
      <dsp:nvSpPr>
        <dsp:cNvPr id="0" name=""/>
        <dsp:cNvSpPr/>
      </dsp:nvSpPr>
      <dsp:spPr>
        <a:xfrm>
          <a:off x="0" y="3739742"/>
          <a:ext cx="10840381" cy="15695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F719CE-1852-4E63-AB37-8F543E56F158}">
      <dsp:nvSpPr>
        <dsp:cNvPr id="0" name=""/>
        <dsp:cNvSpPr/>
      </dsp:nvSpPr>
      <dsp:spPr>
        <a:xfrm>
          <a:off x="233524" y="4312208"/>
          <a:ext cx="424589" cy="4245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3827F-CBF5-4A93-9B30-9AF42DB884D3}">
      <dsp:nvSpPr>
        <dsp:cNvPr id="0" name=""/>
        <dsp:cNvSpPr/>
      </dsp:nvSpPr>
      <dsp:spPr>
        <a:xfrm>
          <a:off x="891638" y="4138512"/>
          <a:ext cx="4878171" cy="771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01" tIns="81701" rIns="81701" bIns="81701" numCol="1" spcCol="1270" anchor="ctr" anchorCtr="0">
          <a:noAutofit/>
        </a:bodyPr>
        <a:lstStyle/>
        <a:p>
          <a:pPr marL="0" lvl="0" indent="0" algn="l" defTabSz="977900">
            <a:lnSpc>
              <a:spcPct val="100000"/>
            </a:lnSpc>
            <a:spcBef>
              <a:spcPct val="0"/>
            </a:spcBef>
            <a:spcAft>
              <a:spcPct val="35000"/>
            </a:spcAft>
            <a:buNone/>
          </a:pPr>
          <a:r>
            <a:rPr lang="en-US" sz="2200" kern="1200"/>
            <a:t>Development Budget</a:t>
          </a:r>
        </a:p>
      </dsp:txBody>
      <dsp:txXfrm>
        <a:off x="891638" y="4138512"/>
        <a:ext cx="4878171" cy="771980"/>
      </dsp:txXfrm>
    </dsp:sp>
    <dsp:sp modelId="{F14959AB-4AF8-4A0B-A934-04F69E1A1016}">
      <dsp:nvSpPr>
        <dsp:cNvPr id="0" name=""/>
        <dsp:cNvSpPr/>
      </dsp:nvSpPr>
      <dsp:spPr>
        <a:xfrm>
          <a:off x="5769809" y="4138512"/>
          <a:ext cx="5069699" cy="771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01" tIns="81701" rIns="81701" bIns="81701" numCol="1" spcCol="1270" anchor="ctr" anchorCtr="0">
          <a:noAutofit/>
        </a:bodyPr>
        <a:lstStyle/>
        <a:p>
          <a:pPr marL="0" lvl="0" indent="0" algn="l" defTabSz="711200">
            <a:lnSpc>
              <a:spcPct val="100000"/>
            </a:lnSpc>
            <a:spcBef>
              <a:spcPct val="0"/>
            </a:spcBef>
            <a:spcAft>
              <a:spcPct val="35000"/>
            </a:spcAft>
            <a:buNone/>
          </a:pPr>
          <a:r>
            <a:rPr lang="en-US" sz="1600" kern="1200" dirty="0"/>
            <a:t>Land</a:t>
          </a:r>
        </a:p>
        <a:p>
          <a:pPr marL="0" lvl="0" indent="0" algn="l" defTabSz="711200">
            <a:lnSpc>
              <a:spcPct val="100000"/>
            </a:lnSpc>
            <a:spcBef>
              <a:spcPct val="0"/>
            </a:spcBef>
            <a:spcAft>
              <a:spcPct val="35000"/>
            </a:spcAft>
            <a:buNone/>
          </a:pPr>
          <a:r>
            <a:rPr lang="en-US" sz="1600" kern="1200" dirty="0"/>
            <a:t>Soft Costs (survey, appraisal, legal, inspections)</a:t>
          </a:r>
        </a:p>
        <a:p>
          <a:pPr marL="0" lvl="0" indent="0" algn="l" defTabSz="711200">
            <a:lnSpc>
              <a:spcPct val="100000"/>
            </a:lnSpc>
            <a:spcBef>
              <a:spcPct val="0"/>
            </a:spcBef>
            <a:spcAft>
              <a:spcPct val="35000"/>
            </a:spcAft>
            <a:buNone/>
          </a:pPr>
          <a:r>
            <a:rPr lang="en-US" sz="1600" kern="1200" dirty="0"/>
            <a:t>Hard Costs (new construction, renovations)</a:t>
          </a:r>
        </a:p>
        <a:p>
          <a:pPr marL="0" lvl="0" indent="0" algn="l" defTabSz="711200">
            <a:lnSpc>
              <a:spcPct val="100000"/>
            </a:lnSpc>
            <a:spcBef>
              <a:spcPct val="0"/>
            </a:spcBef>
            <a:spcAft>
              <a:spcPct val="35000"/>
            </a:spcAft>
            <a:buNone/>
          </a:pPr>
          <a:r>
            <a:rPr lang="en-US" sz="1600" kern="1200" dirty="0"/>
            <a:t>Reserves (Operating, Replacement, Lease-Up)</a:t>
          </a:r>
        </a:p>
        <a:p>
          <a:pPr marL="0" lvl="0" indent="0" algn="l" defTabSz="711200">
            <a:lnSpc>
              <a:spcPct val="100000"/>
            </a:lnSpc>
            <a:spcBef>
              <a:spcPct val="0"/>
            </a:spcBef>
            <a:spcAft>
              <a:spcPct val="35000"/>
            </a:spcAft>
            <a:buNone/>
          </a:pPr>
          <a:r>
            <a:rPr lang="en-US" sz="1600" kern="1200" dirty="0"/>
            <a:t>Developer Fee</a:t>
          </a:r>
        </a:p>
      </dsp:txBody>
      <dsp:txXfrm>
        <a:off x="5769809" y="4138512"/>
        <a:ext cx="5069699" cy="7719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EAEDD-7F53-4591-BA59-2F0B6C9F914E}">
      <dsp:nvSpPr>
        <dsp:cNvPr id="0" name=""/>
        <dsp:cNvSpPr/>
      </dsp:nvSpPr>
      <dsp:spPr>
        <a:xfrm>
          <a:off x="353" y="1085892"/>
          <a:ext cx="851976" cy="8519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41DD63-7CEB-428F-83BE-D0870B55C72C}">
      <dsp:nvSpPr>
        <dsp:cNvPr id="0" name=""/>
        <dsp:cNvSpPr/>
      </dsp:nvSpPr>
      <dsp:spPr>
        <a:xfrm>
          <a:off x="353" y="2060257"/>
          <a:ext cx="2434218" cy="661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Develop budget that includes AAHC projects in pipeline, including city-owned properties</a:t>
          </a:r>
        </a:p>
      </dsp:txBody>
      <dsp:txXfrm>
        <a:off x="353" y="2060257"/>
        <a:ext cx="2434218" cy="661803"/>
      </dsp:txXfrm>
    </dsp:sp>
    <dsp:sp modelId="{C92D3E37-80EC-4713-B8D9-C14080F568AE}">
      <dsp:nvSpPr>
        <dsp:cNvPr id="0" name=""/>
        <dsp:cNvSpPr/>
      </dsp:nvSpPr>
      <dsp:spPr>
        <a:xfrm>
          <a:off x="353" y="2778986"/>
          <a:ext cx="2434218" cy="1153170"/>
        </a:xfrm>
        <a:prstGeom prst="rect">
          <a:avLst/>
        </a:prstGeom>
        <a:noFill/>
        <a:ln>
          <a:noFill/>
        </a:ln>
        <a:effectLst/>
      </dsp:spPr>
      <dsp:style>
        <a:lnRef idx="0">
          <a:scrgbClr r="0" g="0" b="0"/>
        </a:lnRef>
        <a:fillRef idx="0">
          <a:scrgbClr r="0" g="0" b="0"/>
        </a:fillRef>
        <a:effectRef idx="0">
          <a:scrgbClr r="0" g="0" b="0"/>
        </a:effectRef>
        <a:fontRef idx="minor"/>
      </dsp:style>
    </dsp:sp>
    <dsp:sp modelId="{79E9C720-48DB-4886-8504-268F58A5DD7E}">
      <dsp:nvSpPr>
        <dsp:cNvPr id="0" name=""/>
        <dsp:cNvSpPr/>
      </dsp:nvSpPr>
      <dsp:spPr>
        <a:xfrm>
          <a:off x="2860560" y="1085892"/>
          <a:ext cx="851976" cy="8519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FB42B-E228-4B44-8FF7-573DC31F6144}">
      <dsp:nvSpPr>
        <dsp:cNvPr id="0" name=""/>
        <dsp:cNvSpPr/>
      </dsp:nvSpPr>
      <dsp:spPr>
        <a:xfrm>
          <a:off x="2860560" y="2060257"/>
          <a:ext cx="2434218" cy="661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Build in flexibility to acquire properties unexpectedly on the market</a:t>
          </a:r>
        </a:p>
      </dsp:txBody>
      <dsp:txXfrm>
        <a:off x="2860560" y="2060257"/>
        <a:ext cx="2434218" cy="661803"/>
      </dsp:txXfrm>
    </dsp:sp>
    <dsp:sp modelId="{F7E7B323-BC31-4E68-BA35-4E948EF40439}">
      <dsp:nvSpPr>
        <dsp:cNvPr id="0" name=""/>
        <dsp:cNvSpPr/>
      </dsp:nvSpPr>
      <dsp:spPr>
        <a:xfrm>
          <a:off x="2860560" y="2778986"/>
          <a:ext cx="2434218" cy="1153170"/>
        </a:xfrm>
        <a:prstGeom prst="rect">
          <a:avLst/>
        </a:prstGeom>
        <a:noFill/>
        <a:ln>
          <a:noFill/>
        </a:ln>
        <a:effectLst/>
      </dsp:spPr>
      <dsp:style>
        <a:lnRef idx="0">
          <a:scrgbClr r="0" g="0" b="0"/>
        </a:lnRef>
        <a:fillRef idx="0">
          <a:scrgbClr r="0" g="0" b="0"/>
        </a:fillRef>
        <a:effectRef idx="0">
          <a:scrgbClr r="0" g="0" b="0"/>
        </a:effectRef>
        <a:fontRef idx="minor"/>
      </dsp:style>
    </dsp:sp>
    <dsp:sp modelId="{9D2BA452-2E43-4227-B192-3534FFB0A87E}">
      <dsp:nvSpPr>
        <dsp:cNvPr id="0" name=""/>
        <dsp:cNvSpPr/>
      </dsp:nvSpPr>
      <dsp:spPr>
        <a:xfrm>
          <a:off x="5720767" y="1085892"/>
          <a:ext cx="851976" cy="8519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04BA84-9726-4620-A200-A81708D1B00F}">
      <dsp:nvSpPr>
        <dsp:cNvPr id="0" name=""/>
        <dsp:cNvSpPr/>
      </dsp:nvSpPr>
      <dsp:spPr>
        <a:xfrm>
          <a:off x="5720767" y="2060257"/>
          <a:ext cx="2434218" cy="661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Application process for non-AAHC projects</a:t>
          </a:r>
        </a:p>
      </dsp:txBody>
      <dsp:txXfrm>
        <a:off x="5720767" y="2060257"/>
        <a:ext cx="2434218" cy="661803"/>
      </dsp:txXfrm>
    </dsp:sp>
    <dsp:sp modelId="{96134CB9-B149-4858-8C8B-CF08E97CBDDB}">
      <dsp:nvSpPr>
        <dsp:cNvPr id="0" name=""/>
        <dsp:cNvSpPr/>
      </dsp:nvSpPr>
      <dsp:spPr>
        <a:xfrm>
          <a:off x="5720767" y="2778986"/>
          <a:ext cx="2434218" cy="1153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Based on City Council adopted millage guidelines</a:t>
          </a:r>
        </a:p>
        <a:p>
          <a:pPr marL="0" lvl="0" indent="0" algn="l" defTabSz="488950">
            <a:lnSpc>
              <a:spcPct val="100000"/>
            </a:lnSpc>
            <a:spcBef>
              <a:spcPct val="0"/>
            </a:spcBef>
            <a:spcAft>
              <a:spcPct val="35000"/>
            </a:spcAft>
            <a:buNone/>
          </a:pPr>
          <a:r>
            <a:rPr lang="en-US" sz="1100" kern="1200"/>
            <a:t>Ensure investment in feasible projects with qualified developers</a:t>
          </a:r>
        </a:p>
      </dsp:txBody>
      <dsp:txXfrm>
        <a:off x="5720767" y="2778986"/>
        <a:ext cx="2434218" cy="1153170"/>
      </dsp:txXfrm>
    </dsp:sp>
    <dsp:sp modelId="{BA446235-A418-4CC6-B199-B196BF349D84}">
      <dsp:nvSpPr>
        <dsp:cNvPr id="0" name=""/>
        <dsp:cNvSpPr/>
      </dsp:nvSpPr>
      <dsp:spPr>
        <a:xfrm>
          <a:off x="8580974" y="1085892"/>
          <a:ext cx="851976" cy="8519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718A1A-6C1C-4CD2-9AAD-A3E254D6DCB6}">
      <dsp:nvSpPr>
        <dsp:cNvPr id="0" name=""/>
        <dsp:cNvSpPr/>
      </dsp:nvSpPr>
      <dsp:spPr>
        <a:xfrm>
          <a:off x="8580974" y="2060257"/>
          <a:ext cx="2434218" cy="661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Capital Funds/Resident Services Funds</a:t>
          </a:r>
        </a:p>
      </dsp:txBody>
      <dsp:txXfrm>
        <a:off x="8580974" y="2060257"/>
        <a:ext cx="2434218" cy="661803"/>
      </dsp:txXfrm>
    </dsp:sp>
    <dsp:sp modelId="{D3672F59-49F5-4961-8520-C700D6C01724}">
      <dsp:nvSpPr>
        <dsp:cNvPr id="0" name=""/>
        <dsp:cNvSpPr/>
      </dsp:nvSpPr>
      <dsp:spPr>
        <a:xfrm>
          <a:off x="8580974" y="2778986"/>
          <a:ext cx="2434218" cy="1153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Capital funds drawn down first and one time</a:t>
          </a:r>
        </a:p>
        <a:p>
          <a:pPr marL="0" lvl="0" indent="0" algn="l" defTabSz="488950">
            <a:lnSpc>
              <a:spcPct val="100000"/>
            </a:lnSpc>
            <a:spcBef>
              <a:spcPct val="0"/>
            </a:spcBef>
            <a:spcAft>
              <a:spcPct val="35000"/>
            </a:spcAft>
            <a:buNone/>
          </a:pPr>
          <a:r>
            <a:rPr lang="en-US" sz="1100" kern="1200"/>
            <a:t>Services funds drawn down second and will require annual budget approval</a:t>
          </a:r>
        </a:p>
        <a:p>
          <a:pPr marL="0" lvl="0" indent="0" algn="l" defTabSz="488950">
            <a:lnSpc>
              <a:spcPct val="100000"/>
            </a:lnSpc>
            <a:spcBef>
              <a:spcPct val="0"/>
            </a:spcBef>
            <a:spcAft>
              <a:spcPct val="35000"/>
            </a:spcAft>
            <a:buNone/>
          </a:pPr>
          <a:r>
            <a:rPr lang="en-US" sz="1100" kern="1200"/>
            <a:t>Need to track ongoing annual service requests tied to capital projects</a:t>
          </a:r>
        </a:p>
      </dsp:txBody>
      <dsp:txXfrm>
        <a:off x="8580974" y="2778986"/>
        <a:ext cx="2434218" cy="11531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BC21F-1358-4AC0-A79A-B90B68452F59}">
      <dsp:nvSpPr>
        <dsp:cNvPr id="0" name=""/>
        <dsp:cNvSpPr/>
      </dsp:nvSpPr>
      <dsp:spPr>
        <a:xfrm>
          <a:off x="0" y="159331"/>
          <a:ext cx="6263640" cy="7195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Competitive Process</a:t>
          </a:r>
        </a:p>
      </dsp:txBody>
      <dsp:txXfrm>
        <a:off x="35125" y="194456"/>
        <a:ext cx="6193390" cy="649299"/>
      </dsp:txXfrm>
    </dsp:sp>
    <dsp:sp modelId="{B2F04B5D-55F0-446A-B91F-46085354A22B}">
      <dsp:nvSpPr>
        <dsp:cNvPr id="0" name=""/>
        <dsp:cNvSpPr/>
      </dsp:nvSpPr>
      <dsp:spPr>
        <a:xfrm>
          <a:off x="0" y="878881"/>
          <a:ext cx="6263640"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29 Public Housing Authorities Designated under Cohort #4</a:t>
          </a:r>
        </a:p>
        <a:p>
          <a:pPr marL="228600" lvl="1" indent="-228600" algn="l" defTabSz="1022350">
            <a:lnSpc>
              <a:spcPct val="90000"/>
            </a:lnSpc>
            <a:spcBef>
              <a:spcPct val="0"/>
            </a:spcBef>
            <a:spcAft>
              <a:spcPct val="20000"/>
            </a:spcAft>
            <a:buChar char="•"/>
          </a:pPr>
          <a:r>
            <a:rPr lang="en-US" sz="2300" kern="1200"/>
            <a:t>139 PHA’s total approved for MTW Designation</a:t>
          </a:r>
        </a:p>
      </dsp:txBody>
      <dsp:txXfrm>
        <a:off x="0" y="878881"/>
        <a:ext cx="6263640" cy="1117800"/>
      </dsp:txXfrm>
    </dsp:sp>
    <dsp:sp modelId="{3E6BE866-8004-427F-85A4-3070E2A842CC}">
      <dsp:nvSpPr>
        <dsp:cNvPr id="0" name=""/>
        <dsp:cNvSpPr/>
      </dsp:nvSpPr>
      <dsp:spPr>
        <a:xfrm>
          <a:off x="0" y="1996681"/>
          <a:ext cx="6263640" cy="719549"/>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Benefits</a:t>
          </a:r>
        </a:p>
      </dsp:txBody>
      <dsp:txXfrm>
        <a:off x="35125" y="2031806"/>
        <a:ext cx="6193390" cy="649299"/>
      </dsp:txXfrm>
    </dsp:sp>
    <dsp:sp modelId="{2341023E-1B3B-4018-9BFA-3F0CD2E08D5D}">
      <dsp:nvSpPr>
        <dsp:cNvPr id="0" name=""/>
        <dsp:cNvSpPr/>
      </dsp:nvSpPr>
      <dsp:spPr>
        <a:xfrm>
          <a:off x="0" y="2716231"/>
          <a:ext cx="6263640" cy="79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Regulatory flexibility </a:t>
          </a:r>
        </a:p>
        <a:p>
          <a:pPr marL="228600" lvl="1" indent="-228600" algn="l" defTabSz="1022350">
            <a:lnSpc>
              <a:spcPct val="90000"/>
            </a:lnSpc>
            <a:spcBef>
              <a:spcPct val="0"/>
            </a:spcBef>
            <a:spcAft>
              <a:spcPct val="20000"/>
            </a:spcAft>
            <a:buChar char="•"/>
          </a:pPr>
          <a:r>
            <a:rPr lang="en-US" sz="2300" kern="1200"/>
            <a:t>Funding fungibility &amp; flexibility</a:t>
          </a:r>
        </a:p>
      </dsp:txBody>
      <dsp:txXfrm>
        <a:off x="0" y="2716231"/>
        <a:ext cx="6263640" cy="791774"/>
      </dsp:txXfrm>
    </dsp:sp>
    <dsp:sp modelId="{641A4AE2-2921-4234-84B0-A23A68EB85D5}">
      <dsp:nvSpPr>
        <dsp:cNvPr id="0" name=""/>
        <dsp:cNvSpPr/>
      </dsp:nvSpPr>
      <dsp:spPr>
        <a:xfrm>
          <a:off x="0" y="3508006"/>
          <a:ext cx="6263640" cy="71954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5-year Study</a:t>
          </a:r>
        </a:p>
      </dsp:txBody>
      <dsp:txXfrm>
        <a:off x="35125" y="3543131"/>
        <a:ext cx="6193390" cy="649299"/>
      </dsp:txXfrm>
    </dsp:sp>
    <dsp:sp modelId="{6E3A335F-F330-43A7-A0CD-7C05FD6D6265}">
      <dsp:nvSpPr>
        <dsp:cNvPr id="0" name=""/>
        <dsp:cNvSpPr/>
      </dsp:nvSpPr>
      <dsp:spPr>
        <a:xfrm>
          <a:off x="0" y="4227556"/>
          <a:ext cx="6263640"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Increase landlord participation in voucher program</a:t>
          </a:r>
        </a:p>
        <a:p>
          <a:pPr marL="228600" lvl="1" indent="-228600" algn="l" defTabSz="1022350">
            <a:lnSpc>
              <a:spcPct val="90000"/>
            </a:lnSpc>
            <a:spcBef>
              <a:spcPct val="0"/>
            </a:spcBef>
            <a:spcAft>
              <a:spcPct val="20000"/>
            </a:spcAft>
            <a:buChar char="•"/>
          </a:pPr>
          <a:r>
            <a:rPr lang="en-US" sz="2300" kern="1200"/>
            <a:t>Increase lease-up success for participants</a:t>
          </a:r>
        </a:p>
      </dsp:txBody>
      <dsp:txXfrm>
        <a:off x="0" y="4227556"/>
        <a:ext cx="6263640" cy="11178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738681"/>
          </a:xfrm>
          <a:prstGeom prst="rect">
            <a:avLst/>
          </a:prstGeom>
        </p:spPr>
        <p:txBody>
          <a:bodyPr vert="horz" lIns="136897" tIns="68449" rIns="136897" bIns="68449" rtlCol="0"/>
          <a:lstStyle>
            <a:lvl1pPr algn="l">
              <a:defRPr sz="1800"/>
            </a:lvl1pPr>
          </a:lstStyle>
          <a:p>
            <a:endParaRPr lang="en-US"/>
          </a:p>
        </p:txBody>
      </p:sp>
      <p:sp>
        <p:nvSpPr>
          <p:cNvPr id="3" name="Date Placeholder 2"/>
          <p:cNvSpPr>
            <a:spLocks noGrp="1"/>
          </p:cNvSpPr>
          <p:nvPr>
            <p:ph type="dt" idx="1"/>
          </p:nvPr>
        </p:nvSpPr>
        <p:spPr>
          <a:xfrm>
            <a:off x="5231640" y="0"/>
            <a:ext cx="4002299" cy="738681"/>
          </a:xfrm>
          <a:prstGeom prst="rect">
            <a:avLst/>
          </a:prstGeom>
        </p:spPr>
        <p:txBody>
          <a:bodyPr vert="horz" lIns="136897" tIns="68449" rIns="136897" bIns="68449" rtlCol="0"/>
          <a:lstStyle>
            <a:lvl1pPr algn="r">
              <a:defRPr sz="1800"/>
            </a:lvl1pPr>
          </a:lstStyle>
          <a:p>
            <a:fld id="{B15D0337-93C3-4847-8191-98ED34F17322}" type="datetimeFigureOut">
              <a:rPr lang="en-US" smtClean="0"/>
              <a:t>4/15/2026</a:t>
            </a:fld>
            <a:endParaRPr lang="en-US"/>
          </a:p>
        </p:txBody>
      </p:sp>
      <p:sp>
        <p:nvSpPr>
          <p:cNvPr id="4" name="Slide Image Placeholder 3"/>
          <p:cNvSpPr>
            <a:spLocks noGrp="1" noRot="1" noChangeAspect="1"/>
          </p:cNvSpPr>
          <p:nvPr>
            <p:ph type="sldImg" idx="2"/>
          </p:nvPr>
        </p:nvSpPr>
        <p:spPr>
          <a:xfrm>
            <a:off x="200025" y="1839913"/>
            <a:ext cx="8836025" cy="4970462"/>
          </a:xfrm>
          <a:prstGeom prst="rect">
            <a:avLst/>
          </a:prstGeom>
          <a:noFill/>
          <a:ln w="12700">
            <a:solidFill>
              <a:prstClr val="black"/>
            </a:solidFill>
          </a:ln>
        </p:spPr>
        <p:txBody>
          <a:bodyPr vert="horz" lIns="136897" tIns="68449" rIns="136897" bIns="68449" rtlCol="0" anchor="ctr"/>
          <a:lstStyle/>
          <a:p>
            <a:endParaRPr lang="en-US"/>
          </a:p>
        </p:txBody>
      </p:sp>
      <p:sp>
        <p:nvSpPr>
          <p:cNvPr id="5" name="Notes Placeholder 4"/>
          <p:cNvSpPr>
            <a:spLocks noGrp="1"/>
          </p:cNvSpPr>
          <p:nvPr>
            <p:ph type="body" sz="quarter" idx="3"/>
          </p:nvPr>
        </p:nvSpPr>
        <p:spPr>
          <a:xfrm>
            <a:off x="923608" y="7085192"/>
            <a:ext cx="7388860" cy="5796975"/>
          </a:xfrm>
          <a:prstGeom prst="rect">
            <a:avLst/>
          </a:prstGeom>
        </p:spPr>
        <p:txBody>
          <a:bodyPr vert="horz" lIns="136897" tIns="68449" rIns="136897" bIns="684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13983798"/>
            <a:ext cx="4002299" cy="738679"/>
          </a:xfrm>
          <a:prstGeom prst="rect">
            <a:avLst/>
          </a:prstGeom>
        </p:spPr>
        <p:txBody>
          <a:bodyPr vert="horz" lIns="136897" tIns="68449" rIns="136897" bIns="68449" rtlCol="0" anchor="b"/>
          <a:lstStyle>
            <a:lvl1pPr algn="l">
              <a:defRPr sz="1800"/>
            </a:lvl1pPr>
          </a:lstStyle>
          <a:p>
            <a:endParaRPr lang="en-US"/>
          </a:p>
        </p:txBody>
      </p:sp>
      <p:sp>
        <p:nvSpPr>
          <p:cNvPr id="7" name="Slide Number Placeholder 6"/>
          <p:cNvSpPr>
            <a:spLocks noGrp="1"/>
          </p:cNvSpPr>
          <p:nvPr>
            <p:ph type="sldNum" sz="quarter" idx="5"/>
          </p:nvPr>
        </p:nvSpPr>
        <p:spPr>
          <a:xfrm>
            <a:off x="5231640" y="13983798"/>
            <a:ext cx="4002299" cy="738679"/>
          </a:xfrm>
          <a:prstGeom prst="rect">
            <a:avLst/>
          </a:prstGeom>
        </p:spPr>
        <p:txBody>
          <a:bodyPr vert="horz" lIns="136897" tIns="68449" rIns="136897" bIns="68449" rtlCol="0" anchor="b"/>
          <a:lstStyle>
            <a:lvl1pPr algn="r">
              <a:defRPr sz="1800"/>
            </a:lvl1pPr>
          </a:lstStyle>
          <a:p>
            <a:fld id="{F491ADE2-C625-4512-8A09-81C11AC50F75}" type="slidenum">
              <a:rPr lang="en-US" smtClean="0"/>
              <a:t>‹#›</a:t>
            </a:fld>
            <a:endParaRPr lang="en-US"/>
          </a:p>
        </p:txBody>
      </p:sp>
    </p:spTree>
    <p:extLst>
      <p:ext uri="{BB962C8B-B14F-4D97-AF65-F5344CB8AC3E}">
        <p14:creationId xmlns:p14="http://schemas.microsoft.com/office/powerpoint/2010/main" val="47865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rcgis.com/apps/dashboards/bf43a42c68ec45539908236f6c63e35b"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ichigan.gov/leo/news/2025/12/08/michigans-minimum-wage-set-to-increase-on-jan-1-202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in 1965</a:t>
            </a:r>
          </a:p>
        </p:txBody>
      </p:sp>
      <p:sp>
        <p:nvSpPr>
          <p:cNvPr id="4" name="Slide Number Placeholder 3"/>
          <p:cNvSpPr>
            <a:spLocks noGrp="1"/>
          </p:cNvSpPr>
          <p:nvPr>
            <p:ph type="sldNum" sz="quarter" idx="5"/>
          </p:nvPr>
        </p:nvSpPr>
        <p:spPr/>
        <p:txBody>
          <a:bodyPr/>
          <a:lstStyle/>
          <a:p>
            <a:fld id="{F491ADE2-C625-4512-8A09-81C11AC50F75}" type="slidenum">
              <a:rPr lang="en-US" smtClean="0"/>
              <a:t>3</a:t>
            </a:fld>
            <a:endParaRPr lang="en-US"/>
          </a:p>
        </p:txBody>
      </p:sp>
    </p:spTree>
    <p:extLst>
      <p:ext uri="{BB962C8B-B14F-4D97-AF65-F5344CB8AC3E}">
        <p14:creationId xmlns:p14="http://schemas.microsoft.com/office/powerpoint/2010/main" val="1457108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97306-5FC3-429E-BCF9-7811FE1D3E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2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TC</a:t>
            </a:r>
            <a:endParaRPr lang="en-US" dirty="0"/>
          </a:p>
          <a:p>
            <a:endParaRPr lang="en-US" dirty="0">
              <a:cs typeface="Calibri"/>
            </a:endParaRPr>
          </a:p>
          <a:p>
            <a:pPr marL="285750" indent="-285750">
              <a:buFont typeface="Arial"/>
              <a:buChar char="•"/>
            </a:pPr>
            <a:r>
              <a:rPr lang="en-US" dirty="0"/>
              <a:t>This graph shows all of the County's housing stock – both rental and owner-occupied – year over year from 2012 to 2021.  During this 9-year span, the County gained an additional 10,226 housing units.  </a:t>
            </a:r>
            <a:endParaRPr lang="en-US" dirty="0">
              <a:cs typeface="Calibri"/>
            </a:endParaRPr>
          </a:p>
          <a:p>
            <a:endParaRPr lang="en-US" dirty="0">
              <a:cs typeface="Calibri"/>
            </a:endParaRPr>
          </a:p>
          <a:p>
            <a:pPr marL="285750" indent="-285750">
              <a:buFont typeface="Arial"/>
              <a:buChar char="•"/>
            </a:pPr>
            <a:r>
              <a:rPr lang="en-US" dirty="0"/>
              <a:t>The small blue segment shows vacant housing units in the County, which in 2021 was only 8,827 units -- which represents only 6% of the total housing stock that year.  </a:t>
            </a:r>
          </a:p>
          <a:p>
            <a:pPr marL="285750" indent="-285750">
              <a:buFont typeface="Arial"/>
              <a:buChar char="•"/>
            </a:pPr>
            <a:r>
              <a:rPr lang="en-US" dirty="0"/>
              <a:t>Median rent was $921 in 2012 and rose to $1,225 by 2021 – a 33% increase over a 9- year period.  </a:t>
            </a:r>
            <a:endParaRPr lang="en-US" dirty="0">
              <a:cs typeface="Calibri"/>
            </a:endParaRPr>
          </a:p>
          <a:p>
            <a:r>
              <a:rPr lang="en-US" dirty="0"/>
              <a:t> </a:t>
            </a:r>
            <a:endParaRPr lang="en-US" dirty="0">
              <a:cs typeface="Calibri"/>
            </a:endParaRPr>
          </a:p>
          <a:p>
            <a:pPr marL="285750" indent="-285750">
              <a:buFont typeface="Arial"/>
              <a:buChar char="•"/>
            </a:pPr>
            <a:r>
              <a:rPr lang="en-US" dirty="0"/>
              <a:t>The yellow line running horizontal toward the bottom of the graph shows the # of affordable rental units in the County from 2016 through 2021, pulling from the Affordable Housing Dashboard that was launched at OCED in 2015 to track progress against the goals set by the County's 2015 Housing Affordability and Economic Equity Analysis.  </a:t>
            </a:r>
            <a:endParaRPr lang="en-US" dirty="0">
              <a:cs typeface="Calibri"/>
            </a:endParaRPr>
          </a:p>
          <a:p>
            <a:r>
              <a:rPr lang="en-US" dirty="0"/>
              <a:t> </a:t>
            </a:r>
            <a:endParaRPr lang="en-US" dirty="0">
              <a:cs typeface="Calibri"/>
            </a:endParaRPr>
          </a:p>
          <a:p>
            <a:pPr marL="285750" indent="-285750">
              <a:buFont typeface="Arial"/>
              <a:buChar char="•"/>
            </a:pPr>
            <a:r>
              <a:rPr lang="en-US" dirty="0"/>
              <a:t>Affordable is defined here (and on the affordable housing dashboard) as income and rent restricted for households with incomes at or below 60% of Area Median Income. </a:t>
            </a:r>
            <a:endParaRPr lang="en-US" dirty="0">
              <a:cs typeface="Calibri"/>
            </a:endParaRPr>
          </a:p>
          <a:p>
            <a:r>
              <a:rPr lang="en-US" dirty="0"/>
              <a:t> </a:t>
            </a:r>
            <a:endParaRPr lang="en-US" dirty="0">
              <a:cs typeface="Calibri"/>
            </a:endParaRPr>
          </a:p>
          <a:p>
            <a:pPr marL="285750" indent="-285750">
              <a:buFont typeface="Arial"/>
              <a:buChar char="•"/>
            </a:pPr>
            <a:r>
              <a:rPr lang="en-US" dirty="0"/>
              <a:t>The number of affordable units in Washtenaw  has decreased by a net of 758 units; because while </a:t>
            </a:r>
            <a:r>
              <a:rPr lang="en-US" dirty="0" err="1"/>
              <a:t>while</a:t>
            </a:r>
            <a:r>
              <a:rPr lang="en-US" dirty="0"/>
              <a:t> we’ve had 233 new affordable units come online since 2015, during this same time span we have </a:t>
            </a:r>
            <a:r>
              <a:rPr lang="en-US" u="sng" dirty="0"/>
              <a:t>lost </a:t>
            </a:r>
            <a:r>
              <a:rPr lang="en-US" dirty="0"/>
              <a:t>991 units that have converted to market rate.</a:t>
            </a:r>
            <a:endParaRPr lang="en-US" dirty="0">
              <a:cs typeface="Calibri"/>
            </a:endParaRPr>
          </a:p>
          <a:p>
            <a:r>
              <a:rPr lang="en-US" dirty="0"/>
              <a:t> </a:t>
            </a:r>
            <a:endParaRPr lang="en-US" dirty="0">
              <a:cs typeface="Calibri"/>
            </a:endParaRPr>
          </a:p>
          <a:p>
            <a:pPr marL="285750" indent="-285750">
              <a:buFont typeface="Arial"/>
              <a:buChar char="•"/>
            </a:pPr>
            <a:r>
              <a:rPr lang="en-US" dirty="0"/>
              <a:t>In 2021 – we had around 4,554 affordable units, which makes up  just under 3% of the County’s total housing units.  </a:t>
            </a:r>
            <a:endParaRPr lang="en-US" dirty="0">
              <a:cs typeface="Calibri"/>
            </a:endParaRPr>
          </a:p>
          <a:p>
            <a:endParaRPr lang="en-US" dirty="0">
              <a:cs typeface="Calibri"/>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to Affordable Housing Dashboard: </a:t>
            </a:r>
            <a:r>
              <a:rPr lang="en-US" sz="1200" u="sng" dirty="0">
                <a:solidFill>
                  <a:srgbClr val="000000"/>
                </a:solidFill>
                <a:effectLst/>
                <a:latin typeface="Calibri"/>
                <a:ea typeface="Times New Roman" panose="02020603050405020304" pitchFamily="18" charset="0"/>
                <a:cs typeface="Calibri"/>
                <a:hlinkClick r:id="rId3"/>
              </a:rPr>
              <a:t>https://www.arcgis.com/apps/dashboards/bf43a42c68ec45539908236f6c63e35b</a:t>
            </a:r>
            <a:endParaRPr lang="en-US" sz="1200" u="sng" dirty="0">
              <a:solidFill>
                <a:srgbClr val="000000"/>
              </a:solidFill>
              <a:effectLst/>
              <a:latin typeface="Calibr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solidFill>
                <a:srgbClr val="000000"/>
              </a:solidFill>
              <a:effectLst/>
              <a:latin typeface="Calibri" panose="020F0502020204030204" pitchFamily="34" charset="0"/>
              <a:ea typeface="Calibri" panose="020F0502020204030204" pitchFamily="34" charset="0"/>
            </a:endParaRPr>
          </a:p>
          <a:p>
            <a:pPr>
              <a:defRPr/>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a:endParaRPr>
          </a:p>
        </p:txBody>
      </p:sp>
      <p:sp>
        <p:nvSpPr>
          <p:cNvPr id="4" name="Slide Number Placeholder 3"/>
          <p:cNvSpPr>
            <a:spLocks noGrp="1"/>
          </p:cNvSpPr>
          <p:nvPr>
            <p:ph type="sldNum" sz="quarter" idx="5"/>
          </p:nvPr>
        </p:nvSpPr>
        <p:spPr/>
        <p:txBody>
          <a:bodyPr/>
          <a:lstStyle/>
          <a:p>
            <a:fld id="{9444D8D3-3149-4129-9846-1F914F444A7B}" type="slidenum">
              <a:rPr lang="en-US" smtClean="0"/>
              <a:t>22</a:t>
            </a:fld>
            <a:endParaRPr lang="en-US"/>
          </a:p>
        </p:txBody>
      </p:sp>
    </p:spTree>
    <p:extLst>
      <p:ext uri="{BB962C8B-B14F-4D97-AF65-F5344CB8AC3E}">
        <p14:creationId xmlns:p14="http://schemas.microsoft.com/office/powerpoint/2010/main" val="313111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Based on federal analysis of American Community Survey of all housing types, not including housing built in last 2 years, and not including subsidized housing.</a:t>
            </a:r>
          </a:p>
          <a:p>
            <a:pPr fontAlgn="base"/>
            <a:r>
              <a:rPr lang="en-US" sz="1200" b="0" i="0" kern="1200">
                <a:solidFill>
                  <a:schemeClr val="tx1"/>
                </a:solidFill>
                <a:effectLst/>
                <a:latin typeface="+mn-lt"/>
                <a:ea typeface="+mn-ea"/>
                <a:cs typeface="+mn-cs"/>
              </a:rPr>
              <a:t>Used for several federal programs, effective federal fiscal year of Oct 1</a:t>
            </a:r>
            <a:r>
              <a:rPr lang="en-US" sz="1200" b="0" i="0" kern="1200" baseline="30000">
                <a:solidFill>
                  <a:schemeClr val="tx1"/>
                </a:solidFill>
                <a:effectLst/>
                <a:latin typeface="+mn-lt"/>
                <a:ea typeface="+mn-ea"/>
                <a:cs typeface="+mn-cs"/>
              </a:rPr>
              <a:t>st</a:t>
            </a:r>
            <a:r>
              <a:rPr lang="en-US" sz="1200" b="0" i="0" kern="120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91ADE2-C625-4512-8A09-81C11AC50F75}" type="slidenum">
              <a:rPr lang="en-US" smtClean="0"/>
              <a:t>23</a:t>
            </a:fld>
            <a:endParaRPr lang="en-US"/>
          </a:p>
        </p:txBody>
      </p:sp>
    </p:spTree>
    <p:extLst>
      <p:ext uri="{BB962C8B-B14F-4D97-AF65-F5344CB8AC3E}">
        <p14:creationId xmlns:p14="http://schemas.microsoft.com/office/powerpoint/2010/main" val="3009778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Qualified Census Tract: </a:t>
            </a:r>
            <a:r>
              <a:rPr lang="en-US" sz="1200" b="0" i="0" kern="1200" dirty="0">
                <a:solidFill>
                  <a:schemeClr val="tx1"/>
                </a:solidFill>
                <a:effectLst/>
                <a:latin typeface="+mn-lt"/>
                <a:ea typeface="+mn-ea"/>
                <a:cs typeface="+mn-cs"/>
              </a:rPr>
              <a:t>50 percent of households with incomes below 60 percent of the Area Median Gross Income (AMGI) or have a poverty rate of 25 percent or more.</a:t>
            </a:r>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24</a:t>
            </a:fld>
            <a:endParaRPr lang="en-US"/>
          </a:p>
        </p:txBody>
      </p:sp>
    </p:spTree>
    <p:extLst>
      <p:ext uri="{BB962C8B-B14F-4D97-AF65-F5344CB8AC3E}">
        <p14:creationId xmlns:p14="http://schemas.microsoft.com/office/powerpoint/2010/main" val="693547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64D8B7-9339-4AE1-8441-BEB820E146AD}" type="slidenum">
              <a:rPr lang="en-US" smtClean="0"/>
              <a:pPr/>
              <a:t>26</a:t>
            </a:fld>
            <a:endParaRPr lang="en-US"/>
          </a:p>
        </p:txBody>
      </p:sp>
    </p:spTree>
    <p:extLst>
      <p:ext uri="{BB962C8B-B14F-4D97-AF65-F5344CB8AC3E}">
        <p14:creationId xmlns:p14="http://schemas.microsoft.com/office/powerpoint/2010/main" val="4260012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Decennial Census except 2017</a:t>
            </a:r>
            <a:r>
              <a:rPr lang="en-US" baseline="0" dirty="0"/>
              <a:t> ACS estimates</a:t>
            </a:r>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27</a:t>
            </a:fld>
            <a:endParaRPr lang="en-US"/>
          </a:p>
        </p:txBody>
      </p:sp>
    </p:spTree>
    <p:extLst>
      <p:ext uri="{BB962C8B-B14F-4D97-AF65-F5344CB8AC3E}">
        <p14:creationId xmlns:p14="http://schemas.microsoft.com/office/powerpoint/2010/main" val="409215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note</a:t>
            </a:r>
            <a:r>
              <a:rPr lang="en-US" baseline="0" dirty="0"/>
              <a:t> 1.1 annual increase is fairly standard for U of M.</a:t>
            </a:r>
          </a:p>
          <a:p>
            <a:r>
              <a:rPr lang="en-US" dirty="0"/>
              <a:t>2007-2008 to 2017-2018 was 1.3%.</a:t>
            </a:r>
          </a:p>
          <a:p>
            <a:endParaRPr lang="en-US" dirty="0"/>
          </a:p>
          <a:p>
            <a:r>
              <a:rPr lang="en-US" dirty="0"/>
              <a:t>Info on </a:t>
            </a:r>
          </a:p>
          <a:p>
            <a:r>
              <a:rPr lang="en-US" dirty="0"/>
              <a:t>UM housed 37% of its undergraduates in academic years 2000-2001 through 2011-2012; that figure has</a:t>
            </a:r>
          </a:p>
          <a:p>
            <a:r>
              <a:rPr lang="en-US" dirty="0"/>
              <a:t>since fallen to 31% in the 2018-2019 academic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1ADE2-C625-4512-8A09-81C11AC50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77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On the Map</a:t>
            </a:r>
          </a:p>
        </p:txBody>
      </p:sp>
      <p:sp>
        <p:nvSpPr>
          <p:cNvPr id="4" name="Slide Number Placeholder 3"/>
          <p:cNvSpPr>
            <a:spLocks noGrp="1"/>
          </p:cNvSpPr>
          <p:nvPr>
            <p:ph type="sldNum" sz="quarter" idx="10"/>
          </p:nvPr>
        </p:nvSpPr>
        <p:spPr/>
        <p:txBody>
          <a:bodyPr/>
          <a:lstStyle/>
          <a:p>
            <a:fld id="{F491ADE2-C625-4512-8A09-81C11AC50F75}" type="slidenum">
              <a:rPr lang="en-US" smtClean="0"/>
              <a:t>29</a:t>
            </a:fld>
            <a:endParaRPr lang="en-US"/>
          </a:p>
        </p:txBody>
      </p:sp>
    </p:spTree>
    <p:extLst>
      <p:ext uri="{BB962C8B-B14F-4D97-AF65-F5344CB8AC3E}">
        <p14:creationId xmlns:p14="http://schemas.microsoft.com/office/powerpoint/2010/main" val="978712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Martin Prosperity’s Institute's 2015 report – Ann Arbor Metro Area is the 8</a:t>
            </a:r>
            <a:r>
              <a:rPr lang="en-US" baseline="30000" dirty="0"/>
              <a:t>th</a:t>
            </a:r>
            <a:r>
              <a:rPr lang="en-US" baseline="0" dirty="0"/>
              <a:t> most </a:t>
            </a:r>
            <a:r>
              <a:rPr lang="en-US" baseline="0" dirty="0" err="1"/>
              <a:t>Economiclly</a:t>
            </a:r>
            <a:r>
              <a:rPr lang="en-US" baseline="0" dirty="0"/>
              <a:t> Segregated City</a:t>
            </a:r>
          </a:p>
          <a:p>
            <a:r>
              <a:rPr lang="en-US" baseline="0"/>
              <a:t>Monroe MI 2</a:t>
            </a:r>
            <a:r>
              <a:rPr lang="en-US" baseline="30000"/>
              <a:t>nd</a:t>
            </a:r>
            <a:r>
              <a:rPr lang="en-US" baseline="0"/>
              <a:t> most economically desegregated city.</a:t>
            </a:r>
            <a:endParaRPr lang="en-US"/>
          </a:p>
          <a:p>
            <a:endParaRPr lang="en-US"/>
          </a:p>
        </p:txBody>
      </p:sp>
      <p:sp>
        <p:nvSpPr>
          <p:cNvPr id="4" name="Slide Number Placeholder 3"/>
          <p:cNvSpPr>
            <a:spLocks noGrp="1"/>
          </p:cNvSpPr>
          <p:nvPr>
            <p:ph type="sldNum" sz="quarter" idx="5"/>
          </p:nvPr>
        </p:nvSpPr>
        <p:spPr/>
        <p:txBody>
          <a:bodyPr/>
          <a:lstStyle/>
          <a:p>
            <a:fld id="{F491ADE2-C625-4512-8A09-81C11AC50F75}" type="slidenum">
              <a:rPr lang="en-US" smtClean="0"/>
              <a:t>30</a:t>
            </a:fld>
            <a:endParaRPr lang="en-US"/>
          </a:p>
        </p:txBody>
      </p:sp>
    </p:spTree>
    <p:extLst>
      <p:ext uri="{BB962C8B-B14F-4D97-AF65-F5344CB8AC3E}">
        <p14:creationId xmlns:p14="http://schemas.microsoft.com/office/powerpoint/2010/main" val="2813980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24.3% Diversion</a:t>
            </a:r>
          </a:p>
          <a:p>
            <a:r>
              <a:rPr lang="en-US" dirty="0"/>
              <a:t>22.9% Intake/Assessment</a:t>
            </a:r>
          </a:p>
          <a:p>
            <a:r>
              <a:rPr lang="en-US" dirty="0"/>
              <a:t>21.4% CERA</a:t>
            </a:r>
          </a:p>
          <a:p>
            <a:r>
              <a:rPr lang="en-US" dirty="0"/>
              <a:t>17.1% non-housing need</a:t>
            </a:r>
          </a:p>
          <a:p>
            <a:r>
              <a:rPr lang="en-US" dirty="0"/>
              <a:t>11.5% case status</a:t>
            </a:r>
          </a:p>
        </p:txBody>
      </p:sp>
      <p:sp>
        <p:nvSpPr>
          <p:cNvPr id="4" name="Slide Number Placeholder 3"/>
          <p:cNvSpPr>
            <a:spLocks noGrp="1"/>
          </p:cNvSpPr>
          <p:nvPr>
            <p:ph type="sldNum" sz="quarter" idx="5"/>
          </p:nvPr>
        </p:nvSpPr>
        <p:spPr/>
        <p:txBody>
          <a:bodyPr/>
          <a:lstStyle/>
          <a:p>
            <a:fld id="{F491ADE2-C625-4512-8A09-81C11AC50F75}" type="slidenum">
              <a:rPr lang="en-US" smtClean="0"/>
              <a:t>31</a:t>
            </a:fld>
            <a:endParaRPr lang="en-US"/>
          </a:p>
        </p:txBody>
      </p:sp>
    </p:spTree>
    <p:extLst>
      <p:ext uri="{BB962C8B-B14F-4D97-AF65-F5344CB8AC3E}">
        <p14:creationId xmlns:p14="http://schemas.microsoft.com/office/powerpoint/2010/main" val="59787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5</a:t>
            </a:fld>
            <a:endParaRPr lang="en-US"/>
          </a:p>
        </p:txBody>
      </p:sp>
    </p:spTree>
    <p:extLst>
      <p:ext uri="{BB962C8B-B14F-4D97-AF65-F5344CB8AC3E}">
        <p14:creationId xmlns:p14="http://schemas.microsoft.com/office/powerpoint/2010/main" val="1656827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number includes each person in household. About 2500 by name households in 2021</a:t>
            </a:r>
          </a:p>
          <a:p>
            <a:endParaRPr lang="en-US" dirty="0"/>
          </a:p>
          <a:p>
            <a:pPr algn="l">
              <a:buFont typeface="Arial" panose="020B0604020202020204" pitchFamily="34" charset="0"/>
              <a:buChar char="•"/>
            </a:pPr>
            <a:r>
              <a:rPr lang="en-US" b="0" i="0" dirty="0">
                <a:solidFill>
                  <a:srgbClr val="111111"/>
                </a:solidFill>
                <a:effectLst/>
                <a:highlight>
                  <a:srgbClr val="FFFFFF"/>
                </a:highlight>
                <a:latin typeface="-apple-system"/>
              </a:rPr>
              <a:t>A homeless individual or head of household with a disability that meets the HUD definition of a disability who lives in a place not meant for human habitation, a safe haven, or in an emergency shelter AND</a:t>
            </a:r>
          </a:p>
          <a:p>
            <a:pPr algn="l">
              <a:buFont typeface="Arial" panose="020B0604020202020204" pitchFamily="34" charset="0"/>
              <a:buChar char="•"/>
            </a:pPr>
            <a:r>
              <a:rPr lang="en-US" b="0" i="0" dirty="0">
                <a:solidFill>
                  <a:srgbClr val="111111"/>
                </a:solidFill>
                <a:effectLst/>
                <a:highlight>
                  <a:srgbClr val="FFFFFF"/>
                </a:highlight>
                <a:latin typeface="-apple-system"/>
              </a:rPr>
              <a:t>An unaccompanied homeless person (a single homeless person who is alone and is not part of a homeless family and not accompanied by children) with a disabling condition such as a diagnosable substance abuse disorder, a serious mental illness, or a developmental disability.</a:t>
            </a:r>
          </a:p>
          <a:p>
            <a:pPr algn="l">
              <a:buFont typeface="Arial" panose="020B0604020202020204" pitchFamily="34" charset="0"/>
              <a:buChar char="•"/>
            </a:pPr>
            <a:r>
              <a:rPr lang="en-US" b="0" i="0" dirty="0">
                <a:solidFill>
                  <a:srgbClr val="111111"/>
                </a:solidFill>
                <a:effectLst/>
                <a:highlight>
                  <a:srgbClr val="FFFFFF"/>
                </a:highlight>
                <a:latin typeface="-apple-system"/>
              </a:rPr>
              <a:t>A single individual (or head of household) with a disabling condition who has experienced homelessness for longer than a year, during which time the individual may have lived in a shelter, Safe Haven, or a place not meant for human habitation.</a:t>
            </a:r>
          </a:p>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32</a:t>
            </a:fld>
            <a:endParaRPr lang="en-US"/>
          </a:p>
        </p:txBody>
      </p:sp>
    </p:spTree>
    <p:extLst>
      <p:ext uri="{BB962C8B-B14F-4D97-AF65-F5344CB8AC3E}">
        <p14:creationId xmlns:p14="http://schemas.microsoft.com/office/powerpoint/2010/main" val="1737105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Washtenaw County is currently the 8</a:t>
            </a:r>
            <a:r>
              <a:rPr lang="en-US" baseline="30000" dirty="0"/>
              <a:t>th</a:t>
            </a:r>
            <a:r>
              <a:rPr lang="en-US" dirty="0"/>
              <a:t> most segregated county by race in the United States according to th</a:t>
            </a:r>
            <a:r>
              <a:rPr lang="en-US" baseline="0" dirty="0"/>
              <a:t>e Martin Prosperity’s Institute's 2015 report – Segregated City, </a:t>
            </a:r>
            <a:r>
              <a:rPr lang="en-US" dirty="0"/>
              <a:t>The Geography of Economic Segregation in America’s Metros.  As Ann Arbor has gentrified,</a:t>
            </a:r>
            <a:r>
              <a:rPr lang="en-US" baseline="0" dirty="0"/>
              <a:t> shift in where Black families and other people of color are living and where white families are living. White families tend to move to Western part of Washtenaw County and People of Color tend to move to Eastern part of the county</a:t>
            </a:r>
          </a:p>
          <a:p>
            <a:endParaRPr lang="en-US" baseline="0" dirty="0"/>
          </a:p>
          <a:p>
            <a:pPr defTabSz="1368968">
              <a:defRPr/>
            </a:pPr>
            <a:r>
              <a:rPr lang="en-US" baseline="0" dirty="0"/>
              <a:t>Washtenaw 	74% white	Black 13%	</a:t>
            </a:r>
            <a:r>
              <a:rPr lang="en-US" baseline="0" dirty="0" err="1"/>
              <a:t>amer</a:t>
            </a:r>
            <a:r>
              <a:rPr lang="en-US" baseline="0" dirty="0"/>
              <a:t> </a:t>
            </a:r>
            <a:r>
              <a:rPr lang="en-US" baseline="0" dirty="0" err="1"/>
              <a:t>indian</a:t>
            </a:r>
            <a:r>
              <a:rPr lang="en-US" baseline="0" dirty="0"/>
              <a:t>/Alaskan .04%	Asian 9% 	2 or more races 3% 	Hispanic 5%</a:t>
            </a:r>
            <a:endParaRPr lang="en-US" dirty="0"/>
          </a:p>
          <a:p>
            <a:endParaRPr lang="en-US" baseline="0" dirty="0"/>
          </a:p>
          <a:p>
            <a:pPr defTabSz="1368968">
              <a:defRPr/>
            </a:pPr>
            <a:r>
              <a:rPr lang="en-US" baseline="0" dirty="0"/>
              <a:t>Michigan	80% white	Black 14%	</a:t>
            </a:r>
            <a:r>
              <a:rPr lang="en-US" baseline="0" dirty="0" err="1"/>
              <a:t>amer</a:t>
            </a:r>
            <a:r>
              <a:rPr lang="en-US" baseline="0" dirty="0"/>
              <a:t> </a:t>
            </a:r>
            <a:r>
              <a:rPr lang="en-US" baseline="0" dirty="0" err="1"/>
              <a:t>indian</a:t>
            </a:r>
            <a:r>
              <a:rPr lang="en-US" baseline="0" dirty="0"/>
              <a:t>/Alaskan 1%	Asian 3%	2 or more races 2%	Hispanic 5%</a:t>
            </a:r>
            <a:endParaRPr lang="en-US" dirty="0"/>
          </a:p>
          <a:p>
            <a:pPr defTabSz="1368968">
              <a:defRPr/>
            </a:pPr>
            <a:endParaRPr lang="en-US" dirty="0"/>
          </a:p>
          <a:p>
            <a:pPr defTabSz="1368968">
              <a:defRPr/>
            </a:pPr>
            <a:r>
              <a:rPr lang="en-US" dirty="0"/>
              <a:t>Washtenaw</a:t>
            </a:r>
            <a:r>
              <a:rPr lang="en-US" baseline="0" dirty="0"/>
              <a:t> 15% poverty, Michigan 15% poverty</a:t>
            </a:r>
            <a:endParaRPr lang="en-US" dirty="0"/>
          </a:p>
          <a:p>
            <a:endParaRPr lang="en-US" dirty="0"/>
          </a:p>
          <a:p>
            <a:r>
              <a:rPr lang="en-US" dirty="0"/>
              <a:t>Poverty rate in Michigan</a:t>
            </a:r>
          </a:p>
          <a:p>
            <a:pPr defTabSz="1368968">
              <a:defRPr/>
            </a:pPr>
            <a:r>
              <a:rPr lang="en-US" baseline="0" dirty="0"/>
              <a:t>percent	white 8%		black 24%		other 11%		Hispanic 23%</a:t>
            </a:r>
            <a:endParaRPr lang="en-US" dirty="0"/>
          </a:p>
          <a:p>
            <a:pPr defTabSz="1368968">
              <a:defRPr/>
            </a:pPr>
            <a:r>
              <a:rPr lang="en-US" baseline="0" dirty="0"/>
              <a:t>number	white 609,400 		black 316,600		other 64,600		Hispanic 118,700</a:t>
            </a:r>
            <a:endParaRPr lang="en-US" dirty="0"/>
          </a:p>
          <a:p>
            <a:endParaRPr lang="en-US" dirty="0"/>
          </a:p>
          <a:p>
            <a:r>
              <a:rPr lang="en-US" dirty="0"/>
              <a:t>Census</a:t>
            </a:r>
            <a:r>
              <a:rPr lang="en-US" baseline="0" dirty="0"/>
              <a:t> - % Black only population in city of Ann Arbor:</a:t>
            </a:r>
          </a:p>
          <a:p>
            <a:r>
              <a:rPr lang="en-US" baseline="0" dirty="0"/>
              <a:t>1980 – 9.3%</a:t>
            </a:r>
          </a:p>
          <a:p>
            <a:r>
              <a:rPr lang="en-US" baseline="0" dirty="0"/>
              <a:t>1990 – 8.9%</a:t>
            </a:r>
          </a:p>
          <a:p>
            <a:r>
              <a:rPr lang="en-US" baseline="0" dirty="0"/>
              <a:t>2000 – 8.8%</a:t>
            </a:r>
          </a:p>
          <a:p>
            <a:r>
              <a:rPr lang="en-US" baseline="0" dirty="0"/>
              <a:t>2010 – 7.7%</a:t>
            </a:r>
          </a:p>
          <a:p>
            <a:r>
              <a:rPr lang="en-US" baseline="0" dirty="0"/>
              <a:t>ACS 2016 – 7.3%</a:t>
            </a:r>
          </a:p>
          <a:p>
            <a:r>
              <a:rPr lang="en-US" baseline="0" dirty="0"/>
              <a:t>(not more that “two or more races” in effect starting in 2000.</a:t>
            </a:r>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33</a:t>
            </a:fld>
            <a:endParaRPr lang="en-US"/>
          </a:p>
        </p:txBody>
      </p:sp>
    </p:spTree>
    <p:extLst>
      <p:ext uri="{BB962C8B-B14F-4D97-AF65-F5344CB8AC3E}">
        <p14:creationId xmlns:p14="http://schemas.microsoft.com/office/powerpoint/2010/main" val="3780613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photos or info</a:t>
            </a:r>
          </a:p>
        </p:txBody>
      </p:sp>
      <p:sp>
        <p:nvSpPr>
          <p:cNvPr id="4" name="Slide Number Placeholder 3"/>
          <p:cNvSpPr>
            <a:spLocks noGrp="1"/>
          </p:cNvSpPr>
          <p:nvPr>
            <p:ph type="sldNum" sz="quarter" idx="5"/>
          </p:nvPr>
        </p:nvSpPr>
        <p:spPr/>
        <p:txBody>
          <a:bodyPr/>
          <a:lstStyle/>
          <a:p>
            <a:fld id="{262CAFB0-84C7-C84C-9051-3E58CA2084FE}" type="slidenum">
              <a:rPr lang="en-US" smtClean="0"/>
              <a:t>36</a:t>
            </a:fld>
            <a:endParaRPr lang="en-US"/>
          </a:p>
        </p:txBody>
      </p:sp>
    </p:spTree>
    <p:extLst>
      <p:ext uri="{BB962C8B-B14F-4D97-AF65-F5344CB8AC3E}">
        <p14:creationId xmlns:p14="http://schemas.microsoft.com/office/powerpoint/2010/main" val="677788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2CAFB0-84C7-C84C-9051-3E58CA2084FE}" type="slidenum">
              <a:rPr lang="en-US" smtClean="0"/>
              <a:t>38</a:t>
            </a:fld>
            <a:endParaRPr lang="en-US"/>
          </a:p>
        </p:txBody>
      </p:sp>
    </p:spTree>
    <p:extLst>
      <p:ext uri="{BB962C8B-B14F-4D97-AF65-F5344CB8AC3E}">
        <p14:creationId xmlns:p14="http://schemas.microsoft.com/office/powerpoint/2010/main" val="1274013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7073A4-37B1-4B54-8196-DBDCC3E65288}" type="slidenum">
              <a:rPr lang="en-US" smtClean="0"/>
              <a:t>39</a:t>
            </a:fld>
            <a:endParaRPr lang="en-US"/>
          </a:p>
        </p:txBody>
      </p:sp>
    </p:spTree>
    <p:extLst>
      <p:ext uri="{BB962C8B-B14F-4D97-AF65-F5344CB8AC3E}">
        <p14:creationId xmlns:p14="http://schemas.microsoft.com/office/powerpoint/2010/main" val="375344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strategy is to acquire market rate properties and convert to affordable, which usually takes them off the property tax roles, which is an important municipal contribution to its affordability. </a:t>
            </a:r>
          </a:p>
          <a:p>
            <a:r>
              <a:rPr lang="en-US" dirty="0"/>
              <a:t>Or new construction to increase housing options. If the land is already publicly owned or owned by a tax-exempt entity, the property already has no taxes and you are not taking off the tax roll. If it is privately owned vacant land, then the taxes are already lower than if an existing building is removed from the tax roll</a:t>
            </a:r>
          </a:p>
        </p:txBody>
      </p:sp>
      <p:sp>
        <p:nvSpPr>
          <p:cNvPr id="4" name="Slide Number Placeholder 3"/>
          <p:cNvSpPr>
            <a:spLocks noGrp="1"/>
          </p:cNvSpPr>
          <p:nvPr>
            <p:ph type="sldNum" sz="quarter" idx="5"/>
          </p:nvPr>
        </p:nvSpPr>
        <p:spPr/>
        <p:txBody>
          <a:bodyPr/>
          <a:lstStyle/>
          <a:p>
            <a:fld id="{7B7073A4-37B1-4B54-8196-DBDCC3E65288}" type="slidenum">
              <a:rPr lang="en-US" smtClean="0"/>
              <a:t>40</a:t>
            </a:fld>
            <a:endParaRPr lang="en-US" dirty="0"/>
          </a:p>
        </p:txBody>
      </p:sp>
    </p:spTree>
    <p:extLst>
      <p:ext uri="{BB962C8B-B14F-4D97-AF65-F5344CB8AC3E}">
        <p14:creationId xmlns:p14="http://schemas.microsoft.com/office/powerpoint/2010/main" val="249188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trying to figure out how to raise $25M for Lurie Terrace renovations, which we acquired for $4M </a:t>
            </a:r>
          </a:p>
        </p:txBody>
      </p:sp>
      <p:sp>
        <p:nvSpPr>
          <p:cNvPr id="4" name="Slide Number Placeholder 3"/>
          <p:cNvSpPr>
            <a:spLocks noGrp="1"/>
          </p:cNvSpPr>
          <p:nvPr>
            <p:ph type="sldNum" sz="quarter" idx="5"/>
          </p:nvPr>
        </p:nvSpPr>
        <p:spPr/>
        <p:txBody>
          <a:bodyPr/>
          <a:lstStyle/>
          <a:p>
            <a:fld id="{7B7073A4-37B1-4B54-8196-DBDCC3E65288}" type="slidenum">
              <a:rPr lang="en-US" smtClean="0"/>
              <a:t>41</a:t>
            </a:fld>
            <a:endParaRPr lang="en-US"/>
          </a:p>
        </p:txBody>
      </p:sp>
    </p:spTree>
    <p:extLst>
      <p:ext uri="{BB962C8B-B14F-4D97-AF65-F5344CB8AC3E}">
        <p14:creationId xmlns:p14="http://schemas.microsoft.com/office/powerpoint/2010/main" val="2132946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HUD data – from the President’s Budget request 2024</a:t>
            </a:r>
          </a:p>
          <a:p>
            <a:pPr rtl="0"/>
            <a:r>
              <a:rPr lang="en-US" dirty="0"/>
              <a:t>IRS data – from the Joint Committee on Taxation (JCT)’s estimates of foregone revenues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97306-5FC3-429E-BCF9-7811FE1D3E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198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44</a:t>
            </a:fld>
            <a:endParaRPr lang="en-US"/>
          </a:p>
        </p:txBody>
      </p:sp>
    </p:spTree>
    <p:extLst>
      <p:ext uri="{BB962C8B-B14F-4D97-AF65-F5344CB8AC3E}">
        <p14:creationId xmlns:p14="http://schemas.microsoft.com/office/powerpoint/2010/main" val="4279480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45</a:t>
            </a:fld>
            <a:endParaRPr lang="en-US"/>
          </a:p>
        </p:txBody>
      </p:sp>
    </p:spTree>
    <p:extLst>
      <p:ext uri="{BB962C8B-B14F-4D97-AF65-F5344CB8AC3E}">
        <p14:creationId xmlns:p14="http://schemas.microsoft.com/office/powerpoint/2010/main" val="231560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Acknowledge housing is needed in all income ranges, sizes and styles, condos, rental, owner, single family etc. </a:t>
            </a:r>
          </a:p>
          <a:p>
            <a:pPr rtl="0"/>
            <a:r>
              <a:rPr lang="en-US" dirty="0"/>
              <a:t>No difference between Affordable and </a:t>
            </a:r>
            <a:r>
              <a:rPr lang="en-US" dirty="0" err="1"/>
              <a:t>Worforce</a:t>
            </a:r>
            <a:r>
              <a:rPr lang="en-US" dirty="0"/>
              <a:t> - marketing not definition</a:t>
            </a:r>
            <a:endParaRPr lang="en-US" b="0" dirty="0">
              <a:effectLst/>
            </a:endParaRPr>
          </a:p>
          <a:p>
            <a:pPr rtl="0"/>
            <a:endParaRPr lang="en-US" dirty="0"/>
          </a:p>
          <a:p>
            <a:pPr rtl="0"/>
            <a:r>
              <a:rPr lang="en-US" dirty="0"/>
              <a:t>EITHER Income or age restricted or market rate</a:t>
            </a:r>
          </a:p>
          <a:p>
            <a:pPr rtl="0"/>
            <a:r>
              <a:rPr lang="en-US" dirty="0"/>
              <a:t>Only other clearly defined term is Permanent supportive housing</a:t>
            </a:r>
          </a:p>
          <a:p>
            <a:pPr rtl="0"/>
            <a:endParaRPr lang="en-US" dirty="0"/>
          </a:p>
          <a:p>
            <a:pPr rtl="0"/>
            <a:r>
              <a:rPr lang="en-US" dirty="0"/>
              <a:t>Income restriction by upper level of income range and inclusive of everything below</a:t>
            </a:r>
            <a:endParaRPr lang="en-US" b="0" dirty="0">
              <a:effectLst/>
            </a:endParaRPr>
          </a:p>
          <a:p>
            <a:pPr rtl="0"/>
            <a:r>
              <a:rPr lang="en-US" dirty="0"/>
              <a:t>Rental or owner but primarily talking about rental today because people with low incomes primarily renters therefore also rent restriction</a:t>
            </a:r>
          </a:p>
          <a:p>
            <a:pPr rtl="0"/>
            <a:endParaRPr lang="en-US" dirty="0"/>
          </a:p>
          <a:p>
            <a:pPr rtl="0"/>
            <a:r>
              <a:rPr lang="en-US" dirty="0"/>
              <a:t>Miller Manor &amp; </a:t>
            </a:r>
            <a:r>
              <a:rPr lang="en-US" dirty="0" err="1"/>
              <a:t>Cranbrook</a:t>
            </a:r>
            <a:r>
              <a:rPr lang="en-US" dirty="0"/>
              <a:t> Towers 100% low-income due to funding source requirements. Depending on financing, can do mixed-income with or without market rate housing.</a:t>
            </a:r>
          </a:p>
          <a:p>
            <a:pPr rtl="0"/>
            <a:endParaRPr lang="en-US" dirty="0"/>
          </a:p>
          <a:p>
            <a:pPr rtl="0"/>
            <a:r>
              <a:rPr lang="en-US" dirty="0"/>
              <a:t>Affordable vs. Workforce, Senior 55+, Mixed-income, Mixed Use, Permanent Supportive Housing</a:t>
            </a:r>
          </a:p>
          <a:p>
            <a:pPr rtl="0"/>
            <a:endParaRPr lang="en-US" dirty="0"/>
          </a:p>
          <a:p>
            <a:pPr rtl="0"/>
            <a:r>
              <a:rPr lang="en-US" dirty="0"/>
              <a:t>In the study – we identified need for 2,711 in A2 up to 60% AMI</a:t>
            </a:r>
          </a:p>
          <a:p>
            <a:pPr rtl="0"/>
            <a:r>
              <a:rPr lang="en-US" dirty="0"/>
              <a:t>If we use the same study to look at the need for units from 60-100% AMI, it would be an additional 3,748 </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7</a:t>
            </a:fld>
            <a:endParaRPr lang="en-US"/>
          </a:p>
        </p:txBody>
      </p:sp>
    </p:spTree>
    <p:extLst>
      <p:ext uri="{BB962C8B-B14F-4D97-AF65-F5344CB8AC3E}">
        <p14:creationId xmlns:p14="http://schemas.microsoft.com/office/powerpoint/2010/main" val="1966033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46</a:t>
            </a:fld>
            <a:endParaRPr lang="en-US"/>
          </a:p>
        </p:txBody>
      </p:sp>
    </p:spTree>
    <p:extLst>
      <p:ext uri="{BB962C8B-B14F-4D97-AF65-F5344CB8AC3E}">
        <p14:creationId xmlns:p14="http://schemas.microsoft.com/office/powerpoint/2010/main" val="4203002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doing a millage for 20+ years and were worried it would not pass. However, it passed in every voting precinct with 73% of the vote Many people in community – built coalitions – did poll of community. Lots of volunteers getting information out. WE CAN DO THIS TOGETHER</a:t>
            </a:r>
          </a:p>
        </p:txBody>
      </p:sp>
      <p:sp>
        <p:nvSpPr>
          <p:cNvPr id="4" name="Slide Number Placeholder 3"/>
          <p:cNvSpPr>
            <a:spLocks noGrp="1"/>
          </p:cNvSpPr>
          <p:nvPr>
            <p:ph type="sldNum" sz="quarter" idx="5"/>
          </p:nvPr>
        </p:nvSpPr>
        <p:spPr/>
        <p:txBody>
          <a:bodyPr/>
          <a:lstStyle/>
          <a:p>
            <a:fld id="{7B7073A4-37B1-4B54-8196-DBDCC3E65288}" type="slidenum">
              <a:rPr lang="en-US" smtClean="0"/>
              <a:t>48</a:t>
            </a:fld>
            <a:endParaRPr lang="en-US"/>
          </a:p>
        </p:txBody>
      </p:sp>
    </p:spTree>
    <p:extLst>
      <p:ext uri="{BB962C8B-B14F-4D97-AF65-F5344CB8AC3E}">
        <p14:creationId xmlns:p14="http://schemas.microsoft.com/office/powerpoint/2010/main" val="1949269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49</a:t>
            </a:fld>
            <a:endParaRPr lang="en-US"/>
          </a:p>
        </p:txBody>
      </p:sp>
    </p:spTree>
    <p:extLst>
      <p:ext uri="{BB962C8B-B14F-4D97-AF65-F5344CB8AC3E}">
        <p14:creationId xmlns:p14="http://schemas.microsoft.com/office/powerpoint/2010/main" val="3456097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52</a:t>
            </a:fld>
            <a:endParaRPr lang="en-US"/>
          </a:p>
        </p:txBody>
      </p:sp>
    </p:spTree>
    <p:extLst>
      <p:ext uri="{BB962C8B-B14F-4D97-AF65-F5344CB8AC3E}">
        <p14:creationId xmlns:p14="http://schemas.microsoft.com/office/powerpoint/2010/main" val="2247850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114 @ 800 Victors Way</a:t>
            </a:r>
          </a:p>
          <a:p>
            <a:r>
              <a:rPr lang="en-US" dirty="0"/>
              <a:t>9 Golden</a:t>
            </a:r>
          </a:p>
          <a:p>
            <a:r>
              <a:rPr lang="en-US" dirty="0"/>
              <a:t>404 N Ashley</a:t>
            </a:r>
          </a:p>
          <a:p>
            <a:r>
              <a:rPr lang="en-US" dirty="0"/>
              <a:t>123 W Summit</a:t>
            </a:r>
          </a:p>
          <a:p>
            <a:r>
              <a:rPr lang="en-US" dirty="0"/>
              <a:t>potential</a:t>
            </a:r>
          </a:p>
        </p:txBody>
      </p:sp>
      <p:sp>
        <p:nvSpPr>
          <p:cNvPr id="4" name="Slide Number Placeholder 3"/>
          <p:cNvSpPr>
            <a:spLocks noGrp="1"/>
          </p:cNvSpPr>
          <p:nvPr>
            <p:ph type="sldNum" sz="quarter" idx="5"/>
          </p:nvPr>
        </p:nvSpPr>
        <p:spPr/>
        <p:txBody>
          <a:bodyPr/>
          <a:lstStyle/>
          <a:p>
            <a:fld id="{F491ADE2-C625-4512-8A09-81C11AC50F75}" type="slidenum">
              <a:rPr lang="en-US" smtClean="0"/>
              <a:t>53</a:t>
            </a:fld>
            <a:endParaRPr lang="en-US"/>
          </a:p>
        </p:txBody>
      </p:sp>
    </p:spTree>
    <p:extLst>
      <p:ext uri="{BB962C8B-B14F-4D97-AF65-F5344CB8AC3E}">
        <p14:creationId xmlns:p14="http://schemas.microsoft.com/office/powerpoint/2010/main" val="2418526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54</a:t>
            </a:fld>
            <a:endParaRPr lang="en-US"/>
          </a:p>
        </p:txBody>
      </p:sp>
    </p:spTree>
    <p:extLst>
      <p:ext uri="{BB962C8B-B14F-4D97-AF65-F5344CB8AC3E}">
        <p14:creationId xmlns:p14="http://schemas.microsoft.com/office/powerpoint/2010/main" val="4042335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55</a:t>
            </a:fld>
            <a:endParaRPr lang="en-US"/>
          </a:p>
        </p:txBody>
      </p:sp>
    </p:spTree>
    <p:extLst>
      <p:ext uri="{BB962C8B-B14F-4D97-AF65-F5344CB8AC3E}">
        <p14:creationId xmlns:p14="http://schemas.microsoft.com/office/powerpoint/2010/main" val="3249369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45 units at the 30% Area Median Income Level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1-3 bedrooms offered at $649 - $886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73 units at the 60% Area Median Income Level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1 bedrooms offered at $1,347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132 units at the 70% Area Median Income Level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1-3 bedrooms offered at $1,579 - $2,176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56</a:t>
            </a:fld>
            <a:endParaRPr lang="en-US"/>
          </a:p>
        </p:txBody>
      </p:sp>
    </p:spTree>
    <p:extLst>
      <p:ext uri="{BB962C8B-B14F-4D97-AF65-F5344CB8AC3E}">
        <p14:creationId xmlns:p14="http://schemas.microsoft.com/office/powerpoint/2010/main" val="225481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7073A4-37B1-4B54-8196-DBDCC3E65288}" type="slidenum">
              <a:rPr lang="en-US" smtClean="0"/>
              <a:t>57</a:t>
            </a:fld>
            <a:endParaRPr lang="en-US"/>
          </a:p>
        </p:txBody>
      </p:sp>
    </p:spTree>
    <p:extLst>
      <p:ext uri="{BB962C8B-B14F-4D97-AF65-F5344CB8AC3E}">
        <p14:creationId xmlns:p14="http://schemas.microsoft.com/office/powerpoint/2010/main" val="1844872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Rents without PBV are $650-$900/</a:t>
            </a:r>
            <a:r>
              <a:rPr lang="en-US" dirty="0" err="1"/>
              <a:t>mo</a:t>
            </a:r>
            <a:r>
              <a:rPr lang="en-US" dirty="0"/>
              <a:t> including all utilities</a:t>
            </a:r>
          </a:p>
        </p:txBody>
      </p:sp>
      <p:sp>
        <p:nvSpPr>
          <p:cNvPr id="4" name="Slide Number Placeholder 3"/>
          <p:cNvSpPr>
            <a:spLocks noGrp="1"/>
          </p:cNvSpPr>
          <p:nvPr>
            <p:ph type="sldNum" sz="quarter" idx="5"/>
          </p:nvPr>
        </p:nvSpPr>
        <p:spPr/>
        <p:txBody>
          <a:bodyPr/>
          <a:lstStyle/>
          <a:p>
            <a:fld id="{F491ADE2-C625-4512-8A09-81C11AC50F75}" type="slidenum">
              <a:rPr lang="en-US" smtClean="0"/>
              <a:t>58</a:t>
            </a:fld>
            <a:endParaRPr lang="en-US"/>
          </a:p>
        </p:txBody>
      </p:sp>
    </p:spTree>
    <p:extLst>
      <p:ext uri="{BB962C8B-B14F-4D97-AF65-F5344CB8AC3E}">
        <p14:creationId xmlns:p14="http://schemas.microsoft.com/office/powerpoint/2010/main" val="835120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EB1D07B-E525-4CE6-AC00-57548CA72C3A}" type="slidenum">
              <a:rPr lang="en-US" smtClean="0"/>
              <a:t>8</a:t>
            </a:fld>
            <a:endParaRPr lang="en-US"/>
          </a:p>
        </p:txBody>
      </p:sp>
    </p:spTree>
    <p:extLst>
      <p:ext uri="{BB962C8B-B14F-4D97-AF65-F5344CB8AC3E}">
        <p14:creationId xmlns:p14="http://schemas.microsoft.com/office/powerpoint/2010/main" val="605182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Siller Terrace</a:t>
            </a:r>
          </a:p>
        </p:txBody>
      </p:sp>
      <p:sp>
        <p:nvSpPr>
          <p:cNvPr id="4" name="Slide Number Placeholder 3"/>
          <p:cNvSpPr>
            <a:spLocks noGrp="1"/>
          </p:cNvSpPr>
          <p:nvPr>
            <p:ph type="sldNum" sz="quarter" idx="5"/>
          </p:nvPr>
        </p:nvSpPr>
        <p:spPr/>
        <p:txBody>
          <a:bodyPr/>
          <a:lstStyle/>
          <a:p>
            <a:fld id="{7B7073A4-37B1-4B54-8196-DBDCC3E65288}" type="slidenum">
              <a:rPr lang="en-US" smtClean="0"/>
              <a:t>61</a:t>
            </a:fld>
            <a:endParaRPr lang="en-US"/>
          </a:p>
        </p:txBody>
      </p:sp>
    </p:spTree>
    <p:extLst>
      <p:ext uri="{BB962C8B-B14F-4D97-AF65-F5344CB8AC3E}">
        <p14:creationId xmlns:p14="http://schemas.microsoft.com/office/powerpoint/2010/main" val="314087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stories</a:t>
            </a:r>
          </a:p>
          <a:p>
            <a:r>
              <a:rPr lang="en-US" dirty="0"/>
              <a:t>900% FAR</a:t>
            </a:r>
          </a:p>
          <a:p>
            <a:r>
              <a:rPr lang="en-US" dirty="0"/>
              <a:t>No parking</a:t>
            </a:r>
          </a:p>
        </p:txBody>
      </p:sp>
      <p:sp>
        <p:nvSpPr>
          <p:cNvPr id="4" name="Slide Number Placeholder 3"/>
          <p:cNvSpPr>
            <a:spLocks noGrp="1"/>
          </p:cNvSpPr>
          <p:nvPr>
            <p:ph type="sldNum" sz="quarter" idx="5"/>
          </p:nvPr>
        </p:nvSpPr>
        <p:spPr/>
        <p:txBody>
          <a:bodyPr/>
          <a:lstStyle/>
          <a:p>
            <a:fld id="{F491ADE2-C625-4512-8A09-81C11AC50F75}" type="slidenum">
              <a:rPr lang="en-US" smtClean="0"/>
              <a:t>62</a:t>
            </a:fld>
            <a:endParaRPr lang="en-US"/>
          </a:p>
        </p:txBody>
      </p:sp>
    </p:spTree>
    <p:extLst>
      <p:ext uri="{BB962C8B-B14F-4D97-AF65-F5344CB8AC3E}">
        <p14:creationId xmlns:p14="http://schemas.microsoft.com/office/powerpoint/2010/main" val="1411958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Avalon is an example of nonprofit partnerships and now I am going to talk about for-profit partnerships</a:t>
            </a:r>
          </a:p>
          <a:p>
            <a:r>
              <a:rPr lang="en-US" dirty="0"/>
              <a:t>The AAHC is co-developing and co-owning this property with Related Midwest</a:t>
            </a:r>
          </a:p>
        </p:txBody>
      </p:sp>
      <p:sp>
        <p:nvSpPr>
          <p:cNvPr id="4" name="Slide Number Placeholder 3"/>
          <p:cNvSpPr>
            <a:spLocks noGrp="1"/>
          </p:cNvSpPr>
          <p:nvPr>
            <p:ph type="sldNum" sz="quarter" idx="5"/>
          </p:nvPr>
        </p:nvSpPr>
        <p:spPr/>
        <p:txBody>
          <a:bodyPr/>
          <a:lstStyle/>
          <a:p>
            <a:fld id="{F491ADE2-C625-4512-8A09-81C11AC50F75}" type="slidenum">
              <a:rPr lang="en-US" smtClean="0"/>
              <a:t>63</a:t>
            </a:fld>
            <a:endParaRPr lang="en-US"/>
          </a:p>
        </p:txBody>
      </p:sp>
    </p:spTree>
    <p:extLst>
      <p:ext uri="{BB962C8B-B14F-4D97-AF65-F5344CB8AC3E}">
        <p14:creationId xmlns:p14="http://schemas.microsoft.com/office/powerpoint/2010/main" val="3255595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not familiar with the site, next to the Blake transit center and we are providing space for the AAATA to expand its bus platform so that buses can load and unload on both sides of the Blake. And we are also partnering with the DDA to integrate our design with their redesign of 4</a:t>
            </a:r>
            <a:r>
              <a:rPr lang="en-US" baseline="30000" dirty="0"/>
              <a:t>th</a:t>
            </a:r>
            <a:r>
              <a:rPr lang="en-US" dirty="0"/>
              <a:t> </a:t>
            </a:r>
            <a:r>
              <a:rPr lang="en-US" dirty="0" err="1"/>
              <a:t>ave</a:t>
            </a:r>
            <a:endParaRPr lang="en-US" dirty="0"/>
          </a:p>
        </p:txBody>
      </p:sp>
      <p:sp>
        <p:nvSpPr>
          <p:cNvPr id="4" name="Slide Number Placeholder 3"/>
          <p:cNvSpPr>
            <a:spLocks noGrp="1"/>
          </p:cNvSpPr>
          <p:nvPr>
            <p:ph type="sldNum" sz="quarter" idx="5"/>
          </p:nvPr>
        </p:nvSpPr>
        <p:spPr/>
        <p:txBody>
          <a:bodyPr/>
          <a:lstStyle/>
          <a:p>
            <a:fld id="{7B7073A4-37B1-4B54-8196-DBDCC3E65288}" type="slidenum">
              <a:rPr lang="en-US" smtClean="0"/>
              <a:t>64</a:t>
            </a:fld>
            <a:endParaRPr lang="en-US"/>
          </a:p>
        </p:txBody>
      </p:sp>
    </p:spTree>
    <p:extLst>
      <p:ext uri="{BB962C8B-B14F-4D97-AF65-F5344CB8AC3E}">
        <p14:creationId xmlns:p14="http://schemas.microsoft.com/office/powerpoint/2010/main" val="864713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are exceeding the 15% required affordable units by over 50 units, we will be contributing city millage funds as well. </a:t>
            </a:r>
          </a:p>
        </p:txBody>
      </p:sp>
      <p:sp>
        <p:nvSpPr>
          <p:cNvPr id="4" name="Slide Number Placeholder 3"/>
          <p:cNvSpPr>
            <a:spLocks noGrp="1"/>
          </p:cNvSpPr>
          <p:nvPr>
            <p:ph type="sldNum" sz="quarter" idx="5"/>
          </p:nvPr>
        </p:nvSpPr>
        <p:spPr/>
        <p:txBody>
          <a:bodyPr/>
          <a:lstStyle/>
          <a:p>
            <a:fld id="{7B7073A4-37B1-4B54-8196-DBDCC3E65288}" type="slidenum">
              <a:rPr lang="en-US" smtClean="0"/>
              <a:t>65</a:t>
            </a:fld>
            <a:endParaRPr lang="en-US"/>
          </a:p>
        </p:txBody>
      </p:sp>
    </p:spTree>
    <p:extLst>
      <p:ext uri="{BB962C8B-B14F-4D97-AF65-F5344CB8AC3E}">
        <p14:creationId xmlns:p14="http://schemas.microsoft.com/office/powerpoint/2010/main" val="1448887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this site and W Washington. In addition to floodway/floodplain, EPA grant that demolished a building and EPA restricts redevelopment of any buildings from being developed in the floodway or floodplain</a:t>
            </a:r>
          </a:p>
        </p:txBody>
      </p:sp>
      <p:sp>
        <p:nvSpPr>
          <p:cNvPr id="4" name="Slide Number Placeholder 3"/>
          <p:cNvSpPr>
            <a:spLocks noGrp="1"/>
          </p:cNvSpPr>
          <p:nvPr>
            <p:ph type="sldNum" sz="quarter" idx="5"/>
          </p:nvPr>
        </p:nvSpPr>
        <p:spPr/>
        <p:txBody>
          <a:bodyPr/>
          <a:lstStyle/>
          <a:p>
            <a:fld id="{F491ADE2-C625-4512-8A09-81C11AC50F75}" type="slidenum">
              <a:rPr lang="en-US" smtClean="0"/>
              <a:t>66</a:t>
            </a:fld>
            <a:endParaRPr lang="en-US"/>
          </a:p>
        </p:txBody>
      </p:sp>
    </p:spTree>
    <p:extLst>
      <p:ext uri="{BB962C8B-B14F-4D97-AF65-F5344CB8AC3E}">
        <p14:creationId xmlns:p14="http://schemas.microsoft.com/office/powerpoint/2010/main" val="3075668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67</a:t>
            </a:fld>
            <a:endParaRPr lang="en-US"/>
          </a:p>
        </p:txBody>
      </p:sp>
    </p:spTree>
    <p:extLst>
      <p:ext uri="{BB962C8B-B14F-4D97-AF65-F5344CB8AC3E}">
        <p14:creationId xmlns:p14="http://schemas.microsoft.com/office/powerpoint/2010/main" val="1611406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Looked at townhomes and 3-4 story building as well as reuse of existing building. May need to temporarily relocated AAHC staff there while 2000 S. Industrial developed</a:t>
            </a:r>
          </a:p>
        </p:txBody>
      </p:sp>
      <p:sp>
        <p:nvSpPr>
          <p:cNvPr id="4" name="Slide Number Placeholder 3"/>
          <p:cNvSpPr>
            <a:spLocks noGrp="1"/>
          </p:cNvSpPr>
          <p:nvPr>
            <p:ph type="sldNum" sz="quarter" idx="10"/>
          </p:nvPr>
        </p:nvSpPr>
        <p:spPr/>
        <p:txBody>
          <a:bodyPr/>
          <a:lstStyle/>
          <a:p>
            <a:fld id="{F491ADE2-C625-4512-8A09-81C11AC50F75}" type="slidenum">
              <a:rPr lang="en-US" smtClean="0"/>
              <a:t>68</a:t>
            </a:fld>
            <a:endParaRPr lang="en-US"/>
          </a:p>
        </p:txBody>
      </p:sp>
    </p:spTree>
    <p:extLst>
      <p:ext uri="{BB962C8B-B14F-4D97-AF65-F5344CB8AC3E}">
        <p14:creationId xmlns:p14="http://schemas.microsoft.com/office/powerpoint/2010/main" val="1250426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69</a:t>
            </a:fld>
            <a:endParaRPr lang="en-US"/>
          </a:p>
        </p:txBody>
      </p:sp>
    </p:spTree>
    <p:extLst>
      <p:ext uri="{BB962C8B-B14F-4D97-AF65-F5344CB8AC3E}">
        <p14:creationId xmlns:p14="http://schemas.microsoft.com/office/powerpoint/2010/main" val="25647811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70</a:t>
            </a:fld>
            <a:endParaRPr lang="en-US"/>
          </a:p>
        </p:txBody>
      </p:sp>
    </p:spTree>
    <p:extLst>
      <p:ext uri="{BB962C8B-B14F-4D97-AF65-F5344CB8AC3E}">
        <p14:creationId xmlns:p14="http://schemas.microsoft.com/office/powerpoint/2010/main" val="492133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9</a:t>
            </a:fld>
            <a:endParaRPr lang="en-US"/>
          </a:p>
        </p:txBody>
      </p:sp>
    </p:spTree>
    <p:extLst>
      <p:ext uri="{BB962C8B-B14F-4D97-AF65-F5344CB8AC3E}">
        <p14:creationId xmlns:p14="http://schemas.microsoft.com/office/powerpoint/2010/main" val="12190114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71</a:t>
            </a:fld>
            <a:endParaRPr lang="en-US"/>
          </a:p>
        </p:txBody>
      </p:sp>
    </p:spTree>
    <p:extLst>
      <p:ext uri="{BB962C8B-B14F-4D97-AF65-F5344CB8AC3E}">
        <p14:creationId xmlns:p14="http://schemas.microsoft.com/office/powerpoint/2010/main" val="828254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72</a:t>
            </a:fld>
            <a:endParaRPr lang="en-US"/>
          </a:p>
        </p:txBody>
      </p:sp>
    </p:spTree>
    <p:extLst>
      <p:ext uri="{BB962C8B-B14F-4D97-AF65-F5344CB8AC3E}">
        <p14:creationId xmlns:p14="http://schemas.microsoft.com/office/powerpoint/2010/main" val="11425755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73</a:t>
            </a:fld>
            <a:endParaRPr lang="en-US"/>
          </a:p>
        </p:txBody>
      </p:sp>
    </p:spTree>
    <p:extLst>
      <p:ext uri="{BB962C8B-B14F-4D97-AF65-F5344CB8AC3E}">
        <p14:creationId xmlns:p14="http://schemas.microsoft.com/office/powerpoint/2010/main" val="2316387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12</a:t>
            </a:fld>
            <a:endParaRPr lang="en-US"/>
          </a:p>
        </p:txBody>
      </p:sp>
    </p:spTree>
    <p:extLst>
      <p:ext uri="{BB962C8B-B14F-4D97-AF65-F5344CB8AC3E}">
        <p14:creationId xmlns:p14="http://schemas.microsoft.com/office/powerpoint/2010/main" val="26112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14</a:t>
            </a:fld>
            <a:endParaRPr lang="en-US"/>
          </a:p>
        </p:txBody>
      </p:sp>
    </p:spTree>
    <p:extLst>
      <p:ext uri="{BB962C8B-B14F-4D97-AF65-F5344CB8AC3E}">
        <p14:creationId xmlns:p14="http://schemas.microsoft.com/office/powerpoint/2010/main" val="3882553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2074 households on 6.2025</a:t>
            </a:r>
          </a:p>
          <a:p>
            <a:r>
              <a:rPr lang="en-US" dirty="0"/>
              <a:t>Plus 66 Monroe, ~12 VASH Monroe, ~8 Wayne</a:t>
            </a:r>
          </a:p>
        </p:txBody>
      </p:sp>
      <p:sp>
        <p:nvSpPr>
          <p:cNvPr id="4" name="Slide Number Placeholder 3"/>
          <p:cNvSpPr>
            <a:spLocks noGrp="1"/>
          </p:cNvSpPr>
          <p:nvPr>
            <p:ph type="sldNum" sz="quarter" idx="5"/>
          </p:nvPr>
        </p:nvSpPr>
        <p:spPr/>
        <p:txBody>
          <a:bodyPr/>
          <a:lstStyle/>
          <a:p>
            <a:fld id="{F491ADE2-C625-4512-8A09-81C11AC50F75}" type="slidenum">
              <a:rPr lang="en-US" smtClean="0"/>
              <a:t>15</a:t>
            </a:fld>
            <a:endParaRPr lang="en-US"/>
          </a:p>
        </p:txBody>
      </p:sp>
    </p:spTree>
    <p:extLst>
      <p:ext uri="{BB962C8B-B14F-4D97-AF65-F5344CB8AC3E}">
        <p14:creationId xmlns:p14="http://schemas.microsoft.com/office/powerpoint/2010/main" val="224554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2021 $106,600</a:t>
            </a:r>
          </a:p>
          <a:p>
            <a:r>
              <a:rPr lang="en-US" sz="1200" b="0" i="0" kern="1200" dirty="0">
                <a:solidFill>
                  <a:schemeClr val="tx1"/>
                </a:solidFill>
                <a:effectLst/>
                <a:latin typeface="+mn-lt"/>
                <a:ea typeface="+mn-ea"/>
                <a:cs typeface="+mn-cs"/>
              </a:rPr>
              <a:t>As of January 1, 2026, Michigan's minimum wage is </a:t>
            </a:r>
            <a:r>
              <a:rPr lang="en-US" b="1" dirty="0">
                <a:effectLst/>
              </a:rPr>
              <a:t>$13.73 per hour ($28,558)</a:t>
            </a:r>
            <a:r>
              <a:rPr lang="en-US" sz="1200" b="0" i="0" kern="1200" dirty="0">
                <a:solidFill>
                  <a:schemeClr val="tx1"/>
                </a:solidFill>
                <a:effectLst/>
                <a:latin typeface="+mn-lt"/>
                <a:ea typeface="+mn-ea"/>
                <a:cs typeface="+mn-cs"/>
              </a:rPr>
              <a:t>, rising from $12.48, according to </a:t>
            </a:r>
            <a:r>
              <a:rPr lang="en-US" sz="1200" b="0" i="0" kern="1200" dirty="0">
                <a:solidFill>
                  <a:schemeClr val="tx1"/>
                </a:solidFill>
                <a:effectLst/>
                <a:latin typeface="+mn-lt"/>
                <a:ea typeface="+mn-ea"/>
                <a:cs typeface="+mn-cs"/>
                <a:hlinkClick r:id="rId3"/>
              </a:rPr>
              <a:t>Michigan's Improved Workforce Opportunity Wage Act</a:t>
            </a:r>
            <a:r>
              <a:rPr lang="en-US" sz="1200" b="0" i="0" kern="1200" dirty="0">
                <a:solidFill>
                  <a:schemeClr val="tx1"/>
                </a:solidFill>
                <a:effectLst/>
                <a:latin typeface="+mn-lt"/>
                <a:ea typeface="+mn-ea"/>
                <a:cs typeface="+mn-cs"/>
              </a:rPr>
              <a:t>. The rate is set to increase to $15.00 per hour ($31,200) by January 1, 2027, followed by annual inflation-based adjustments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97306-5FC3-429E-BCF9-7811FE1D3E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81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49148D-AEAE-42DB-A76E-DCFCAE3551F6}"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737582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9148D-AEAE-42DB-A76E-DCFCAE3551F6}"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621568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9148D-AEAE-42DB-A76E-DCFCAE3551F6}"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02379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Picture Placeholder 7"/>
          <p:cNvSpPr>
            <a:spLocks noGrp="1"/>
          </p:cNvSpPr>
          <p:nvPr>
            <p:ph type="pic" sz="quarter" idx="11"/>
          </p:nvPr>
        </p:nvSpPr>
        <p:spPr>
          <a:xfrm>
            <a:off x="-1" y="-1"/>
            <a:ext cx="6105525" cy="6334125"/>
          </a:xfrm>
          <a:prstGeom prst="rect">
            <a:avLst/>
          </a:prstGeom>
          <a:pattFill prst="divot">
            <a:fgClr>
              <a:schemeClr val="bg1">
                <a:lumMod val="85000"/>
              </a:schemeClr>
            </a:fgClr>
            <a:bgClr>
              <a:schemeClr val="bg1"/>
            </a:bgClr>
          </a:pattFill>
        </p:spPr>
        <p:txBody>
          <a:bodyPr anchor="ctr">
            <a:normAutofit/>
          </a:bodyPr>
          <a:lstStyle>
            <a:lvl1pPr marL="0" indent="0" algn="ctr">
              <a:buNone/>
              <a:defRPr sz="1800" baseline="0"/>
            </a:lvl1pPr>
          </a:lstStyle>
          <a:p>
            <a:endParaRPr lang="en-US" dirty="0"/>
          </a:p>
          <a:p>
            <a:endParaRPr lang="en-US" dirty="0"/>
          </a:p>
          <a:p>
            <a:endParaRPr lang="en-US" dirty="0"/>
          </a:p>
          <a:p>
            <a:r>
              <a:rPr lang="en-US" dirty="0"/>
              <a:t>Click Icon to Insert Picture</a:t>
            </a:r>
          </a:p>
        </p:txBody>
      </p:sp>
    </p:spTree>
    <p:extLst>
      <p:ext uri="{BB962C8B-B14F-4D97-AF65-F5344CB8AC3E}">
        <p14:creationId xmlns:p14="http://schemas.microsoft.com/office/powerpoint/2010/main" val="610201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0_No Logo Page number and dat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8DFA51B-2613-B27F-7832-EFC4B2E43776}"/>
              </a:ext>
            </a:extLst>
          </p:cNvPr>
          <p:cNvSpPr>
            <a:spLocks noGrp="1"/>
          </p:cNvSpPr>
          <p:nvPr>
            <p:ph type="body" sz="quarter" idx="13" hasCustomPrompt="1"/>
          </p:nvPr>
        </p:nvSpPr>
        <p:spPr>
          <a:xfrm>
            <a:off x="379729" y="371802"/>
            <a:ext cx="3733107" cy="286232"/>
          </a:xfrm>
          <a:noFill/>
        </p:spPr>
        <p:txBody>
          <a:bodyPr wrap="square" rtlCol="0">
            <a:spAutoFit/>
          </a:bodyPr>
          <a:lstStyle>
            <a:lvl1pPr marL="0" indent="0">
              <a:buNone/>
              <a:defRPr lang="en-US" sz="1400" b="1" spc="20" dirty="0">
                <a:latin typeface="Spezia" pitchFamily="50" charset="0"/>
              </a:defRPr>
            </a:lvl1pPr>
          </a:lstStyle>
          <a:p>
            <a:pPr marL="0" lvl="0"/>
            <a:r>
              <a:rPr lang="en-US"/>
              <a:t>Type Slide Title Here</a:t>
            </a:r>
          </a:p>
        </p:txBody>
      </p:sp>
      <p:sp>
        <p:nvSpPr>
          <p:cNvPr id="5" name="Rectangle 4">
            <a:extLst>
              <a:ext uri="{FF2B5EF4-FFF2-40B4-BE49-F238E27FC236}">
                <a16:creationId xmlns:a16="http://schemas.microsoft.com/office/drawing/2014/main" id="{60C6BBD0-7BB8-9060-F4A5-31C491E0BA04}"/>
              </a:ext>
            </a:extLst>
          </p:cNvPr>
          <p:cNvSpPr/>
          <p:nvPr userDrawn="1"/>
        </p:nvSpPr>
        <p:spPr>
          <a:xfrm>
            <a:off x="0" y="6567055"/>
            <a:ext cx="12192000" cy="290946"/>
          </a:xfrm>
          <a:prstGeom prst="rect">
            <a:avLst/>
          </a:prstGeom>
          <a:solidFill>
            <a:srgbClr val="005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Date Placeholder 1">
            <a:extLst>
              <a:ext uri="{FF2B5EF4-FFF2-40B4-BE49-F238E27FC236}">
                <a16:creationId xmlns:a16="http://schemas.microsoft.com/office/drawing/2014/main" id="{DE6CF0F1-8815-0B7A-219E-4DCFBE10BB0A}"/>
              </a:ext>
            </a:extLst>
          </p:cNvPr>
          <p:cNvSpPr>
            <a:spLocks noGrp="1"/>
          </p:cNvSpPr>
          <p:nvPr>
            <p:ph type="dt" sz="half" idx="10"/>
          </p:nvPr>
        </p:nvSpPr>
        <p:spPr>
          <a:xfrm>
            <a:off x="237578" y="6533515"/>
            <a:ext cx="2743200" cy="365125"/>
          </a:xfrm>
        </p:spPr>
        <p:txBody>
          <a:bodyPr/>
          <a:lstStyle>
            <a:lvl1pPr>
              <a:defRPr sz="600" b="0" i="0">
                <a:solidFill>
                  <a:schemeClr val="bg1"/>
                </a:solidFill>
                <a:latin typeface="Spezia Medium" pitchFamily="2" charset="77"/>
              </a:defRPr>
            </a:lvl1pPr>
          </a:lstStyle>
          <a:p>
            <a:r>
              <a:rPr lang="en-US"/>
              <a:t>March 10, 2026</a:t>
            </a:r>
          </a:p>
        </p:txBody>
      </p:sp>
      <p:sp>
        <p:nvSpPr>
          <p:cNvPr id="4" name="Slide Number Placeholder 3">
            <a:extLst>
              <a:ext uri="{FF2B5EF4-FFF2-40B4-BE49-F238E27FC236}">
                <a16:creationId xmlns:a16="http://schemas.microsoft.com/office/drawing/2014/main" id="{3C59D7C3-B9FE-8B18-851E-78842E00D740}"/>
              </a:ext>
            </a:extLst>
          </p:cNvPr>
          <p:cNvSpPr>
            <a:spLocks noGrp="1"/>
          </p:cNvSpPr>
          <p:nvPr>
            <p:ph type="sldNum" sz="quarter" idx="12"/>
          </p:nvPr>
        </p:nvSpPr>
        <p:spPr>
          <a:xfrm>
            <a:off x="8936902" y="6534776"/>
            <a:ext cx="3017520" cy="365125"/>
          </a:xfrm>
        </p:spPr>
        <p:txBody>
          <a:bodyPr/>
          <a:lstStyle>
            <a:lvl1pPr>
              <a:defRPr sz="600" b="0" i="0">
                <a:solidFill>
                  <a:schemeClr val="bg1"/>
                </a:solidFill>
                <a:latin typeface="Spezia Medium" pitchFamily="2" charset="77"/>
              </a:defRPr>
            </a:lvl1pPr>
          </a:lstStyle>
          <a:p>
            <a:fld id="{593D15F1-D1C1-5E47-B450-18E733128F18}" type="slidenum">
              <a:rPr lang="en-US" smtClean="0"/>
              <a:pPr/>
              <a:t>‹#›</a:t>
            </a:fld>
            <a:endParaRPr lang="en-US"/>
          </a:p>
        </p:txBody>
      </p:sp>
    </p:spTree>
    <p:extLst>
      <p:ext uri="{BB962C8B-B14F-4D97-AF65-F5344CB8AC3E}">
        <p14:creationId xmlns:p14="http://schemas.microsoft.com/office/powerpoint/2010/main" val="3691018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16">
          <p15:clr>
            <a:srgbClr val="FBAE40"/>
          </p15:clr>
        </p15:guide>
        <p15:guide id="4" pos="264">
          <p15:clr>
            <a:srgbClr val="FBAE40"/>
          </p15:clr>
        </p15:guide>
        <p15:guide id="5" orient="horz" pos="288">
          <p15:clr>
            <a:srgbClr val="FBAE40"/>
          </p15:clr>
        </p15:guide>
        <p15:guide id="6" orient="horz" pos="40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1_No Logo Page number and dat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C6BBD0-7BB8-9060-F4A5-31C491E0BA04}"/>
              </a:ext>
            </a:extLst>
          </p:cNvPr>
          <p:cNvSpPr/>
          <p:nvPr userDrawn="1"/>
        </p:nvSpPr>
        <p:spPr>
          <a:xfrm>
            <a:off x="0" y="6567055"/>
            <a:ext cx="12192000" cy="290946"/>
          </a:xfrm>
          <a:prstGeom prst="rect">
            <a:avLst/>
          </a:prstGeom>
          <a:solidFill>
            <a:srgbClr val="0E7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Date Placeholder 1">
            <a:extLst>
              <a:ext uri="{FF2B5EF4-FFF2-40B4-BE49-F238E27FC236}">
                <a16:creationId xmlns:a16="http://schemas.microsoft.com/office/drawing/2014/main" id="{DE6CF0F1-8815-0B7A-219E-4DCFBE10BB0A}"/>
              </a:ext>
            </a:extLst>
          </p:cNvPr>
          <p:cNvSpPr>
            <a:spLocks noGrp="1"/>
          </p:cNvSpPr>
          <p:nvPr>
            <p:ph type="dt" sz="half" idx="10"/>
          </p:nvPr>
        </p:nvSpPr>
        <p:spPr>
          <a:xfrm>
            <a:off x="237578" y="6533515"/>
            <a:ext cx="2743200" cy="365125"/>
          </a:xfrm>
        </p:spPr>
        <p:txBody>
          <a:bodyPr/>
          <a:lstStyle>
            <a:lvl1pPr>
              <a:defRPr sz="600" b="0" i="0">
                <a:solidFill>
                  <a:schemeClr val="bg1"/>
                </a:solidFill>
                <a:latin typeface="Spezia Medium" pitchFamily="2" charset="77"/>
              </a:defRPr>
            </a:lvl1pPr>
          </a:lstStyle>
          <a:p>
            <a:r>
              <a:rPr lang="en-US"/>
              <a:t>March 10, 2026</a:t>
            </a:r>
          </a:p>
        </p:txBody>
      </p:sp>
      <p:sp>
        <p:nvSpPr>
          <p:cNvPr id="4" name="Slide Number Placeholder 3">
            <a:extLst>
              <a:ext uri="{FF2B5EF4-FFF2-40B4-BE49-F238E27FC236}">
                <a16:creationId xmlns:a16="http://schemas.microsoft.com/office/drawing/2014/main" id="{3C59D7C3-B9FE-8B18-851E-78842E00D740}"/>
              </a:ext>
            </a:extLst>
          </p:cNvPr>
          <p:cNvSpPr>
            <a:spLocks noGrp="1"/>
          </p:cNvSpPr>
          <p:nvPr>
            <p:ph type="sldNum" sz="quarter" idx="12"/>
          </p:nvPr>
        </p:nvSpPr>
        <p:spPr>
          <a:xfrm>
            <a:off x="8936902" y="6534776"/>
            <a:ext cx="3017520" cy="365125"/>
          </a:xfrm>
        </p:spPr>
        <p:txBody>
          <a:bodyPr/>
          <a:lstStyle>
            <a:lvl1pPr>
              <a:defRPr sz="600" b="0" i="0">
                <a:solidFill>
                  <a:schemeClr val="bg1"/>
                </a:solidFill>
                <a:latin typeface="Spezia Medium" pitchFamily="2" charset="77"/>
              </a:defRPr>
            </a:lvl1pPr>
          </a:lstStyle>
          <a:p>
            <a:fld id="{593D15F1-D1C1-5E47-B450-18E733128F18}" type="slidenum">
              <a:rPr lang="en-US" smtClean="0"/>
              <a:pPr/>
              <a:t>‹#›</a:t>
            </a:fld>
            <a:endParaRPr lang="en-US"/>
          </a:p>
        </p:txBody>
      </p:sp>
      <p:sp>
        <p:nvSpPr>
          <p:cNvPr id="8" name="Text Placeholder 7">
            <a:extLst>
              <a:ext uri="{FF2B5EF4-FFF2-40B4-BE49-F238E27FC236}">
                <a16:creationId xmlns:a16="http://schemas.microsoft.com/office/drawing/2014/main" id="{E8DFA51B-2613-B27F-7832-EFC4B2E43776}"/>
              </a:ext>
            </a:extLst>
          </p:cNvPr>
          <p:cNvSpPr>
            <a:spLocks noGrp="1"/>
          </p:cNvSpPr>
          <p:nvPr>
            <p:ph type="body" sz="quarter" idx="13" hasCustomPrompt="1"/>
          </p:nvPr>
        </p:nvSpPr>
        <p:spPr>
          <a:xfrm>
            <a:off x="338632" y="402105"/>
            <a:ext cx="7968403" cy="535531"/>
          </a:xfrm>
        </p:spPr>
        <p:txBody>
          <a:bodyPr>
            <a:spAutoFit/>
          </a:bodyPr>
          <a:lstStyle>
            <a:lvl1pPr marL="0" indent="0" algn="l" defTabSz="914400" rtl="0" eaLnBrk="1" latinLnBrk="0" hangingPunct="1">
              <a:buNone/>
              <a:defRPr lang="en-US" sz="3200" b="1" kern="1200" spc="-100" dirty="0">
                <a:solidFill>
                  <a:schemeClr val="tx1"/>
                </a:solidFill>
                <a:latin typeface="Beirut Text SemiBold" pitchFamily="50" charset="0"/>
                <a:ea typeface="+mn-ea"/>
                <a:cs typeface="+mn-cs"/>
              </a:defRPr>
            </a:lvl1pPr>
          </a:lstStyle>
          <a:p>
            <a:pPr lvl="0"/>
            <a:r>
              <a:rPr lang="en-US"/>
              <a:t>Type Slide Title Here</a:t>
            </a:r>
          </a:p>
        </p:txBody>
      </p:sp>
    </p:spTree>
    <p:extLst>
      <p:ext uri="{BB962C8B-B14F-4D97-AF65-F5344CB8AC3E}">
        <p14:creationId xmlns:p14="http://schemas.microsoft.com/office/powerpoint/2010/main" val="4222164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16">
          <p15:clr>
            <a:srgbClr val="FBAE40"/>
          </p15:clr>
        </p15:guide>
        <p15:guide id="4" pos="264">
          <p15:clr>
            <a:srgbClr val="FBAE40"/>
          </p15:clr>
        </p15:guide>
        <p15:guide id="5" orient="horz" pos="288">
          <p15:clr>
            <a:srgbClr val="FBAE40"/>
          </p15:clr>
        </p15:guide>
        <p15:guide id="6" orient="horz" pos="40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0_ No Logo Page number and d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C6BBD0-7BB8-9060-F4A5-31C491E0BA04}"/>
              </a:ext>
            </a:extLst>
          </p:cNvPr>
          <p:cNvSpPr/>
          <p:nvPr userDrawn="1"/>
        </p:nvSpPr>
        <p:spPr>
          <a:xfrm>
            <a:off x="0" y="6567055"/>
            <a:ext cx="12192000" cy="290946"/>
          </a:xfrm>
          <a:prstGeom prst="rect">
            <a:avLst/>
          </a:prstGeom>
          <a:solidFill>
            <a:srgbClr val="FF7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Date Placeholder 1">
            <a:extLst>
              <a:ext uri="{FF2B5EF4-FFF2-40B4-BE49-F238E27FC236}">
                <a16:creationId xmlns:a16="http://schemas.microsoft.com/office/drawing/2014/main" id="{DE6CF0F1-8815-0B7A-219E-4DCFBE10BB0A}"/>
              </a:ext>
            </a:extLst>
          </p:cNvPr>
          <p:cNvSpPr>
            <a:spLocks noGrp="1"/>
          </p:cNvSpPr>
          <p:nvPr>
            <p:ph type="dt" sz="half" idx="10"/>
          </p:nvPr>
        </p:nvSpPr>
        <p:spPr>
          <a:xfrm>
            <a:off x="237578" y="6533515"/>
            <a:ext cx="2743200" cy="365125"/>
          </a:xfrm>
        </p:spPr>
        <p:txBody>
          <a:bodyPr/>
          <a:lstStyle>
            <a:lvl1pPr>
              <a:defRPr sz="600" b="0" i="0">
                <a:solidFill>
                  <a:schemeClr val="bg1"/>
                </a:solidFill>
                <a:latin typeface="Spezia Medium" pitchFamily="2" charset="77"/>
              </a:defRPr>
            </a:lvl1pPr>
          </a:lstStyle>
          <a:p>
            <a:r>
              <a:rPr lang="en-US"/>
              <a:t>March 10, 2026</a:t>
            </a:r>
            <a:endParaRPr lang="en-US" dirty="0"/>
          </a:p>
        </p:txBody>
      </p:sp>
      <p:sp>
        <p:nvSpPr>
          <p:cNvPr id="4" name="Slide Number Placeholder 3">
            <a:extLst>
              <a:ext uri="{FF2B5EF4-FFF2-40B4-BE49-F238E27FC236}">
                <a16:creationId xmlns:a16="http://schemas.microsoft.com/office/drawing/2014/main" id="{3C59D7C3-B9FE-8B18-851E-78842E00D740}"/>
              </a:ext>
            </a:extLst>
          </p:cNvPr>
          <p:cNvSpPr>
            <a:spLocks noGrp="1"/>
          </p:cNvSpPr>
          <p:nvPr>
            <p:ph type="sldNum" sz="quarter" idx="12"/>
          </p:nvPr>
        </p:nvSpPr>
        <p:spPr>
          <a:xfrm>
            <a:off x="8936902" y="6534776"/>
            <a:ext cx="3017520" cy="365125"/>
          </a:xfrm>
        </p:spPr>
        <p:txBody>
          <a:bodyPr/>
          <a:lstStyle>
            <a:lvl1pPr>
              <a:defRPr sz="600" b="0" i="0">
                <a:solidFill>
                  <a:schemeClr val="bg1"/>
                </a:solidFill>
                <a:latin typeface="Spezia Medium" pitchFamily="2" charset="77"/>
              </a:defRPr>
            </a:lvl1pPr>
          </a:lstStyle>
          <a:p>
            <a:fld id="{593D15F1-D1C1-5E47-B450-18E733128F18}" type="slidenum">
              <a:rPr lang="en-US" smtClean="0"/>
              <a:pPr/>
              <a:t>‹#›</a:t>
            </a:fld>
            <a:endParaRPr lang="en-US" dirty="0"/>
          </a:p>
        </p:txBody>
      </p:sp>
    </p:spTree>
    <p:extLst>
      <p:ext uri="{BB962C8B-B14F-4D97-AF65-F5344CB8AC3E}">
        <p14:creationId xmlns:p14="http://schemas.microsoft.com/office/powerpoint/2010/main" val="354266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16">
          <p15:clr>
            <a:srgbClr val="FBAE40"/>
          </p15:clr>
        </p15:guide>
        <p15:guide id="4" pos="264">
          <p15:clr>
            <a:srgbClr val="FBAE40"/>
          </p15:clr>
        </p15:guide>
        <p15:guide id="5" orient="horz" pos="288">
          <p15:clr>
            <a:srgbClr val="FBAE40"/>
          </p15:clr>
        </p15:guide>
        <p15:guide id="6" orient="horz" pos="4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9148D-AEAE-42DB-A76E-DCFCAE3551F6}"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53396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49148D-AEAE-42DB-A76E-DCFCAE3551F6}"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411316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49148D-AEAE-42DB-A76E-DCFCAE3551F6}"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391038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49148D-AEAE-42DB-A76E-DCFCAE3551F6}"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285489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49148D-AEAE-42DB-A76E-DCFCAE3551F6}"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63164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9148D-AEAE-42DB-A76E-DCFCAE3551F6}"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27464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49148D-AEAE-42DB-A76E-DCFCAE3551F6}"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2851957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49148D-AEAE-42DB-A76E-DCFCAE3551F6}"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283736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49148D-AEAE-42DB-A76E-DCFCAE3551F6}" type="datetimeFigureOut">
              <a:rPr lang="en-US" smtClean="0"/>
              <a:t>4/15/2026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E9F74-045A-48FC-B9BF-6200E59ED1BF}" type="slidenum">
              <a:rPr lang="en-US" smtClean="0"/>
              <a:t>‹#›</a:t>
            </a:fld>
            <a:endParaRPr lang="en-US"/>
          </a:p>
        </p:txBody>
      </p:sp>
    </p:spTree>
    <p:extLst>
      <p:ext uri="{BB962C8B-B14F-4D97-AF65-F5344CB8AC3E}">
        <p14:creationId xmlns:p14="http://schemas.microsoft.com/office/powerpoint/2010/main" val="13316235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3.pn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4.pn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ij_CqmIHAow&amp;t=11s" TargetMode="External"/><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3503" y="287571"/>
            <a:ext cx="3657600" cy="2764155"/>
          </a:xfrm>
        </p:spPr>
        <p:txBody>
          <a:bodyPr/>
          <a:lstStyle/>
          <a:p>
            <a:pPr algn="ctr"/>
            <a:r>
              <a:rPr lang="en-US" dirty="0">
                <a:latin typeface="Berlin Sans FB Demi" panose="020E0802020502020306" pitchFamily="34" charset="0"/>
              </a:rPr>
              <a:t>Ann Arbor </a:t>
            </a:r>
            <a:r>
              <a:rPr lang="en-US">
                <a:latin typeface="Berlin Sans FB Demi" panose="020E0802020502020306" pitchFamily="34" charset="0"/>
              </a:rPr>
              <a:t>Housing Commission</a:t>
            </a:r>
            <a:endParaRPr lang="en-US" dirty="0">
              <a:latin typeface="Berlin Sans FB Demi" panose="020E0802020502020306"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3263503" cy="4351338"/>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10400" y="-252412"/>
            <a:ext cx="5181600" cy="3886200"/>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39296"/>
            <a:ext cx="12192000" cy="3604915"/>
          </a:xfrm>
          <a:prstGeom prst="rect">
            <a:avLst/>
          </a:prstGeom>
        </p:spPr>
      </p:pic>
    </p:spTree>
    <p:extLst>
      <p:ext uri="{BB962C8B-B14F-4D97-AF65-F5344CB8AC3E}">
        <p14:creationId xmlns:p14="http://schemas.microsoft.com/office/powerpoint/2010/main" val="328888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65081C4A-F4DA-4BCC-DE53-33867B39B9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5" t="772" r="1024" b="1"/>
          <a:stretch/>
        </p:blipFill>
        <p:spPr>
          <a:xfrm>
            <a:off x="1497495" y="-1"/>
            <a:ext cx="8825948" cy="6877275"/>
          </a:xfrm>
          <a:prstGeom prst="rect">
            <a:avLst/>
          </a:prstGeom>
        </p:spPr>
      </p:pic>
      <p:pic>
        <p:nvPicPr>
          <p:cNvPr id="6" name="Picture 5">
            <a:extLst>
              <a:ext uri="{FF2B5EF4-FFF2-40B4-BE49-F238E27FC236}">
                <a16:creationId xmlns:a16="http://schemas.microsoft.com/office/drawing/2014/main" id="{26B08945-2FD3-95E8-7F2E-0494814B0DC7}"/>
              </a:ext>
            </a:extLst>
          </p:cNvPr>
          <p:cNvPicPr>
            <a:picLocks noChangeAspect="1"/>
          </p:cNvPicPr>
          <p:nvPr/>
        </p:nvPicPr>
        <p:blipFill>
          <a:blip r:embed="rId3"/>
          <a:stretch>
            <a:fillRect/>
          </a:stretch>
        </p:blipFill>
        <p:spPr>
          <a:xfrm>
            <a:off x="3317595" y="2987394"/>
            <a:ext cx="227947" cy="227947"/>
          </a:xfrm>
          <a:prstGeom prst="rect">
            <a:avLst/>
          </a:prstGeom>
        </p:spPr>
      </p:pic>
      <p:sp>
        <p:nvSpPr>
          <p:cNvPr id="7" name="TextBox 6">
            <a:extLst>
              <a:ext uri="{FF2B5EF4-FFF2-40B4-BE49-F238E27FC236}">
                <a16:creationId xmlns:a16="http://schemas.microsoft.com/office/drawing/2014/main" id="{86F0CC1B-D0F6-3158-6C31-B53D15B9B5EF}"/>
              </a:ext>
            </a:extLst>
          </p:cNvPr>
          <p:cNvSpPr txBox="1"/>
          <p:nvPr/>
        </p:nvSpPr>
        <p:spPr>
          <a:xfrm>
            <a:off x="2696462" y="2862444"/>
            <a:ext cx="735106" cy="369332"/>
          </a:xfrm>
          <a:prstGeom prst="rect">
            <a:avLst/>
          </a:prstGeom>
          <a:noFill/>
        </p:spPr>
        <p:txBody>
          <a:bodyPr wrap="square" rtlCol="0">
            <a:spAutoFit/>
          </a:bodyPr>
          <a:lstStyle/>
          <a:p>
            <a:r>
              <a:rPr lang="en-US" sz="900" dirty="0"/>
              <a:t>Siller Terrace - 16</a:t>
            </a:r>
          </a:p>
        </p:txBody>
      </p:sp>
      <p:pic>
        <p:nvPicPr>
          <p:cNvPr id="9" name="Picture 8">
            <a:extLst>
              <a:ext uri="{FF2B5EF4-FFF2-40B4-BE49-F238E27FC236}">
                <a16:creationId xmlns:a16="http://schemas.microsoft.com/office/drawing/2014/main" id="{0DD87A7F-4B0C-FD1E-5BF9-8521FFD4E3E4}"/>
              </a:ext>
            </a:extLst>
          </p:cNvPr>
          <p:cNvPicPr>
            <a:picLocks noChangeAspect="1"/>
          </p:cNvPicPr>
          <p:nvPr/>
        </p:nvPicPr>
        <p:blipFill>
          <a:blip r:embed="rId4"/>
          <a:stretch>
            <a:fillRect/>
          </a:stretch>
        </p:blipFill>
        <p:spPr>
          <a:xfrm>
            <a:off x="4840941" y="2831720"/>
            <a:ext cx="155388" cy="173317"/>
          </a:xfrm>
          <a:prstGeom prst="rect">
            <a:avLst/>
          </a:prstGeom>
        </p:spPr>
      </p:pic>
      <p:sp>
        <p:nvSpPr>
          <p:cNvPr id="10" name="TextBox 9">
            <a:extLst>
              <a:ext uri="{FF2B5EF4-FFF2-40B4-BE49-F238E27FC236}">
                <a16:creationId xmlns:a16="http://schemas.microsoft.com/office/drawing/2014/main" id="{19FB7187-B541-B3F1-BE5A-11FCF74218E9}"/>
              </a:ext>
            </a:extLst>
          </p:cNvPr>
          <p:cNvSpPr txBox="1"/>
          <p:nvPr/>
        </p:nvSpPr>
        <p:spPr>
          <a:xfrm>
            <a:off x="4918635" y="2785980"/>
            <a:ext cx="1213157" cy="230832"/>
          </a:xfrm>
          <a:prstGeom prst="rect">
            <a:avLst/>
          </a:prstGeom>
          <a:noFill/>
        </p:spPr>
        <p:txBody>
          <a:bodyPr wrap="square" rtlCol="0">
            <a:spAutoFit/>
          </a:bodyPr>
          <a:lstStyle/>
          <a:p>
            <a:r>
              <a:rPr lang="en-US" sz="900" dirty="0"/>
              <a:t>Dunbar Tower - 63</a:t>
            </a:r>
          </a:p>
        </p:txBody>
      </p:sp>
      <p:sp>
        <p:nvSpPr>
          <p:cNvPr id="2" name="TextBox 1">
            <a:extLst>
              <a:ext uri="{FF2B5EF4-FFF2-40B4-BE49-F238E27FC236}">
                <a16:creationId xmlns:a16="http://schemas.microsoft.com/office/drawing/2014/main" id="{BE47ABF1-ECEF-22BF-4143-8D9BCCBE1D1D}"/>
              </a:ext>
            </a:extLst>
          </p:cNvPr>
          <p:cNvSpPr txBox="1"/>
          <p:nvPr/>
        </p:nvSpPr>
        <p:spPr>
          <a:xfrm>
            <a:off x="151914" y="905199"/>
            <a:ext cx="2691161" cy="646331"/>
          </a:xfrm>
          <a:prstGeom prst="rect">
            <a:avLst/>
          </a:prstGeom>
          <a:noFill/>
        </p:spPr>
        <p:txBody>
          <a:bodyPr wrap="square" rtlCol="0">
            <a:spAutoFit/>
          </a:bodyPr>
          <a:lstStyle/>
          <a:p>
            <a:r>
              <a:rPr lang="en-US" b="1" dirty="0">
                <a:solidFill>
                  <a:srgbClr val="0070C0"/>
                </a:solidFill>
              </a:rPr>
              <a:t>Ann Arbor Housing Commission Properties</a:t>
            </a:r>
          </a:p>
        </p:txBody>
      </p:sp>
    </p:spTree>
    <p:extLst>
      <p:ext uri="{BB962C8B-B14F-4D97-AF65-F5344CB8AC3E}">
        <p14:creationId xmlns:p14="http://schemas.microsoft.com/office/powerpoint/2010/main" val="983457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472AA9-FD73-0115-DF6A-C9D06AFFEC9E}"/>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Permanent Supportive Housing</a:t>
            </a:r>
          </a:p>
        </p:txBody>
      </p:sp>
      <p:sp>
        <p:nvSpPr>
          <p:cNvPr id="3" name="Content Placeholder 2">
            <a:extLst>
              <a:ext uri="{FF2B5EF4-FFF2-40B4-BE49-F238E27FC236}">
                <a16:creationId xmlns:a16="http://schemas.microsoft.com/office/drawing/2014/main" id="{42E959D9-0560-ACAE-4559-B9BF275BD7CB}"/>
              </a:ext>
            </a:extLst>
          </p:cNvPr>
          <p:cNvSpPr>
            <a:spLocks noGrp="1"/>
          </p:cNvSpPr>
          <p:nvPr>
            <p:ph idx="1"/>
          </p:nvPr>
        </p:nvSpPr>
        <p:spPr>
          <a:xfrm>
            <a:off x="4810259" y="649480"/>
            <a:ext cx="6555347" cy="5546047"/>
          </a:xfrm>
        </p:spPr>
        <p:txBody>
          <a:bodyPr anchor="ctr">
            <a:normAutofit/>
          </a:bodyPr>
          <a:lstStyle/>
          <a:p>
            <a:r>
              <a:rPr lang="en-US" sz="2000" dirty="0"/>
              <a:t>Housing </a:t>
            </a:r>
            <a:r>
              <a:rPr lang="en-US" sz="2000" u="sng" dirty="0"/>
              <a:t>and</a:t>
            </a:r>
            <a:r>
              <a:rPr lang="en-US" sz="2000" dirty="0"/>
              <a:t> Services</a:t>
            </a:r>
          </a:p>
          <a:p>
            <a:r>
              <a:rPr lang="en-US" sz="2000" dirty="0"/>
              <a:t>Housing First</a:t>
            </a:r>
          </a:p>
          <a:p>
            <a:pPr lvl="1"/>
            <a:r>
              <a:rPr lang="en-US" sz="2000" dirty="0"/>
              <a:t>No preconditions such as clean and sober</a:t>
            </a:r>
          </a:p>
          <a:p>
            <a:r>
              <a:rPr lang="en-US" sz="2000" dirty="0"/>
              <a:t>Services are voluntary, free and client-centered</a:t>
            </a:r>
          </a:p>
          <a:p>
            <a:r>
              <a:rPr lang="en-US" sz="2000" dirty="0"/>
              <a:t>Trauma informed case management</a:t>
            </a:r>
          </a:p>
          <a:p>
            <a:r>
              <a:rPr lang="en-US" sz="2000" dirty="0"/>
              <a:t>Low barriers to access</a:t>
            </a:r>
          </a:p>
          <a:p>
            <a:pPr lvl="1"/>
            <a:r>
              <a:rPr lang="en-US" sz="2000" dirty="0"/>
              <a:t>Screen people in, not screen people out</a:t>
            </a:r>
          </a:p>
        </p:txBody>
      </p:sp>
    </p:spTree>
    <p:extLst>
      <p:ext uri="{BB962C8B-B14F-4D97-AF65-F5344CB8AC3E}">
        <p14:creationId xmlns:p14="http://schemas.microsoft.com/office/powerpoint/2010/main" val="4236886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2115" y="1634103"/>
            <a:ext cx="5575443" cy="1600438"/>
          </a:xfrm>
          <a:prstGeom prst="rect">
            <a:avLst/>
          </a:prstGeom>
          <a:noFill/>
        </p:spPr>
        <p:txBody>
          <a:bodyPr wrap="square" rtlCol="0">
            <a:spAutoFit/>
          </a:bodyPr>
          <a:lstStyle/>
          <a:p>
            <a:pPr algn="just">
              <a:lnSpc>
                <a:spcPct val="150000"/>
              </a:lnSpc>
            </a:pPr>
            <a:r>
              <a:rPr lang="en-US" sz="1400" b="1" dirty="0">
                <a:latin typeface="PT Sans" panose="020B0503020203020204" pitchFamily="34" charset="0"/>
                <a:ea typeface="Source Sans Pro" charset="0"/>
                <a:cs typeface="Arial" panose="020B0604020202020204" pitchFamily="34" charset="0"/>
              </a:rPr>
              <a:t>Client-centered Case Management, Mental Health, Community Building, Crisis Services, Financial Literacy, Jobs, Youth Programs, Support Groups,  Eviction Prevention, Quality of Life Services, Resident Council, Art Therapy, Medical Services</a:t>
            </a:r>
          </a:p>
          <a:p>
            <a:pPr algn="just"/>
            <a:endParaRPr lang="en-US" sz="14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5" name="TextBox 4"/>
          <p:cNvSpPr txBox="1"/>
          <p:nvPr/>
        </p:nvSpPr>
        <p:spPr>
          <a:xfrm>
            <a:off x="6359382" y="1008198"/>
            <a:ext cx="5375418" cy="461665"/>
          </a:xfrm>
          <a:prstGeom prst="rect">
            <a:avLst/>
          </a:prstGeom>
          <a:noFill/>
        </p:spPr>
        <p:txBody>
          <a:bodyPr wrap="square" rtlCol="0">
            <a:spAutoFit/>
          </a:bodyPr>
          <a:lstStyle/>
          <a:p>
            <a:r>
              <a:rPr lang="en-US" sz="2400" dirty="0">
                <a:latin typeface="Abhaya Libre SemiBold" panose="02000703000000000000" pitchFamily="2" charset="0"/>
              </a:rPr>
              <a:t>Mental Health and Supportive Services</a:t>
            </a:r>
          </a:p>
        </p:txBody>
      </p:sp>
      <p:cxnSp>
        <p:nvCxnSpPr>
          <p:cNvPr id="6" name="Straight Connector 5"/>
          <p:cNvCxnSpPr/>
          <p:nvPr/>
        </p:nvCxnSpPr>
        <p:spPr>
          <a:xfrm>
            <a:off x="6445107" y="1544200"/>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6577" y="6401390"/>
            <a:ext cx="4910667" cy="369332"/>
          </a:xfrm>
          <a:prstGeom prst="rect">
            <a:avLst/>
          </a:prstGeom>
          <a:noFill/>
        </p:spPr>
        <p:txBody>
          <a:bodyPr wrap="square" rtlCol="0">
            <a:spAutoFit/>
          </a:bodyPr>
          <a:lstStyle/>
          <a:p>
            <a:r>
              <a:rPr lang="en-US" dirty="0">
                <a:latin typeface="PT Sans" panose="020B0503020203020204" pitchFamily="34" charset="0"/>
              </a:rPr>
              <a:t>Resident Art Room at Miller Manor </a:t>
            </a:r>
          </a:p>
        </p:txBody>
      </p:sp>
      <p:sp>
        <p:nvSpPr>
          <p:cNvPr id="20" name="TextBox 19"/>
          <p:cNvSpPr txBox="1"/>
          <p:nvPr/>
        </p:nvSpPr>
        <p:spPr>
          <a:xfrm>
            <a:off x="6242115" y="257285"/>
            <a:ext cx="5767497" cy="769441"/>
          </a:xfrm>
          <a:prstGeom prst="rect">
            <a:avLst/>
          </a:prstGeom>
          <a:noFill/>
        </p:spPr>
        <p:txBody>
          <a:bodyPr wrap="square" rtlCol="0">
            <a:spAutoFit/>
          </a:bodyPr>
          <a:lstStyle/>
          <a:p>
            <a:r>
              <a:rPr lang="en-US" sz="4400" b="1" dirty="0">
                <a:solidFill>
                  <a:srgbClr val="4A91C2"/>
                </a:solidFill>
                <a:latin typeface="PT Sans" panose="020B0503020203020204" pitchFamily="34" charset="0"/>
              </a:rPr>
              <a:t>Community Partners</a:t>
            </a:r>
          </a:p>
        </p:txBody>
      </p:sp>
      <p:sp>
        <p:nvSpPr>
          <p:cNvPr id="28" name="Rectangle 27"/>
          <p:cNvSpPr/>
          <p:nvPr/>
        </p:nvSpPr>
        <p:spPr>
          <a:xfrm>
            <a:off x="6359381" y="3048508"/>
            <a:ext cx="5556041" cy="3659589"/>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393337" y="3034890"/>
            <a:ext cx="5767497" cy="4093428"/>
          </a:xfrm>
          <a:prstGeom prst="rect">
            <a:avLst/>
          </a:prstGeom>
          <a:noFill/>
        </p:spPr>
        <p:txBody>
          <a:bodyPr wrap="square" rtlCol="0">
            <a:spAutoFit/>
          </a:bodyPr>
          <a:lstStyle/>
          <a:p>
            <a:r>
              <a:rPr lang="en-US" sz="2000" b="1" dirty="0">
                <a:solidFill>
                  <a:schemeClr val="bg1"/>
                </a:solidFill>
                <a:latin typeface="PT Sans" panose="020B0503020203020204" pitchFamily="34" charset="0"/>
              </a:rPr>
              <a:t>Peace Neighborhood Center        	Food Gatherers</a:t>
            </a:r>
          </a:p>
          <a:p>
            <a:r>
              <a:rPr lang="en-US" sz="2000" b="1" dirty="0">
                <a:solidFill>
                  <a:schemeClr val="bg1"/>
                </a:solidFill>
                <a:latin typeface="PT Sans" panose="020B0503020203020204" pitchFamily="34" charset="0"/>
              </a:rPr>
              <a:t>Community Action Network         	Avalon Housing</a:t>
            </a:r>
          </a:p>
          <a:p>
            <a:r>
              <a:rPr lang="en-US" sz="2000" b="1" dirty="0">
                <a:solidFill>
                  <a:schemeClr val="bg1"/>
                </a:solidFill>
                <a:latin typeface="PT Sans" panose="020B0503020203020204" pitchFamily="34" charset="0"/>
              </a:rPr>
              <a:t>Michigan Ability Partners 	A Brighter Way</a:t>
            </a:r>
          </a:p>
          <a:p>
            <a:r>
              <a:rPr lang="en-US" sz="2000" b="1" dirty="0">
                <a:solidFill>
                  <a:schemeClr val="bg1"/>
                </a:solidFill>
                <a:latin typeface="PT Sans" panose="020B0503020203020204" pitchFamily="34" charset="0"/>
              </a:rPr>
              <a:t>UM School of Pharmacy		SOS</a:t>
            </a:r>
          </a:p>
          <a:p>
            <a:r>
              <a:rPr lang="en-US" sz="2000" b="1" dirty="0">
                <a:solidFill>
                  <a:schemeClr val="bg1"/>
                </a:solidFill>
                <a:latin typeface="PT Sans" panose="020B0503020203020204" pitchFamily="34" charset="0"/>
              </a:rPr>
              <a:t>Catholic Charities		VA</a:t>
            </a:r>
          </a:p>
          <a:p>
            <a:r>
              <a:rPr lang="en-US" sz="2000" b="1" dirty="0">
                <a:solidFill>
                  <a:schemeClr val="bg1"/>
                </a:solidFill>
                <a:latin typeface="PT Sans" panose="020B0503020203020204" pitchFamily="34" charset="0"/>
              </a:rPr>
              <a:t>Packard Health Clinic 		MI Works	</a:t>
            </a:r>
          </a:p>
          <a:p>
            <a:r>
              <a:rPr lang="en-US" sz="2000" b="1" dirty="0">
                <a:solidFill>
                  <a:schemeClr val="bg1"/>
                </a:solidFill>
                <a:latin typeface="PT Sans" panose="020B0503020203020204" pitchFamily="34" charset="0"/>
              </a:rPr>
              <a:t>IHN Alpha House			DHHS</a:t>
            </a:r>
          </a:p>
          <a:p>
            <a:r>
              <a:rPr lang="en-US" sz="2000" b="1" dirty="0">
                <a:solidFill>
                  <a:schemeClr val="bg1"/>
                </a:solidFill>
                <a:latin typeface="PT Sans" panose="020B0503020203020204" pitchFamily="34" charset="0"/>
              </a:rPr>
              <a:t>Huron Valley PACE	</a:t>
            </a:r>
          </a:p>
          <a:p>
            <a:r>
              <a:rPr lang="en-US" sz="2000" b="1" dirty="0">
                <a:solidFill>
                  <a:schemeClr val="bg1"/>
                </a:solidFill>
                <a:latin typeface="PT Sans" panose="020B0503020203020204" pitchFamily="34" charset="0"/>
              </a:rPr>
              <a:t>Washtenaw Housing Alliance </a:t>
            </a:r>
          </a:p>
          <a:p>
            <a:r>
              <a:rPr lang="en-US" sz="2000" b="1" dirty="0">
                <a:solidFill>
                  <a:schemeClr val="bg1"/>
                </a:solidFill>
                <a:latin typeface="PT Sans" panose="020B0503020203020204" pitchFamily="34" charset="0"/>
              </a:rPr>
              <a:t>Shelter Association of Washtenaw County</a:t>
            </a:r>
          </a:p>
          <a:p>
            <a:r>
              <a:rPr lang="en-US" sz="2000" b="1" dirty="0">
                <a:solidFill>
                  <a:schemeClr val="bg1"/>
                </a:solidFill>
                <a:latin typeface="PT Sans" panose="020B0503020203020204" pitchFamily="34" charset="0"/>
              </a:rPr>
              <a:t>Washtenaw County Community Mental Health </a:t>
            </a:r>
          </a:p>
          <a:p>
            <a:r>
              <a:rPr lang="en-US" sz="2000" b="1" dirty="0">
                <a:solidFill>
                  <a:schemeClr val="bg1"/>
                </a:solidFill>
                <a:latin typeface="PT Sans" panose="020B0503020203020204" pitchFamily="34" charset="0"/>
              </a:rPr>
              <a:t>Washtenaw County OCED</a:t>
            </a:r>
          </a:p>
          <a:p>
            <a:endParaRPr lang="en-US" sz="2000" b="1" dirty="0">
              <a:solidFill>
                <a:schemeClr val="bg1"/>
              </a:solidFill>
              <a:latin typeface="PT Sans" panose="020B0503020203020204" pitchFamily="34" charset="0"/>
            </a:endParaRPr>
          </a:p>
        </p:txBody>
      </p:sp>
      <p:pic>
        <p:nvPicPr>
          <p:cNvPr id="34" name="Picture Placeholder 33"/>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2890" r="22890"/>
          <a:stretch>
            <a:fillRect/>
          </a:stretch>
        </p:blipFill>
        <p:spPr>
          <a:xfrm>
            <a:off x="-9525" y="-1"/>
            <a:ext cx="6105525" cy="6334125"/>
          </a:xfrm>
        </p:spPr>
      </p:pic>
    </p:spTree>
    <p:extLst>
      <p:ext uri="{BB962C8B-B14F-4D97-AF65-F5344CB8AC3E}">
        <p14:creationId xmlns:p14="http://schemas.microsoft.com/office/powerpoint/2010/main" val="2065186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75345D-F940-1AD3-D483-3A9529166D80}"/>
              </a:ext>
            </a:extLst>
          </p:cNvPr>
          <p:cNvSpPr>
            <a:spLocks noGrp="1"/>
          </p:cNvSpPr>
          <p:nvPr>
            <p:ph type="title"/>
          </p:nvPr>
        </p:nvSpPr>
        <p:spPr>
          <a:xfrm>
            <a:off x="5019675" y="479493"/>
            <a:ext cx="6334125" cy="1325563"/>
          </a:xfrm>
        </p:spPr>
        <p:txBody>
          <a:bodyPr vert="horz" lIns="91440" tIns="45720" rIns="91440" bIns="45720" rtlCol="0" anchor="ctr">
            <a:normAutofit fontScale="90000"/>
          </a:bodyPr>
          <a:lstStyle/>
          <a:p>
            <a:r>
              <a:rPr lang="en-US" sz="4400" b="1" dirty="0"/>
              <a:t>WHAT IS THE HOUSING CHOICE VOUCHER PROGRAM?</a:t>
            </a:r>
            <a:endParaRPr lang="en-US" sz="4100" b="1" kern="1200" dirty="0">
              <a:solidFill>
                <a:schemeClr val="tx1"/>
              </a:solidFill>
              <a:latin typeface="+mj-lt"/>
              <a:ea typeface="+mj-ea"/>
              <a:cs typeface="+mj-cs"/>
            </a:endParaRPr>
          </a:p>
        </p:txBody>
      </p:sp>
      <p:pic>
        <p:nvPicPr>
          <p:cNvPr id="7" name="Content Placeholder 6" descr="Graphical user interface, text, application&#10;&#10;AI-generated content may be incorrect.">
            <a:extLst>
              <a:ext uri="{FF2B5EF4-FFF2-40B4-BE49-F238E27FC236}">
                <a16:creationId xmlns:a16="http://schemas.microsoft.com/office/drawing/2014/main" id="{DDCF36CE-4801-9FD0-EC93-AF37995EF263}"/>
              </a:ext>
            </a:extLst>
          </p:cNvPr>
          <p:cNvPicPr>
            <a:picLocks noGrp="1" noChangeAspect="1"/>
          </p:cNvPicPr>
          <p:nvPr>
            <p:ph idx="1"/>
          </p:nvPr>
        </p:nvPicPr>
        <p:blipFill>
          <a:blip r:embed="rId2"/>
          <a:stretch>
            <a:fillRect/>
          </a:stretch>
        </p:blipFill>
        <p:spPr>
          <a:xfrm>
            <a:off x="1336431" y="479493"/>
            <a:ext cx="286116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 Placeholder 4">
            <a:extLst>
              <a:ext uri="{FF2B5EF4-FFF2-40B4-BE49-F238E27FC236}">
                <a16:creationId xmlns:a16="http://schemas.microsoft.com/office/drawing/2014/main" id="{E6C5D43D-EC1F-F0CF-3B50-9A76156A64C5}"/>
              </a:ext>
            </a:extLst>
          </p:cNvPr>
          <p:cNvSpPr>
            <a:spLocks noGrp="1"/>
          </p:cNvSpPr>
          <p:nvPr>
            <p:ph type="body" sz="half" idx="2"/>
          </p:nvPr>
        </p:nvSpPr>
        <p:spPr>
          <a:xfrm>
            <a:off x="5019675" y="1984443"/>
            <a:ext cx="6334125" cy="4192520"/>
          </a:xfrm>
        </p:spPr>
        <p:txBody>
          <a:bodyPr vert="horz" lIns="91440" tIns="45720" rIns="91440" bIns="45720" rtlCol="0">
            <a:normAutofit/>
          </a:bodyPr>
          <a:lstStyle/>
          <a:p>
            <a:pPr indent="-228600">
              <a:buFont typeface="Arial" panose="020B0604020202020204" pitchFamily="34" charset="0"/>
              <a:buChar char="•"/>
            </a:pPr>
            <a:r>
              <a:rPr lang="en-US" sz="2000" dirty="0"/>
              <a:t>U.S. Department of Housing and Urban Development (HUD) rental subsidy program</a:t>
            </a:r>
          </a:p>
          <a:p>
            <a:pPr indent="-228600">
              <a:buFont typeface="Arial" panose="020B0604020202020204" pitchFamily="34" charset="0"/>
              <a:buChar char="•"/>
            </a:pPr>
            <a:r>
              <a:rPr lang="en-US" sz="2000" dirty="0"/>
              <a:t>Intended to be a public/private partnership</a:t>
            </a:r>
          </a:p>
          <a:p>
            <a:pPr indent="-228600">
              <a:buFont typeface="Arial" panose="020B0604020202020204" pitchFamily="34" charset="0"/>
              <a:buChar char="•"/>
            </a:pPr>
            <a:r>
              <a:rPr lang="en-US" sz="2000" dirty="0"/>
              <a:t>Participants are able to find their own housing in the private market</a:t>
            </a:r>
          </a:p>
          <a:p>
            <a:pPr indent="-228600">
              <a:buFont typeface="Arial" panose="020B0604020202020204" pitchFamily="34" charset="0"/>
              <a:buChar char="•"/>
            </a:pPr>
            <a:r>
              <a:rPr lang="en-US" sz="2000" dirty="0"/>
              <a:t>Participants generally pay 30% of their income on housing and the rental voucher pays the balance to the property owner</a:t>
            </a:r>
          </a:p>
          <a:p>
            <a:pPr indent="-228600">
              <a:buFont typeface="Arial" panose="020B0604020202020204" pitchFamily="34" charset="0"/>
              <a:buChar char="•"/>
            </a:pPr>
            <a:r>
              <a:rPr lang="en-US" sz="2000" dirty="0"/>
              <a:t>Administered by public housing agencies (PHAs) </a:t>
            </a:r>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3381506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0DAC3-F68A-AE36-4934-A0B709424B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FE1A83-9F76-6591-01DF-3777C6219AAA}"/>
              </a:ext>
            </a:extLst>
          </p:cNvPr>
          <p:cNvSpPr>
            <a:spLocks noGrp="1"/>
          </p:cNvSpPr>
          <p:nvPr>
            <p:ph type="title"/>
          </p:nvPr>
        </p:nvSpPr>
        <p:spPr>
          <a:xfrm>
            <a:off x="838200" y="376241"/>
            <a:ext cx="10515599" cy="1325563"/>
          </a:xfrm>
        </p:spPr>
        <p:txBody>
          <a:bodyPr vert="horz" lIns="91440" tIns="45720" rIns="91440" bIns="45720" rtlCol="0" anchor="ctr">
            <a:normAutofit/>
          </a:bodyPr>
          <a:lstStyle/>
          <a:p>
            <a:pPr algn="ctr"/>
            <a:r>
              <a:rPr lang="en-US" sz="4400" b="1" dirty="0"/>
              <a:t>How the Voucher Program Works</a:t>
            </a:r>
          </a:p>
        </p:txBody>
      </p:sp>
      <p:sp>
        <p:nvSpPr>
          <p:cNvPr id="4" name="Content Placeholder 3">
            <a:extLst>
              <a:ext uri="{FF2B5EF4-FFF2-40B4-BE49-F238E27FC236}">
                <a16:creationId xmlns:a16="http://schemas.microsoft.com/office/drawing/2014/main" id="{613278AE-9530-0905-8C3E-6D4EAAB9A36F}"/>
              </a:ext>
            </a:extLst>
          </p:cNvPr>
          <p:cNvSpPr>
            <a:spLocks noGrp="1"/>
          </p:cNvSpPr>
          <p:nvPr>
            <p:ph idx="1"/>
          </p:nvPr>
        </p:nvSpPr>
        <p:spPr>
          <a:xfrm>
            <a:off x="6334125" y="1608134"/>
            <a:ext cx="5515372" cy="4873625"/>
          </a:xfrm>
        </p:spPr>
        <p:txBody>
          <a:bodyPr>
            <a:normAutofit lnSpcReduction="10000"/>
          </a:bodyPr>
          <a:lstStyle/>
          <a:p>
            <a:r>
              <a:rPr lang="en-US" sz="2800" dirty="0"/>
              <a:t>Household pulled from waitlist</a:t>
            </a:r>
          </a:p>
          <a:p>
            <a:r>
              <a:rPr lang="en-US" sz="2800" dirty="0"/>
              <a:t>AAHC determines if eligible </a:t>
            </a:r>
          </a:p>
          <a:p>
            <a:r>
              <a:rPr lang="en-US" sz="2800" dirty="0"/>
              <a:t>Household attends orientation</a:t>
            </a:r>
          </a:p>
          <a:p>
            <a:r>
              <a:rPr lang="en-US" sz="2800" dirty="0"/>
              <a:t>Selects a unit in private sector</a:t>
            </a:r>
          </a:p>
          <a:p>
            <a:r>
              <a:rPr lang="en-US" sz="2800" dirty="0"/>
              <a:t>AAHC confirms unit is affordable for tenant and rent is reasonable </a:t>
            </a:r>
          </a:p>
          <a:p>
            <a:r>
              <a:rPr lang="en-US" sz="2800" dirty="0"/>
              <a:t>AAHC inspects unit </a:t>
            </a:r>
          </a:p>
          <a:p>
            <a:r>
              <a:rPr lang="en-US" sz="2800" dirty="0"/>
              <a:t>Landlord signs a lease with the tenant and a contract with AAHC</a:t>
            </a:r>
          </a:p>
          <a:p>
            <a:r>
              <a:rPr lang="en-US" sz="2800" dirty="0"/>
              <a:t>Landlord receives monthly payment from tenant and AAHC</a:t>
            </a:r>
          </a:p>
          <a:p>
            <a:endParaRPr lang="en-US" dirty="0"/>
          </a:p>
        </p:txBody>
      </p:sp>
      <p:graphicFrame>
        <p:nvGraphicFramePr>
          <p:cNvPr id="6" name="Diagram 5">
            <a:extLst>
              <a:ext uri="{FF2B5EF4-FFF2-40B4-BE49-F238E27FC236}">
                <a16:creationId xmlns:a16="http://schemas.microsoft.com/office/drawing/2014/main" id="{270A624A-AE89-CC05-D5C1-DCB05435045E}"/>
              </a:ext>
            </a:extLst>
          </p:cNvPr>
          <p:cNvGraphicFramePr/>
          <p:nvPr>
            <p:extLst>
              <p:ext uri="{D42A27DB-BD31-4B8C-83A1-F6EECF244321}">
                <p14:modId xmlns:p14="http://schemas.microsoft.com/office/powerpoint/2010/main" val="3306746225"/>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2220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18937" y="1161073"/>
            <a:ext cx="4910667" cy="369332"/>
          </a:xfrm>
          <a:prstGeom prst="rect">
            <a:avLst/>
          </a:prstGeom>
          <a:noFill/>
        </p:spPr>
        <p:txBody>
          <a:bodyPr wrap="square" rtlCol="0">
            <a:spAutoFit/>
          </a:bodyPr>
          <a:lstStyle/>
          <a:p>
            <a:r>
              <a:rPr lang="en-US" b="1" dirty="0">
                <a:latin typeface="Abhaya Libre SemiBold" panose="02000703000000000000" pitchFamily="2" charset="0"/>
              </a:rPr>
              <a:t>AAHC Administers 2,347 vouchers</a:t>
            </a:r>
          </a:p>
        </p:txBody>
      </p:sp>
      <p:cxnSp>
        <p:nvCxnSpPr>
          <p:cNvPr id="6" name="Straight Connector 5"/>
          <p:cNvCxnSpPr>
            <a:cxnSpLocks/>
          </p:cNvCxnSpPr>
          <p:nvPr/>
        </p:nvCxnSpPr>
        <p:spPr>
          <a:xfrm>
            <a:off x="6618937" y="1621628"/>
            <a:ext cx="520158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3118" y="6429542"/>
            <a:ext cx="7725357" cy="338554"/>
          </a:xfrm>
          <a:prstGeom prst="rect">
            <a:avLst/>
          </a:prstGeom>
          <a:noFill/>
        </p:spPr>
        <p:txBody>
          <a:bodyPr wrap="square" rtlCol="0">
            <a:spAutoFit/>
          </a:bodyPr>
          <a:lstStyle/>
          <a:p>
            <a:r>
              <a:rPr lang="en-US" sz="1600" b="1" dirty="0">
                <a:latin typeface="PT Sans" panose="020B0503020203020204" pitchFamily="34" charset="0"/>
              </a:rPr>
              <a:t>Distribution of All AAHC Vouchers Leased Up in Washtenaw County 6.2025</a:t>
            </a:r>
          </a:p>
        </p:txBody>
      </p:sp>
      <p:sp>
        <p:nvSpPr>
          <p:cNvPr id="20" name="TextBox 19"/>
          <p:cNvSpPr txBox="1"/>
          <p:nvPr/>
        </p:nvSpPr>
        <p:spPr>
          <a:xfrm>
            <a:off x="6519322" y="362506"/>
            <a:ext cx="5515117" cy="769441"/>
          </a:xfrm>
          <a:prstGeom prst="rect">
            <a:avLst/>
          </a:prstGeom>
          <a:noFill/>
        </p:spPr>
        <p:txBody>
          <a:bodyPr wrap="square" rtlCol="0">
            <a:spAutoFit/>
          </a:bodyPr>
          <a:lstStyle/>
          <a:p>
            <a:r>
              <a:rPr lang="en-US" sz="4400" b="1" dirty="0">
                <a:solidFill>
                  <a:srgbClr val="4A91C2"/>
                </a:solidFill>
                <a:latin typeface="PT Sans" panose="020B0503020203020204" pitchFamily="34" charset="0"/>
              </a:rPr>
              <a:t>Voucher Programs</a:t>
            </a:r>
          </a:p>
        </p:txBody>
      </p:sp>
      <p:pic>
        <p:nvPicPr>
          <p:cNvPr id="12" name="Picture 11">
            <a:extLst>
              <a:ext uri="{FF2B5EF4-FFF2-40B4-BE49-F238E27FC236}">
                <a16:creationId xmlns:a16="http://schemas.microsoft.com/office/drawing/2014/main" id="{3262F32F-5890-66D9-3C66-6DE6842269CB}"/>
              </a:ext>
            </a:extLst>
          </p:cNvPr>
          <p:cNvPicPr>
            <a:picLocks noChangeAspect="1"/>
          </p:cNvPicPr>
          <p:nvPr/>
        </p:nvPicPr>
        <p:blipFill>
          <a:blip r:embed="rId3"/>
          <a:stretch>
            <a:fillRect/>
          </a:stretch>
        </p:blipFill>
        <p:spPr>
          <a:xfrm>
            <a:off x="252500" y="172803"/>
            <a:ext cx="6069407" cy="4977190"/>
          </a:xfrm>
          <a:prstGeom prst="rect">
            <a:avLst/>
          </a:prstGeom>
        </p:spPr>
      </p:pic>
      <p:pic>
        <p:nvPicPr>
          <p:cNvPr id="14" name="Picture 13">
            <a:extLst>
              <a:ext uri="{FF2B5EF4-FFF2-40B4-BE49-F238E27FC236}">
                <a16:creationId xmlns:a16="http://schemas.microsoft.com/office/drawing/2014/main" id="{262EECCE-9313-2E67-C651-668B34E639E8}"/>
              </a:ext>
            </a:extLst>
          </p:cNvPr>
          <p:cNvPicPr>
            <a:picLocks noChangeAspect="1"/>
          </p:cNvPicPr>
          <p:nvPr/>
        </p:nvPicPr>
        <p:blipFill>
          <a:blip r:embed="rId4"/>
          <a:stretch>
            <a:fillRect/>
          </a:stretch>
        </p:blipFill>
        <p:spPr>
          <a:xfrm>
            <a:off x="1120776" y="5149993"/>
            <a:ext cx="1727499" cy="1142807"/>
          </a:xfrm>
          <a:prstGeom prst="rect">
            <a:avLst/>
          </a:prstGeom>
        </p:spPr>
      </p:pic>
      <p:graphicFrame>
        <p:nvGraphicFramePr>
          <p:cNvPr id="22" name="TextBox 3">
            <a:extLst>
              <a:ext uri="{FF2B5EF4-FFF2-40B4-BE49-F238E27FC236}">
                <a16:creationId xmlns:a16="http://schemas.microsoft.com/office/drawing/2014/main" id="{0CAA5611-C69B-4B6D-356B-1CEF1A0120AB}"/>
              </a:ext>
            </a:extLst>
          </p:cNvPr>
          <p:cNvGraphicFramePr/>
          <p:nvPr/>
        </p:nvGraphicFramePr>
        <p:xfrm>
          <a:off x="6583531" y="1621628"/>
          <a:ext cx="5315888" cy="3262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0413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pie chart&#10;&#10;AI-generated content may be incorrect.">
            <a:extLst>
              <a:ext uri="{FF2B5EF4-FFF2-40B4-BE49-F238E27FC236}">
                <a16:creationId xmlns:a16="http://schemas.microsoft.com/office/drawing/2014/main" id="{98F8972B-F354-3BE8-E5E6-C5F17E108344}"/>
              </a:ext>
            </a:extLst>
          </p:cNvPr>
          <p:cNvPicPr>
            <a:picLocks noChangeAspect="1"/>
          </p:cNvPicPr>
          <p:nvPr/>
        </p:nvPicPr>
        <p:blipFill>
          <a:blip r:embed="rId2"/>
          <a:stretch>
            <a:fillRect/>
          </a:stretch>
        </p:blipFill>
        <p:spPr>
          <a:xfrm>
            <a:off x="641180" y="984173"/>
            <a:ext cx="6410084" cy="4903714"/>
          </a:xfrm>
          <a:prstGeom prst="rect">
            <a:avLst/>
          </a:prstGeom>
        </p:spPr>
      </p:pic>
      <p:pic>
        <p:nvPicPr>
          <p:cNvPr id="12" name="Picture 11" descr="Chart, pie chart&#10;&#10;AI-generated content may be incorrect.">
            <a:extLst>
              <a:ext uri="{FF2B5EF4-FFF2-40B4-BE49-F238E27FC236}">
                <a16:creationId xmlns:a16="http://schemas.microsoft.com/office/drawing/2014/main" id="{5D6B5F1D-0BF2-427C-488E-FCD81D3A0794}"/>
              </a:ext>
            </a:extLst>
          </p:cNvPr>
          <p:cNvPicPr>
            <a:picLocks noChangeAspect="1"/>
          </p:cNvPicPr>
          <p:nvPr/>
        </p:nvPicPr>
        <p:blipFill>
          <a:blip r:embed="rId3"/>
          <a:stretch>
            <a:fillRect/>
          </a:stretch>
        </p:blipFill>
        <p:spPr>
          <a:xfrm>
            <a:off x="7938650" y="643467"/>
            <a:ext cx="3369390" cy="2475653"/>
          </a:xfrm>
          <a:prstGeom prst="rect">
            <a:avLst/>
          </a:prstGeom>
        </p:spPr>
      </p:pic>
      <p:sp>
        <p:nvSpPr>
          <p:cNvPr id="15" name="TextBox 14">
            <a:extLst>
              <a:ext uri="{FF2B5EF4-FFF2-40B4-BE49-F238E27FC236}">
                <a16:creationId xmlns:a16="http://schemas.microsoft.com/office/drawing/2014/main" id="{D70F5DE0-99E1-8A5A-83C5-E29C8662D0B7}"/>
              </a:ext>
            </a:extLst>
          </p:cNvPr>
          <p:cNvSpPr txBox="1"/>
          <p:nvPr/>
        </p:nvSpPr>
        <p:spPr>
          <a:xfrm>
            <a:off x="5930264" y="1881293"/>
            <a:ext cx="954594" cy="415498"/>
          </a:xfrm>
          <a:prstGeom prst="rect">
            <a:avLst/>
          </a:prstGeom>
          <a:solidFill>
            <a:srgbClr val="00B050"/>
          </a:solidFill>
        </p:spPr>
        <p:txBody>
          <a:bodyPr wrap="square" rtlCol="0">
            <a:spAutoFit/>
          </a:bodyPr>
          <a:lstStyle/>
          <a:p>
            <a:pPr algn="ctr"/>
            <a:r>
              <a:rPr lang="en-US" sz="1050" b="1" dirty="0"/>
              <a:t>Head of Household</a:t>
            </a:r>
          </a:p>
        </p:txBody>
      </p:sp>
      <p:pic>
        <p:nvPicPr>
          <p:cNvPr id="17" name="Picture 16" descr="Chart&#10;&#10;AI-generated content may be incorrect.">
            <a:extLst>
              <a:ext uri="{FF2B5EF4-FFF2-40B4-BE49-F238E27FC236}">
                <a16:creationId xmlns:a16="http://schemas.microsoft.com/office/drawing/2014/main" id="{11BC0D3D-995A-C4AE-FFE5-E2382D581E44}"/>
              </a:ext>
            </a:extLst>
          </p:cNvPr>
          <p:cNvPicPr>
            <a:picLocks noChangeAspect="1"/>
          </p:cNvPicPr>
          <p:nvPr/>
        </p:nvPicPr>
        <p:blipFill>
          <a:blip r:embed="rId4"/>
          <a:stretch>
            <a:fillRect/>
          </a:stretch>
        </p:blipFill>
        <p:spPr>
          <a:xfrm>
            <a:off x="7755186" y="3748193"/>
            <a:ext cx="3795634" cy="1365625"/>
          </a:xfrm>
          <a:prstGeom prst="rect">
            <a:avLst/>
          </a:prstGeom>
        </p:spPr>
      </p:pic>
      <p:sp>
        <p:nvSpPr>
          <p:cNvPr id="18" name="TextBox 17">
            <a:extLst>
              <a:ext uri="{FF2B5EF4-FFF2-40B4-BE49-F238E27FC236}">
                <a16:creationId xmlns:a16="http://schemas.microsoft.com/office/drawing/2014/main" id="{3528BCF3-C0AF-CE18-4E5F-91A028433A9E}"/>
              </a:ext>
            </a:extLst>
          </p:cNvPr>
          <p:cNvSpPr txBox="1"/>
          <p:nvPr/>
        </p:nvSpPr>
        <p:spPr>
          <a:xfrm>
            <a:off x="7861441" y="5337282"/>
            <a:ext cx="3142207" cy="830997"/>
          </a:xfrm>
          <a:prstGeom prst="rect">
            <a:avLst/>
          </a:prstGeom>
          <a:noFill/>
        </p:spPr>
        <p:txBody>
          <a:bodyPr wrap="none" rtlCol="0">
            <a:spAutoFit/>
          </a:bodyPr>
          <a:lstStyle/>
          <a:p>
            <a:r>
              <a:rPr lang="en-US" sz="1200" b="1" dirty="0"/>
              <a:t>AREA MEDIAN INCOME (AMI)</a:t>
            </a:r>
          </a:p>
          <a:p>
            <a:r>
              <a:rPr lang="en-US" sz="1200" dirty="0"/>
              <a:t>ELI = Extremely Low Income - under 30% AMI</a:t>
            </a:r>
          </a:p>
          <a:p>
            <a:r>
              <a:rPr lang="en-US" sz="1200" dirty="0"/>
              <a:t>VLI = Very Low Income – 31% - 50% AMI </a:t>
            </a:r>
          </a:p>
          <a:p>
            <a:r>
              <a:rPr lang="en-US" sz="1200" dirty="0"/>
              <a:t>LI = Low Income – 51% - 80% AMI</a:t>
            </a:r>
          </a:p>
        </p:txBody>
      </p:sp>
      <p:sp>
        <p:nvSpPr>
          <p:cNvPr id="20" name="TextBox 19">
            <a:extLst>
              <a:ext uri="{FF2B5EF4-FFF2-40B4-BE49-F238E27FC236}">
                <a16:creationId xmlns:a16="http://schemas.microsoft.com/office/drawing/2014/main" id="{6630C71C-7FF4-B9B8-727E-A74FD09BB8DC}"/>
              </a:ext>
            </a:extLst>
          </p:cNvPr>
          <p:cNvSpPr txBox="1"/>
          <p:nvPr/>
        </p:nvSpPr>
        <p:spPr>
          <a:xfrm>
            <a:off x="1175656" y="5978769"/>
            <a:ext cx="5647659" cy="369332"/>
          </a:xfrm>
          <a:prstGeom prst="rect">
            <a:avLst/>
          </a:prstGeom>
          <a:noFill/>
        </p:spPr>
        <p:txBody>
          <a:bodyPr wrap="square" rtlCol="0">
            <a:spAutoFit/>
          </a:bodyPr>
          <a:lstStyle/>
          <a:p>
            <a:r>
              <a:rPr lang="en-US" dirty="0"/>
              <a:t>39% of AAHC Voucher participants 18 years old or less</a:t>
            </a:r>
          </a:p>
        </p:txBody>
      </p:sp>
    </p:spTree>
    <p:extLst>
      <p:ext uri="{BB962C8B-B14F-4D97-AF65-F5344CB8AC3E}">
        <p14:creationId xmlns:p14="http://schemas.microsoft.com/office/powerpoint/2010/main" val="1696976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09650" y="329184"/>
            <a:ext cx="10172700" cy="6264122"/>
          </a:xfrm>
        </p:spPr>
        <p:txBody>
          <a:bodyPr>
            <a:normAutofit fontScale="90000"/>
          </a:bodyPr>
          <a:lstStyle/>
          <a:p>
            <a:r>
              <a:rPr lang="en-US" sz="4900" dirty="0"/>
              <a:t>GROUP QUESTION</a:t>
            </a:r>
            <a:br>
              <a:rPr lang="en-US" sz="4900" dirty="0"/>
            </a:br>
            <a:br>
              <a:rPr lang="en-US" sz="4900" dirty="0"/>
            </a:br>
            <a:r>
              <a:rPr lang="en-US" sz="4900" dirty="0"/>
              <a:t>What is the annual household income of households that you think of, when you think about households who struggle to find housing they can afford in Ann Arbor? </a:t>
            </a:r>
            <a:br>
              <a:rPr lang="en-US" sz="4900" dirty="0"/>
            </a:br>
            <a:br>
              <a:rPr lang="en-US" sz="4900" dirty="0"/>
            </a:br>
            <a:r>
              <a:rPr lang="en-US" sz="4900" dirty="0"/>
              <a:t>Is it same/different for Washtenaw County?</a:t>
            </a:r>
            <a:br>
              <a:rPr lang="en-US" sz="4900" dirty="0"/>
            </a:br>
            <a:br>
              <a:rPr lang="en-US" sz="4900" dirty="0"/>
            </a:br>
            <a:endParaRPr lang="en-US" sz="4900" dirty="0"/>
          </a:p>
        </p:txBody>
      </p:sp>
    </p:spTree>
    <p:extLst>
      <p:ext uri="{BB962C8B-B14F-4D97-AF65-F5344CB8AC3E}">
        <p14:creationId xmlns:p14="http://schemas.microsoft.com/office/powerpoint/2010/main" val="4147721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47" y="0"/>
            <a:ext cx="11352062" cy="1325563"/>
          </a:xfrm>
        </p:spPr>
        <p:txBody>
          <a:bodyPr/>
          <a:lstStyle/>
          <a:p>
            <a:pPr algn="ctr"/>
            <a:r>
              <a:rPr lang="en-US" b="1" dirty="0">
                <a:solidFill>
                  <a:schemeClr val="accent1">
                    <a:lumMod val="75000"/>
                  </a:schemeClr>
                </a:solidFill>
                <a:latin typeface="PT Sans"/>
              </a:rPr>
              <a:t>2025 Ann Arbor Area Median Income</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84AA5-A732-4BF0-B22A-9EAA277D4E5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Content Placeholder 3"/>
          <p:cNvGraphicFramePr>
            <a:graphicFrameLocks/>
          </p:cNvGraphicFramePr>
          <p:nvPr/>
        </p:nvGraphicFramePr>
        <p:xfrm>
          <a:off x="312049" y="1119372"/>
          <a:ext cx="11352060" cy="4577544"/>
        </p:xfrm>
        <a:graphic>
          <a:graphicData uri="http://schemas.openxmlformats.org/drawingml/2006/table">
            <a:tbl>
              <a:tblPr firstRow="1" bandRow="1">
                <a:tableStyleId>{5C22544A-7EE6-4342-B048-85BDC9FD1C3A}</a:tableStyleId>
              </a:tblPr>
              <a:tblGrid>
                <a:gridCol w="2630656">
                  <a:extLst>
                    <a:ext uri="{9D8B030D-6E8A-4147-A177-3AD203B41FA5}">
                      <a16:colId xmlns:a16="http://schemas.microsoft.com/office/drawing/2014/main" val="1925567690"/>
                    </a:ext>
                  </a:extLst>
                </a:gridCol>
                <a:gridCol w="1712422">
                  <a:extLst>
                    <a:ext uri="{9D8B030D-6E8A-4147-A177-3AD203B41FA5}">
                      <a16:colId xmlns:a16="http://schemas.microsoft.com/office/drawing/2014/main" val="2752898771"/>
                    </a:ext>
                  </a:extLst>
                </a:gridCol>
                <a:gridCol w="1645920">
                  <a:extLst>
                    <a:ext uri="{9D8B030D-6E8A-4147-A177-3AD203B41FA5}">
                      <a16:colId xmlns:a16="http://schemas.microsoft.com/office/drawing/2014/main" val="1871176253"/>
                    </a:ext>
                  </a:extLst>
                </a:gridCol>
                <a:gridCol w="1762298">
                  <a:extLst>
                    <a:ext uri="{9D8B030D-6E8A-4147-A177-3AD203B41FA5}">
                      <a16:colId xmlns:a16="http://schemas.microsoft.com/office/drawing/2014/main" val="3005398157"/>
                    </a:ext>
                  </a:extLst>
                </a:gridCol>
                <a:gridCol w="1762299">
                  <a:extLst>
                    <a:ext uri="{9D8B030D-6E8A-4147-A177-3AD203B41FA5}">
                      <a16:colId xmlns:a16="http://schemas.microsoft.com/office/drawing/2014/main" val="59847727"/>
                    </a:ext>
                  </a:extLst>
                </a:gridCol>
                <a:gridCol w="1838465">
                  <a:extLst>
                    <a:ext uri="{9D8B030D-6E8A-4147-A177-3AD203B41FA5}">
                      <a16:colId xmlns:a16="http://schemas.microsoft.com/office/drawing/2014/main" val="10376501"/>
                    </a:ext>
                  </a:extLst>
                </a:gridCol>
              </a:tblGrid>
              <a:tr h="625764">
                <a:tc>
                  <a:txBody>
                    <a:bodyPr/>
                    <a:lstStyle/>
                    <a:p>
                      <a:pPr algn="ctr"/>
                      <a:r>
                        <a:rPr lang="en-US" sz="2400" dirty="0"/>
                        <a:t>Area Median Income</a:t>
                      </a:r>
                    </a:p>
                  </a:txBody>
                  <a:tcPr/>
                </a:tc>
                <a:tc>
                  <a:txBody>
                    <a:bodyPr/>
                    <a:lstStyle/>
                    <a:p>
                      <a:pPr algn="ctr"/>
                      <a:r>
                        <a:rPr lang="en-US" sz="2400" dirty="0"/>
                        <a:t>1 Person </a:t>
                      </a:r>
                    </a:p>
                  </a:txBody>
                  <a:tcPr/>
                </a:tc>
                <a:tc>
                  <a:txBody>
                    <a:bodyPr/>
                    <a:lstStyle/>
                    <a:p>
                      <a:pPr algn="ctr"/>
                      <a:r>
                        <a:rPr lang="en-US" sz="2400" dirty="0"/>
                        <a:t>2 Person</a:t>
                      </a:r>
                    </a:p>
                  </a:txBody>
                  <a:tcPr/>
                </a:tc>
                <a:tc>
                  <a:txBody>
                    <a:bodyPr/>
                    <a:lstStyle/>
                    <a:p>
                      <a:pPr algn="ctr"/>
                      <a:r>
                        <a:rPr lang="en-US" sz="2400" dirty="0"/>
                        <a:t>3 Person</a:t>
                      </a:r>
                    </a:p>
                  </a:txBody>
                  <a:tcPr/>
                </a:tc>
                <a:tc>
                  <a:txBody>
                    <a:bodyPr/>
                    <a:lstStyle/>
                    <a:p>
                      <a:pPr algn="ctr"/>
                      <a:r>
                        <a:rPr lang="en-US" sz="2400" dirty="0"/>
                        <a:t>4 Person</a:t>
                      </a:r>
                    </a:p>
                  </a:txBody>
                  <a:tcPr/>
                </a:tc>
                <a:tc>
                  <a:txBody>
                    <a:bodyPr/>
                    <a:lstStyle/>
                    <a:p>
                      <a:pPr algn="ctr"/>
                      <a:r>
                        <a:rPr lang="en-US" sz="2400" dirty="0"/>
                        <a:t>5 Person</a:t>
                      </a:r>
                    </a:p>
                  </a:txBody>
                  <a:tcPr/>
                </a:tc>
                <a:extLst>
                  <a:ext uri="{0D108BD9-81ED-4DB2-BD59-A6C34878D82A}">
                    <a16:rowId xmlns:a16="http://schemas.microsoft.com/office/drawing/2014/main" val="3646682685"/>
                  </a:ext>
                </a:extLst>
              </a:tr>
              <a:tr h="625764">
                <a:tc>
                  <a:txBody>
                    <a:bodyPr/>
                    <a:lstStyle/>
                    <a:p>
                      <a:r>
                        <a:rPr lang="en-US" sz="2400" dirty="0"/>
                        <a:t>30%</a:t>
                      </a:r>
                      <a:endParaRPr lang="en-US" sz="2400" dirty="0">
                        <a:solidFill>
                          <a:srgbClr val="FF0000"/>
                        </a:solidFill>
                      </a:endParaRPr>
                    </a:p>
                  </a:txBody>
                  <a:tcPr/>
                </a:tc>
                <a:tc>
                  <a:txBody>
                    <a:bodyPr/>
                    <a:lstStyle/>
                    <a:p>
                      <a:pPr algn="ctr"/>
                      <a:r>
                        <a:rPr lang="en-US" sz="2400" dirty="0"/>
                        <a:t>$26,460</a:t>
                      </a:r>
                    </a:p>
                  </a:txBody>
                  <a:tcPr/>
                </a:tc>
                <a:tc>
                  <a:txBody>
                    <a:bodyPr/>
                    <a:lstStyle/>
                    <a:p>
                      <a:pPr algn="ctr"/>
                      <a:r>
                        <a:rPr lang="en-US" sz="2400" dirty="0"/>
                        <a:t>$30,240</a:t>
                      </a:r>
                    </a:p>
                  </a:txBody>
                  <a:tcPr/>
                </a:tc>
                <a:tc>
                  <a:txBody>
                    <a:bodyPr/>
                    <a:lstStyle/>
                    <a:p>
                      <a:pPr algn="ctr"/>
                      <a:r>
                        <a:rPr lang="en-US" sz="2400" dirty="0"/>
                        <a:t>$34,020</a:t>
                      </a:r>
                    </a:p>
                  </a:txBody>
                  <a:tcPr/>
                </a:tc>
                <a:tc>
                  <a:txBody>
                    <a:bodyPr/>
                    <a:lstStyle/>
                    <a:p>
                      <a:pPr algn="ctr"/>
                      <a:r>
                        <a:rPr lang="en-US" sz="2400" dirty="0"/>
                        <a:t>$37,770</a:t>
                      </a:r>
                    </a:p>
                  </a:txBody>
                  <a:tcPr/>
                </a:tc>
                <a:tc>
                  <a:txBody>
                    <a:bodyPr/>
                    <a:lstStyle/>
                    <a:p>
                      <a:pPr algn="ctr"/>
                      <a:r>
                        <a:rPr lang="en-US" sz="2400" dirty="0"/>
                        <a:t>$40,800</a:t>
                      </a:r>
                    </a:p>
                  </a:txBody>
                  <a:tcPr/>
                </a:tc>
                <a:extLst>
                  <a:ext uri="{0D108BD9-81ED-4DB2-BD59-A6C34878D82A}">
                    <a16:rowId xmlns:a16="http://schemas.microsoft.com/office/drawing/2014/main" val="2738311100"/>
                  </a:ext>
                </a:extLst>
              </a:tr>
              <a:tr h="625764">
                <a:tc>
                  <a:txBody>
                    <a:bodyPr/>
                    <a:lstStyle/>
                    <a:p>
                      <a:r>
                        <a:rPr lang="en-US" sz="2400" dirty="0"/>
                        <a:t>50%</a:t>
                      </a:r>
                      <a:endParaRPr lang="en-US" sz="2400" dirty="0">
                        <a:solidFill>
                          <a:srgbClr val="FF0000"/>
                        </a:solidFill>
                      </a:endParaRPr>
                    </a:p>
                  </a:txBody>
                  <a:tcPr/>
                </a:tc>
                <a:tc>
                  <a:txBody>
                    <a:bodyPr/>
                    <a:lstStyle/>
                    <a:p>
                      <a:pPr algn="ctr"/>
                      <a:r>
                        <a:rPr lang="en-US" sz="2400" dirty="0"/>
                        <a:t>$44,100</a:t>
                      </a:r>
                    </a:p>
                  </a:txBody>
                  <a:tcPr/>
                </a:tc>
                <a:tc>
                  <a:txBody>
                    <a:bodyPr/>
                    <a:lstStyle/>
                    <a:p>
                      <a:pPr algn="ctr"/>
                      <a:r>
                        <a:rPr lang="en-US" sz="2400" dirty="0"/>
                        <a:t>$50,400</a:t>
                      </a:r>
                    </a:p>
                  </a:txBody>
                  <a:tcPr/>
                </a:tc>
                <a:tc>
                  <a:txBody>
                    <a:bodyPr/>
                    <a:lstStyle/>
                    <a:p>
                      <a:pPr algn="ctr"/>
                      <a:r>
                        <a:rPr lang="en-US" sz="2400" dirty="0"/>
                        <a:t>$56,700</a:t>
                      </a:r>
                    </a:p>
                  </a:txBody>
                  <a:tcPr/>
                </a:tc>
                <a:tc>
                  <a:txBody>
                    <a:bodyPr/>
                    <a:lstStyle/>
                    <a:p>
                      <a:pPr algn="ctr"/>
                      <a:r>
                        <a:rPr lang="en-US" sz="2400" dirty="0"/>
                        <a:t>$62,950</a:t>
                      </a:r>
                    </a:p>
                  </a:txBody>
                  <a:tcPr/>
                </a:tc>
                <a:tc>
                  <a:txBody>
                    <a:bodyPr/>
                    <a:lstStyle/>
                    <a:p>
                      <a:pPr algn="ctr"/>
                      <a:r>
                        <a:rPr lang="en-US" sz="2400" dirty="0"/>
                        <a:t>$68,000</a:t>
                      </a:r>
                    </a:p>
                  </a:txBody>
                  <a:tcPr/>
                </a:tc>
                <a:extLst>
                  <a:ext uri="{0D108BD9-81ED-4DB2-BD59-A6C34878D82A}">
                    <a16:rowId xmlns:a16="http://schemas.microsoft.com/office/drawing/2014/main" val="680828656"/>
                  </a:ext>
                </a:extLst>
              </a:tr>
              <a:tr h="625764">
                <a:tc>
                  <a:txBody>
                    <a:bodyPr/>
                    <a:lstStyle/>
                    <a:p>
                      <a:r>
                        <a:rPr lang="en-US" sz="2800" b="1" dirty="0">
                          <a:solidFill>
                            <a:srgbClr val="002060"/>
                          </a:solidFill>
                        </a:rPr>
                        <a:t>60%</a:t>
                      </a:r>
                    </a:p>
                  </a:txBody>
                  <a:tcPr/>
                </a:tc>
                <a:tc>
                  <a:txBody>
                    <a:bodyPr/>
                    <a:lstStyle/>
                    <a:p>
                      <a:pPr algn="ctr"/>
                      <a:r>
                        <a:rPr lang="en-US" sz="2800" b="1" dirty="0">
                          <a:solidFill>
                            <a:srgbClr val="002060"/>
                          </a:solidFill>
                        </a:rPr>
                        <a:t>$52,920</a:t>
                      </a:r>
                    </a:p>
                  </a:txBody>
                  <a:tcPr/>
                </a:tc>
                <a:tc>
                  <a:txBody>
                    <a:bodyPr/>
                    <a:lstStyle/>
                    <a:p>
                      <a:pPr algn="ctr"/>
                      <a:r>
                        <a:rPr lang="en-US" sz="2800" b="1" dirty="0">
                          <a:solidFill>
                            <a:srgbClr val="002060"/>
                          </a:solidFill>
                        </a:rPr>
                        <a:t>$60,480</a:t>
                      </a:r>
                    </a:p>
                  </a:txBody>
                  <a:tcPr/>
                </a:tc>
                <a:tc>
                  <a:txBody>
                    <a:bodyPr/>
                    <a:lstStyle/>
                    <a:p>
                      <a:pPr algn="ctr"/>
                      <a:r>
                        <a:rPr lang="en-US" sz="2800" b="1" dirty="0">
                          <a:solidFill>
                            <a:srgbClr val="002060"/>
                          </a:solidFill>
                        </a:rPr>
                        <a:t>$68,040</a:t>
                      </a:r>
                    </a:p>
                  </a:txBody>
                  <a:tcPr/>
                </a:tc>
                <a:tc>
                  <a:txBody>
                    <a:bodyPr/>
                    <a:lstStyle/>
                    <a:p>
                      <a:pPr algn="ctr"/>
                      <a:r>
                        <a:rPr lang="en-US" sz="2800" b="1" dirty="0">
                          <a:solidFill>
                            <a:srgbClr val="002060"/>
                          </a:solidFill>
                        </a:rPr>
                        <a:t>$75,540</a:t>
                      </a:r>
                    </a:p>
                  </a:txBody>
                  <a:tcPr/>
                </a:tc>
                <a:tc>
                  <a:txBody>
                    <a:bodyPr/>
                    <a:lstStyle/>
                    <a:p>
                      <a:pPr algn="ctr"/>
                      <a:r>
                        <a:rPr lang="en-US" sz="2800" b="1" dirty="0">
                          <a:solidFill>
                            <a:srgbClr val="002060"/>
                          </a:solidFill>
                        </a:rPr>
                        <a:t>$81,600</a:t>
                      </a:r>
                    </a:p>
                  </a:txBody>
                  <a:tcPr/>
                </a:tc>
                <a:extLst>
                  <a:ext uri="{0D108BD9-81ED-4DB2-BD59-A6C34878D82A}">
                    <a16:rowId xmlns:a16="http://schemas.microsoft.com/office/drawing/2014/main" val="1399204997"/>
                  </a:ext>
                </a:extLst>
              </a:tr>
              <a:tr h="625764">
                <a:tc>
                  <a:txBody>
                    <a:bodyPr/>
                    <a:lstStyle/>
                    <a:p>
                      <a:r>
                        <a:rPr lang="en-US" sz="2400" dirty="0"/>
                        <a:t>80%</a:t>
                      </a:r>
                      <a:endParaRPr lang="en-US" sz="2400" dirty="0">
                        <a:solidFill>
                          <a:srgbClr val="FF0000"/>
                        </a:solidFill>
                      </a:endParaRPr>
                    </a:p>
                  </a:txBody>
                  <a:tcPr/>
                </a:tc>
                <a:tc>
                  <a:txBody>
                    <a:bodyPr/>
                    <a:lstStyle/>
                    <a:p>
                      <a:pPr algn="ctr"/>
                      <a:r>
                        <a:rPr lang="en-US" sz="2400" dirty="0"/>
                        <a:t>$70,560</a:t>
                      </a:r>
                    </a:p>
                  </a:txBody>
                  <a:tcPr/>
                </a:tc>
                <a:tc>
                  <a:txBody>
                    <a:bodyPr/>
                    <a:lstStyle/>
                    <a:p>
                      <a:pPr algn="ctr"/>
                      <a:r>
                        <a:rPr lang="en-US" sz="2400" dirty="0"/>
                        <a:t>$80,640</a:t>
                      </a:r>
                    </a:p>
                  </a:txBody>
                  <a:tcPr/>
                </a:tc>
                <a:tc>
                  <a:txBody>
                    <a:bodyPr/>
                    <a:lstStyle/>
                    <a:p>
                      <a:pPr algn="ctr"/>
                      <a:r>
                        <a:rPr lang="en-US" sz="2400" dirty="0"/>
                        <a:t>$90,720</a:t>
                      </a:r>
                    </a:p>
                  </a:txBody>
                  <a:tcPr/>
                </a:tc>
                <a:tc>
                  <a:txBody>
                    <a:bodyPr/>
                    <a:lstStyle/>
                    <a:p>
                      <a:pPr algn="ctr"/>
                      <a:r>
                        <a:rPr lang="en-US" sz="2400" dirty="0"/>
                        <a:t>$100,720</a:t>
                      </a:r>
                    </a:p>
                  </a:txBody>
                  <a:tcPr/>
                </a:tc>
                <a:tc>
                  <a:txBody>
                    <a:bodyPr/>
                    <a:lstStyle/>
                    <a:p>
                      <a:pPr algn="ctr"/>
                      <a:r>
                        <a:rPr lang="en-US" sz="2400" dirty="0"/>
                        <a:t>$108,800</a:t>
                      </a:r>
                    </a:p>
                  </a:txBody>
                  <a:tcPr/>
                </a:tc>
                <a:extLst>
                  <a:ext uri="{0D108BD9-81ED-4DB2-BD59-A6C34878D82A}">
                    <a16:rowId xmlns:a16="http://schemas.microsoft.com/office/drawing/2014/main" val="3986043775"/>
                  </a:ext>
                </a:extLst>
              </a:tr>
              <a:tr h="625764">
                <a:tc>
                  <a:txBody>
                    <a:bodyPr/>
                    <a:lstStyle/>
                    <a:p>
                      <a:r>
                        <a:rPr lang="en-US" sz="2400" dirty="0"/>
                        <a:t>100%</a:t>
                      </a:r>
                    </a:p>
                  </a:txBody>
                  <a:tcPr/>
                </a:tc>
                <a:tc>
                  <a:txBody>
                    <a:bodyPr/>
                    <a:lstStyle/>
                    <a:p>
                      <a:pPr algn="ctr"/>
                      <a:r>
                        <a:rPr lang="en-US" sz="2400" dirty="0"/>
                        <a:t>$88,200</a:t>
                      </a:r>
                    </a:p>
                  </a:txBody>
                  <a:tcPr/>
                </a:tc>
                <a:tc>
                  <a:txBody>
                    <a:bodyPr/>
                    <a:lstStyle/>
                    <a:p>
                      <a:pPr algn="ctr"/>
                      <a:r>
                        <a:rPr lang="en-US" sz="2400" dirty="0"/>
                        <a:t>$100,800</a:t>
                      </a:r>
                    </a:p>
                  </a:txBody>
                  <a:tcPr/>
                </a:tc>
                <a:tc>
                  <a:txBody>
                    <a:bodyPr/>
                    <a:lstStyle/>
                    <a:p>
                      <a:pPr algn="ctr"/>
                      <a:r>
                        <a:rPr lang="en-US" sz="2400" dirty="0"/>
                        <a:t>$113,400</a:t>
                      </a:r>
                    </a:p>
                  </a:txBody>
                  <a:tcPr/>
                </a:tc>
                <a:tc>
                  <a:txBody>
                    <a:bodyPr/>
                    <a:lstStyle/>
                    <a:p>
                      <a:pPr algn="ctr"/>
                      <a:r>
                        <a:rPr lang="en-US" sz="2400" dirty="0"/>
                        <a:t>$125,900</a:t>
                      </a:r>
                    </a:p>
                  </a:txBody>
                  <a:tcPr/>
                </a:tc>
                <a:tc>
                  <a:txBody>
                    <a:bodyPr/>
                    <a:lstStyle/>
                    <a:p>
                      <a:pPr algn="ctr"/>
                      <a:r>
                        <a:rPr lang="en-US" sz="2400" dirty="0"/>
                        <a:t>$136,000</a:t>
                      </a:r>
                    </a:p>
                  </a:txBody>
                  <a:tcPr/>
                </a:tc>
                <a:extLst>
                  <a:ext uri="{0D108BD9-81ED-4DB2-BD59-A6C34878D82A}">
                    <a16:rowId xmlns:a16="http://schemas.microsoft.com/office/drawing/2014/main" val="2768432799"/>
                  </a:ext>
                </a:extLst>
              </a:tr>
              <a:tr h="625764">
                <a:tc>
                  <a:txBody>
                    <a:bodyPr/>
                    <a:lstStyle/>
                    <a:p>
                      <a:r>
                        <a:rPr lang="en-US" sz="2400" dirty="0"/>
                        <a:t>120%</a:t>
                      </a:r>
                    </a:p>
                  </a:txBody>
                  <a:tcPr/>
                </a:tc>
                <a:tc>
                  <a:txBody>
                    <a:bodyPr/>
                    <a:lstStyle/>
                    <a:p>
                      <a:pPr algn="ctr"/>
                      <a:r>
                        <a:rPr lang="en-US" sz="2400" dirty="0"/>
                        <a:t>$105,840</a:t>
                      </a:r>
                    </a:p>
                  </a:txBody>
                  <a:tcPr/>
                </a:tc>
                <a:tc>
                  <a:txBody>
                    <a:bodyPr/>
                    <a:lstStyle/>
                    <a:p>
                      <a:pPr algn="ctr"/>
                      <a:r>
                        <a:rPr lang="en-US" sz="2400" dirty="0"/>
                        <a:t>$120,960</a:t>
                      </a:r>
                    </a:p>
                  </a:txBody>
                  <a:tcPr/>
                </a:tc>
                <a:tc>
                  <a:txBody>
                    <a:bodyPr/>
                    <a:lstStyle/>
                    <a:p>
                      <a:pPr algn="ctr"/>
                      <a:r>
                        <a:rPr lang="en-US" sz="2400" dirty="0"/>
                        <a:t>$136,080</a:t>
                      </a:r>
                    </a:p>
                  </a:txBody>
                  <a:tcPr/>
                </a:tc>
                <a:tc>
                  <a:txBody>
                    <a:bodyPr/>
                    <a:lstStyle/>
                    <a:p>
                      <a:pPr algn="ctr"/>
                      <a:r>
                        <a:rPr lang="en-US" sz="2400" dirty="0"/>
                        <a:t>$151,080</a:t>
                      </a:r>
                    </a:p>
                  </a:txBody>
                  <a:tcPr/>
                </a:tc>
                <a:tc>
                  <a:txBody>
                    <a:bodyPr/>
                    <a:lstStyle/>
                    <a:p>
                      <a:pPr algn="ctr"/>
                      <a:r>
                        <a:rPr lang="en-US" sz="2400" dirty="0"/>
                        <a:t>$163,200</a:t>
                      </a:r>
                    </a:p>
                  </a:txBody>
                  <a:tcPr/>
                </a:tc>
                <a:extLst>
                  <a:ext uri="{0D108BD9-81ED-4DB2-BD59-A6C34878D82A}">
                    <a16:rowId xmlns:a16="http://schemas.microsoft.com/office/drawing/2014/main" val="2536330869"/>
                  </a:ext>
                </a:extLst>
              </a:tr>
            </a:tbl>
          </a:graphicData>
        </a:graphic>
      </p:graphicFrame>
      <p:sp>
        <p:nvSpPr>
          <p:cNvPr id="10" name="Oval 9"/>
          <p:cNvSpPr/>
          <p:nvPr/>
        </p:nvSpPr>
        <p:spPr>
          <a:xfrm>
            <a:off x="8217557" y="4319361"/>
            <a:ext cx="1559956" cy="7539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282148" y="5779772"/>
            <a:ext cx="116277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 Arbor Primary Metropolitan Statistical Area includes all of Washtenaw County – Median Family Income = $125,900 USA = $104,200</a:t>
            </a:r>
          </a:p>
        </p:txBody>
      </p:sp>
      <p:sp>
        <p:nvSpPr>
          <p:cNvPr id="11" name="TextBox 10"/>
          <p:cNvSpPr txBox="1"/>
          <p:nvPr/>
        </p:nvSpPr>
        <p:spPr>
          <a:xfrm>
            <a:off x="208574" y="6231135"/>
            <a:ext cx="117748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HUD places the Area Median Income into the 100% AMI 4-person household slot, and all other incomes are a formula based off that number</a:t>
            </a:r>
          </a:p>
        </p:txBody>
      </p:sp>
    </p:spTree>
    <p:extLst>
      <p:ext uri="{BB962C8B-B14F-4D97-AF65-F5344CB8AC3E}">
        <p14:creationId xmlns:p14="http://schemas.microsoft.com/office/powerpoint/2010/main" val="1021207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454" y="256805"/>
            <a:ext cx="10515600" cy="1325563"/>
          </a:xfrm>
        </p:spPr>
        <p:txBody>
          <a:bodyPr>
            <a:normAutofit/>
          </a:bodyPr>
          <a:lstStyle/>
          <a:p>
            <a:pPr algn="ctr"/>
            <a:r>
              <a:rPr lang="en-US" b="1" dirty="0">
                <a:solidFill>
                  <a:schemeClr val="accent1">
                    <a:lumMod val="75000"/>
                  </a:schemeClr>
                </a:solidFill>
                <a:latin typeface="PT Sans"/>
              </a:rPr>
              <a:t>2025 Affordable Monthly Housing Costs </a:t>
            </a:r>
            <a:br>
              <a:rPr lang="en-US" b="1" dirty="0">
                <a:solidFill>
                  <a:schemeClr val="accent1">
                    <a:lumMod val="75000"/>
                  </a:schemeClr>
                </a:solidFill>
                <a:latin typeface="PT Sans"/>
              </a:rPr>
            </a:br>
            <a:r>
              <a:rPr lang="en-US" b="1" dirty="0">
                <a:solidFill>
                  <a:schemeClr val="accent1">
                    <a:lumMod val="75000"/>
                  </a:schemeClr>
                </a:solidFill>
                <a:latin typeface="PT Sans"/>
              </a:rPr>
              <a:t>Based on Spending 30% of Income </a:t>
            </a:r>
          </a:p>
        </p:txBody>
      </p:sp>
      <p:graphicFrame>
        <p:nvGraphicFramePr>
          <p:cNvPr id="5" name="Content Placeholder 4"/>
          <p:cNvGraphicFramePr>
            <a:graphicFrameLocks noGrp="1"/>
          </p:cNvGraphicFramePr>
          <p:nvPr>
            <p:ph idx="1"/>
          </p:nvPr>
        </p:nvGraphicFramePr>
        <p:xfrm>
          <a:off x="1074822" y="1642477"/>
          <a:ext cx="10629816" cy="4415256"/>
        </p:xfrm>
        <a:graphic>
          <a:graphicData uri="http://schemas.openxmlformats.org/drawingml/2006/table">
            <a:tbl>
              <a:tblPr firstRow="1" bandRow="1">
                <a:tableStyleId>{5C22544A-7EE6-4342-B048-85BDC9FD1C3A}</a:tableStyleId>
              </a:tblPr>
              <a:tblGrid>
                <a:gridCol w="1771636">
                  <a:extLst>
                    <a:ext uri="{9D8B030D-6E8A-4147-A177-3AD203B41FA5}">
                      <a16:colId xmlns:a16="http://schemas.microsoft.com/office/drawing/2014/main" val="1098368666"/>
                    </a:ext>
                  </a:extLst>
                </a:gridCol>
                <a:gridCol w="1771636">
                  <a:extLst>
                    <a:ext uri="{9D8B030D-6E8A-4147-A177-3AD203B41FA5}">
                      <a16:colId xmlns:a16="http://schemas.microsoft.com/office/drawing/2014/main" val="1837007829"/>
                    </a:ext>
                  </a:extLst>
                </a:gridCol>
                <a:gridCol w="1771636">
                  <a:extLst>
                    <a:ext uri="{9D8B030D-6E8A-4147-A177-3AD203B41FA5}">
                      <a16:colId xmlns:a16="http://schemas.microsoft.com/office/drawing/2014/main" val="1637142305"/>
                    </a:ext>
                  </a:extLst>
                </a:gridCol>
                <a:gridCol w="1771636">
                  <a:extLst>
                    <a:ext uri="{9D8B030D-6E8A-4147-A177-3AD203B41FA5}">
                      <a16:colId xmlns:a16="http://schemas.microsoft.com/office/drawing/2014/main" val="988681103"/>
                    </a:ext>
                  </a:extLst>
                </a:gridCol>
                <a:gridCol w="1771636">
                  <a:extLst>
                    <a:ext uri="{9D8B030D-6E8A-4147-A177-3AD203B41FA5}">
                      <a16:colId xmlns:a16="http://schemas.microsoft.com/office/drawing/2014/main" val="1625406009"/>
                    </a:ext>
                  </a:extLst>
                </a:gridCol>
                <a:gridCol w="1771636">
                  <a:extLst>
                    <a:ext uri="{9D8B030D-6E8A-4147-A177-3AD203B41FA5}">
                      <a16:colId xmlns:a16="http://schemas.microsoft.com/office/drawing/2014/main" val="617683949"/>
                    </a:ext>
                  </a:extLst>
                </a:gridCol>
              </a:tblGrid>
              <a:tr h="885468">
                <a:tc>
                  <a:txBody>
                    <a:bodyPr/>
                    <a:lstStyle/>
                    <a:p>
                      <a:pPr marL="0" algn="ctr" defTabSz="914400" rtl="0" eaLnBrk="1" fontAlgn="ctr" latinLnBrk="0" hangingPunct="1"/>
                      <a:r>
                        <a:rPr lang="en-US" sz="2400" b="1" i="0" u="none" strike="noStrike" kern="1200" dirty="0">
                          <a:solidFill>
                            <a:srgbClr val="FFFFFF"/>
                          </a:solidFill>
                          <a:effectLst/>
                          <a:latin typeface="Calibri" panose="020F0502020204030204" pitchFamily="34" charset="0"/>
                          <a:ea typeface="+mn-ea"/>
                          <a:cs typeface="+mn-cs"/>
                        </a:rPr>
                        <a:t> Area Median Income</a:t>
                      </a:r>
                    </a:p>
                  </a:txBody>
                  <a:tcPr marL="9525" marR="9525" marT="9525" marB="0"/>
                </a:tc>
                <a:tc>
                  <a:txBody>
                    <a:bodyPr/>
                    <a:lstStyle/>
                    <a:p>
                      <a:pPr algn="ctr" rtl="0" fontAlgn="ctr"/>
                      <a:r>
                        <a:rPr lang="en-US" sz="2400" b="1" i="0" u="none" strike="noStrike" dirty="0">
                          <a:solidFill>
                            <a:srgbClr val="FFFFFF"/>
                          </a:solidFill>
                          <a:effectLst/>
                          <a:latin typeface="Calibri" panose="020F0502020204030204" pitchFamily="34" charset="0"/>
                        </a:rPr>
                        <a:t>1 Person </a:t>
                      </a:r>
                    </a:p>
                  </a:txBody>
                  <a:tcPr marL="9525" marR="9525" marT="9525" marB="0" anchor="ctr"/>
                </a:tc>
                <a:tc>
                  <a:txBody>
                    <a:bodyPr/>
                    <a:lstStyle/>
                    <a:p>
                      <a:pPr algn="ctr" rtl="0" fontAlgn="ctr"/>
                      <a:r>
                        <a:rPr lang="en-US" sz="2400" b="1" i="0" u="none" strike="noStrike" dirty="0">
                          <a:solidFill>
                            <a:srgbClr val="FFFFFF"/>
                          </a:solidFill>
                          <a:effectLst/>
                          <a:latin typeface="Calibri" panose="020F0502020204030204" pitchFamily="34" charset="0"/>
                        </a:rPr>
                        <a:t>2 Person</a:t>
                      </a:r>
                    </a:p>
                  </a:txBody>
                  <a:tcPr marL="9525" marR="9525" marT="9525" marB="0" anchor="ctr"/>
                </a:tc>
                <a:tc>
                  <a:txBody>
                    <a:bodyPr/>
                    <a:lstStyle/>
                    <a:p>
                      <a:pPr algn="ctr" rtl="0" fontAlgn="ctr"/>
                      <a:r>
                        <a:rPr lang="en-US" sz="2400" b="1" i="0" u="none" strike="noStrike" dirty="0">
                          <a:solidFill>
                            <a:srgbClr val="FFFFFF"/>
                          </a:solidFill>
                          <a:effectLst/>
                          <a:latin typeface="Calibri" panose="020F0502020204030204" pitchFamily="34" charset="0"/>
                        </a:rPr>
                        <a:t>3 Person</a:t>
                      </a:r>
                    </a:p>
                  </a:txBody>
                  <a:tcPr marL="9525" marR="9525" marT="9525" marB="0" anchor="ctr"/>
                </a:tc>
                <a:tc>
                  <a:txBody>
                    <a:bodyPr/>
                    <a:lstStyle/>
                    <a:p>
                      <a:pPr algn="ctr" rtl="0" fontAlgn="ctr"/>
                      <a:r>
                        <a:rPr lang="en-US" sz="2400" b="1" i="0" u="none" strike="noStrike" dirty="0">
                          <a:solidFill>
                            <a:srgbClr val="FFFFFF"/>
                          </a:solidFill>
                          <a:effectLst/>
                          <a:latin typeface="Calibri" panose="020F0502020204030204" pitchFamily="34" charset="0"/>
                        </a:rPr>
                        <a:t>4 Person</a:t>
                      </a:r>
                    </a:p>
                  </a:txBody>
                  <a:tcPr marL="9525" marR="9525" marT="9525" marB="0" anchor="ctr"/>
                </a:tc>
                <a:tc>
                  <a:txBody>
                    <a:bodyPr/>
                    <a:lstStyle/>
                    <a:p>
                      <a:pPr algn="ctr" rtl="0" fontAlgn="ctr"/>
                      <a:r>
                        <a:rPr lang="en-US" sz="2400" b="1" i="0" u="none" strike="noStrike" dirty="0">
                          <a:solidFill>
                            <a:srgbClr val="FFFFFF"/>
                          </a:solidFill>
                          <a:effectLst/>
                          <a:latin typeface="Calibri" panose="020F0502020204030204" pitchFamily="34" charset="0"/>
                        </a:rPr>
                        <a:t>5 Person</a:t>
                      </a:r>
                    </a:p>
                  </a:txBody>
                  <a:tcPr marL="9525" marR="9525" marT="9525" marB="0" anchor="ctr"/>
                </a:tc>
                <a:extLst>
                  <a:ext uri="{0D108BD9-81ED-4DB2-BD59-A6C34878D82A}">
                    <a16:rowId xmlns:a16="http://schemas.microsoft.com/office/drawing/2014/main" val="1488679352"/>
                  </a:ext>
                </a:extLst>
              </a:tr>
              <a:tr h="588298">
                <a:tc>
                  <a:txBody>
                    <a:bodyPr/>
                    <a:lstStyle/>
                    <a:p>
                      <a:pPr algn="ctr" rtl="0" fontAlgn="ctr"/>
                      <a:r>
                        <a:rPr lang="en-US" sz="2400" b="0" i="0" u="none" strike="noStrike">
                          <a:solidFill>
                            <a:srgbClr val="000000"/>
                          </a:solidFill>
                          <a:effectLst/>
                          <a:latin typeface="Calibri" panose="020F0502020204030204" pitchFamily="34" charset="0"/>
                        </a:rPr>
                        <a:t>30%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$661</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$756</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$850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$944</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$1,020</a:t>
                      </a:r>
                    </a:p>
                  </a:txBody>
                  <a:tcPr marL="9525" marR="9525" marT="9525" marB="0" anchor="ctr"/>
                </a:tc>
                <a:extLst>
                  <a:ext uri="{0D108BD9-81ED-4DB2-BD59-A6C34878D82A}">
                    <a16:rowId xmlns:a16="http://schemas.microsoft.com/office/drawing/2014/main" val="934716733"/>
                  </a:ext>
                </a:extLst>
              </a:tr>
              <a:tr h="588298">
                <a:tc>
                  <a:txBody>
                    <a:bodyPr/>
                    <a:lstStyle/>
                    <a:p>
                      <a:pPr algn="ctr" rtl="0" fontAlgn="ctr"/>
                      <a:r>
                        <a:rPr lang="en-US" sz="2400" b="0" i="0" u="none" strike="noStrike">
                          <a:solidFill>
                            <a:srgbClr val="000000"/>
                          </a:solidFill>
                          <a:effectLst/>
                          <a:latin typeface="Calibri" panose="020F0502020204030204" pitchFamily="34" charset="0"/>
                        </a:rPr>
                        <a:t>50%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$1,102</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$1,260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$1,417</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$1,573</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$1,700</a:t>
                      </a:r>
                    </a:p>
                  </a:txBody>
                  <a:tcPr marL="9525" marR="9525" marT="9525" marB="0" anchor="ctr"/>
                </a:tc>
                <a:extLst>
                  <a:ext uri="{0D108BD9-81ED-4DB2-BD59-A6C34878D82A}">
                    <a16:rowId xmlns:a16="http://schemas.microsoft.com/office/drawing/2014/main" val="736572954"/>
                  </a:ext>
                </a:extLst>
              </a:tr>
              <a:tr h="588298">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60%</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$1,323</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$1,512</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$1,701</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$1,888</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$2,040</a:t>
                      </a:r>
                    </a:p>
                  </a:txBody>
                  <a:tcPr marL="9525" marR="9525" marT="9525" marB="0" anchor="ctr"/>
                </a:tc>
                <a:extLst>
                  <a:ext uri="{0D108BD9-81ED-4DB2-BD59-A6C34878D82A}">
                    <a16:rowId xmlns:a16="http://schemas.microsoft.com/office/drawing/2014/main" val="292260187"/>
                  </a:ext>
                </a:extLst>
              </a:tr>
              <a:tr h="588298">
                <a:tc>
                  <a:txBody>
                    <a:bodyPr/>
                    <a:lstStyle/>
                    <a:p>
                      <a:pPr algn="ctr" rtl="0" fontAlgn="ctr"/>
                      <a:r>
                        <a:rPr lang="en-US" sz="2400" b="0" i="0" u="none" strike="noStrike">
                          <a:solidFill>
                            <a:srgbClr val="000000"/>
                          </a:solidFill>
                          <a:effectLst/>
                          <a:latin typeface="Calibri" panose="020F0502020204030204" pitchFamily="34" charset="0"/>
                        </a:rPr>
                        <a:t>80%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$1,764</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$2,016</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$2,268</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$2,518</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$2,720</a:t>
                      </a:r>
                    </a:p>
                  </a:txBody>
                  <a:tcPr marL="9525" marR="9525" marT="9525" marB="0" anchor="ctr"/>
                </a:tc>
                <a:extLst>
                  <a:ext uri="{0D108BD9-81ED-4DB2-BD59-A6C34878D82A}">
                    <a16:rowId xmlns:a16="http://schemas.microsoft.com/office/drawing/2014/main" val="432130987"/>
                  </a:ext>
                </a:extLst>
              </a:tr>
              <a:tr h="588298">
                <a:tc>
                  <a:txBody>
                    <a:bodyPr/>
                    <a:lstStyle/>
                    <a:p>
                      <a:pPr algn="ctr" rtl="0" fontAlgn="ctr"/>
                      <a:r>
                        <a:rPr lang="en-US" sz="24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$2,205</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$2,520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$2,835</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$3,147</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$3,400</a:t>
                      </a:r>
                    </a:p>
                  </a:txBody>
                  <a:tcPr marL="9525" marR="9525" marT="9525" marB="0" anchor="ctr"/>
                </a:tc>
                <a:extLst>
                  <a:ext uri="{0D108BD9-81ED-4DB2-BD59-A6C34878D82A}">
                    <a16:rowId xmlns:a16="http://schemas.microsoft.com/office/drawing/2014/main" val="3216701940"/>
                  </a:ext>
                </a:extLst>
              </a:tr>
              <a:tr h="588298">
                <a:tc>
                  <a:txBody>
                    <a:bodyPr/>
                    <a:lstStyle/>
                    <a:p>
                      <a:pPr algn="ctr" rtl="0" fontAlgn="ctr"/>
                      <a:r>
                        <a:rPr lang="en-US" sz="2400" b="0" i="0" u="none" strike="noStrike" dirty="0">
                          <a:solidFill>
                            <a:srgbClr val="000000"/>
                          </a:solidFill>
                          <a:effectLst/>
                          <a:latin typeface="Calibri" panose="020F0502020204030204" pitchFamily="34" charset="0"/>
                        </a:rPr>
                        <a:t>120%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$2,646</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$3,024</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$3,402</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$3,777</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$4,080</a:t>
                      </a:r>
                    </a:p>
                  </a:txBody>
                  <a:tcPr marL="9525" marR="9525" marT="9525" marB="0" anchor="ctr"/>
                </a:tc>
                <a:extLst>
                  <a:ext uri="{0D108BD9-81ED-4DB2-BD59-A6C34878D82A}">
                    <a16:rowId xmlns:a16="http://schemas.microsoft.com/office/drawing/2014/main" val="3261126456"/>
                  </a:ext>
                </a:extLst>
              </a:tr>
            </a:tbl>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84AA5-A732-4BF0-B22A-9EAA277D4E5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Oval 5"/>
          <p:cNvSpPr/>
          <p:nvPr/>
        </p:nvSpPr>
        <p:spPr>
          <a:xfrm>
            <a:off x="8274043" y="4838533"/>
            <a:ext cx="1559956" cy="7539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AB47B27-12C1-44A9-B9FA-4087FED94483}"/>
              </a:ext>
            </a:extLst>
          </p:cNvPr>
          <p:cNvSpPr txBox="1"/>
          <p:nvPr/>
        </p:nvSpPr>
        <p:spPr>
          <a:xfrm>
            <a:off x="2050448" y="6329995"/>
            <a:ext cx="77835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MSHDA published Maximum rents for Low Income Housing Tax Credit Program</a:t>
            </a:r>
          </a:p>
        </p:txBody>
      </p:sp>
    </p:spTree>
    <p:extLst>
      <p:ext uri="{BB962C8B-B14F-4D97-AF65-F5344CB8AC3E}">
        <p14:creationId xmlns:p14="http://schemas.microsoft.com/office/powerpoint/2010/main" val="269398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66F9-3F80-41F1-BC58-8033F5340FB4}"/>
              </a:ext>
            </a:extLst>
          </p:cNvPr>
          <p:cNvSpPr>
            <a:spLocks noGrp="1"/>
          </p:cNvSpPr>
          <p:nvPr>
            <p:ph type="ctrTitle"/>
          </p:nvPr>
        </p:nvSpPr>
        <p:spPr>
          <a:xfrm>
            <a:off x="1524000" y="406400"/>
            <a:ext cx="9144000" cy="2387600"/>
          </a:xfrm>
        </p:spPr>
        <p:txBody>
          <a:bodyPr/>
          <a:lstStyle/>
          <a:p>
            <a:r>
              <a:rPr lang="en-US" dirty="0"/>
              <a:t>Group Questions</a:t>
            </a:r>
          </a:p>
        </p:txBody>
      </p:sp>
      <p:sp>
        <p:nvSpPr>
          <p:cNvPr id="3" name="Subtitle 2">
            <a:extLst>
              <a:ext uri="{FF2B5EF4-FFF2-40B4-BE49-F238E27FC236}">
                <a16:creationId xmlns:a16="http://schemas.microsoft.com/office/drawing/2014/main" id="{6BFF9650-53CF-491F-BF6F-FFA967D13FB4}"/>
              </a:ext>
            </a:extLst>
          </p:cNvPr>
          <p:cNvSpPr>
            <a:spLocks noGrp="1"/>
          </p:cNvSpPr>
          <p:nvPr>
            <p:ph type="subTitle" idx="1"/>
          </p:nvPr>
        </p:nvSpPr>
        <p:spPr>
          <a:xfrm>
            <a:off x="1524000" y="3602038"/>
            <a:ext cx="10302240" cy="1655762"/>
          </a:xfrm>
        </p:spPr>
        <p:txBody>
          <a:bodyPr>
            <a:noAutofit/>
          </a:bodyPr>
          <a:lstStyle/>
          <a:p>
            <a:pPr marL="457200" indent="-457200" algn="l">
              <a:buAutoNum type="arabicParenR"/>
            </a:pPr>
            <a:r>
              <a:rPr lang="en-US" sz="3600" dirty="0"/>
              <a:t>Name</a:t>
            </a:r>
          </a:p>
          <a:p>
            <a:pPr algn="l"/>
            <a:endParaRPr lang="en-US" sz="3600" dirty="0"/>
          </a:p>
          <a:p>
            <a:pPr algn="l"/>
            <a:r>
              <a:rPr lang="en-US" sz="3600" dirty="0"/>
              <a:t>2) What is something you would like to learn tonight?</a:t>
            </a:r>
          </a:p>
        </p:txBody>
      </p:sp>
    </p:spTree>
    <p:extLst>
      <p:ext uri="{BB962C8B-B14F-4D97-AF65-F5344CB8AC3E}">
        <p14:creationId xmlns:p14="http://schemas.microsoft.com/office/powerpoint/2010/main" val="331371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C1AA-191C-9776-3797-FB0927A1D3D6}"/>
              </a:ext>
            </a:extLst>
          </p:cNvPr>
          <p:cNvSpPr>
            <a:spLocks noGrp="1"/>
          </p:cNvSpPr>
          <p:nvPr>
            <p:ph type="title"/>
          </p:nvPr>
        </p:nvSpPr>
        <p:spPr/>
        <p:txBody>
          <a:bodyPr/>
          <a:lstStyle/>
          <a:p>
            <a:r>
              <a:rPr lang="en-US" dirty="0"/>
              <a:t>Federal Poverty Level </a:t>
            </a:r>
          </a:p>
        </p:txBody>
      </p:sp>
      <p:graphicFrame>
        <p:nvGraphicFramePr>
          <p:cNvPr id="5" name="Table 5">
            <a:extLst>
              <a:ext uri="{FF2B5EF4-FFF2-40B4-BE49-F238E27FC236}">
                <a16:creationId xmlns:a16="http://schemas.microsoft.com/office/drawing/2014/main" id="{BE2782CC-8772-24F5-75DA-21186DE26283}"/>
              </a:ext>
            </a:extLst>
          </p:cNvPr>
          <p:cNvGraphicFramePr>
            <a:graphicFrameLocks noGrp="1"/>
          </p:cNvGraphicFramePr>
          <p:nvPr>
            <p:ph idx="1"/>
            <p:extLst>
              <p:ext uri="{D42A27DB-BD31-4B8C-83A1-F6EECF244321}">
                <p14:modId xmlns:p14="http://schemas.microsoft.com/office/powerpoint/2010/main" val="3707975066"/>
              </p:ext>
            </p:extLst>
          </p:nvPr>
        </p:nvGraphicFramePr>
        <p:xfrm>
          <a:off x="838200" y="1825625"/>
          <a:ext cx="10515600" cy="1854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665447902"/>
                    </a:ext>
                  </a:extLst>
                </a:gridCol>
                <a:gridCol w="5257800">
                  <a:extLst>
                    <a:ext uri="{9D8B030D-6E8A-4147-A177-3AD203B41FA5}">
                      <a16:colId xmlns:a16="http://schemas.microsoft.com/office/drawing/2014/main" val="3532277120"/>
                    </a:ext>
                  </a:extLst>
                </a:gridCol>
              </a:tblGrid>
              <a:tr h="370840">
                <a:tc>
                  <a:txBody>
                    <a:bodyPr/>
                    <a:lstStyle/>
                    <a:p>
                      <a:r>
                        <a:rPr lang="en-US" dirty="0"/>
                        <a:t>Family Size</a:t>
                      </a:r>
                    </a:p>
                  </a:txBody>
                  <a:tcPr/>
                </a:tc>
                <a:tc>
                  <a:txBody>
                    <a:bodyPr/>
                    <a:lstStyle/>
                    <a:p>
                      <a:r>
                        <a:rPr lang="en-US" dirty="0"/>
                        <a:t>2026 Poverty Threshold Income</a:t>
                      </a:r>
                    </a:p>
                  </a:txBody>
                  <a:tcPr/>
                </a:tc>
                <a:extLst>
                  <a:ext uri="{0D108BD9-81ED-4DB2-BD59-A6C34878D82A}">
                    <a16:rowId xmlns:a16="http://schemas.microsoft.com/office/drawing/2014/main" val="928427231"/>
                  </a:ext>
                </a:extLst>
              </a:tr>
              <a:tr h="370840">
                <a:tc>
                  <a:txBody>
                    <a:bodyPr/>
                    <a:lstStyle/>
                    <a:p>
                      <a:r>
                        <a:rPr lang="en-US" dirty="0"/>
                        <a:t>Individuals</a:t>
                      </a:r>
                    </a:p>
                  </a:txBody>
                  <a:tcPr/>
                </a:tc>
                <a:tc>
                  <a:txBody>
                    <a:bodyPr/>
                    <a:lstStyle/>
                    <a:p>
                      <a:r>
                        <a:rPr lang="en-US" dirty="0"/>
                        <a:t>$15,960</a:t>
                      </a:r>
                    </a:p>
                  </a:txBody>
                  <a:tcPr/>
                </a:tc>
                <a:extLst>
                  <a:ext uri="{0D108BD9-81ED-4DB2-BD59-A6C34878D82A}">
                    <a16:rowId xmlns:a16="http://schemas.microsoft.com/office/drawing/2014/main" val="1325465612"/>
                  </a:ext>
                </a:extLst>
              </a:tr>
              <a:tr h="370840">
                <a:tc>
                  <a:txBody>
                    <a:bodyPr/>
                    <a:lstStyle/>
                    <a:p>
                      <a:r>
                        <a:rPr lang="en-US" dirty="0"/>
                        <a:t>2 people</a:t>
                      </a:r>
                    </a:p>
                  </a:txBody>
                  <a:tcPr/>
                </a:tc>
                <a:tc>
                  <a:txBody>
                    <a:bodyPr/>
                    <a:lstStyle/>
                    <a:p>
                      <a:r>
                        <a:rPr lang="en-US" dirty="0"/>
                        <a:t>$21,640</a:t>
                      </a:r>
                    </a:p>
                  </a:txBody>
                  <a:tcPr/>
                </a:tc>
                <a:extLst>
                  <a:ext uri="{0D108BD9-81ED-4DB2-BD59-A6C34878D82A}">
                    <a16:rowId xmlns:a16="http://schemas.microsoft.com/office/drawing/2014/main" val="321548943"/>
                  </a:ext>
                </a:extLst>
              </a:tr>
              <a:tr h="370840">
                <a:tc>
                  <a:txBody>
                    <a:bodyPr/>
                    <a:lstStyle/>
                    <a:p>
                      <a:r>
                        <a:rPr lang="en-US" dirty="0"/>
                        <a:t>3 people</a:t>
                      </a:r>
                    </a:p>
                  </a:txBody>
                  <a:tcPr/>
                </a:tc>
                <a:tc>
                  <a:txBody>
                    <a:bodyPr/>
                    <a:lstStyle/>
                    <a:p>
                      <a:r>
                        <a:rPr lang="en-US" dirty="0"/>
                        <a:t>$27,320</a:t>
                      </a:r>
                    </a:p>
                  </a:txBody>
                  <a:tcPr/>
                </a:tc>
                <a:extLst>
                  <a:ext uri="{0D108BD9-81ED-4DB2-BD59-A6C34878D82A}">
                    <a16:rowId xmlns:a16="http://schemas.microsoft.com/office/drawing/2014/main" val="1803292991"/>
                  </a:ext>
                </a:extLst>
              </a:tr>
              <a:tr h="370840">
                <a:tc>
                  <a:txBody>
                    <a:bodyPr/>
                    <a:lstStyle/>
                    <a:p>
                      <a:r>
                        <a:rPr lang="en-US" dirty="0"/>
                        <a:t>4 people</a:t>
                      </a:r>
                    </a:p>
                  </a:txBody>
                  <a:tcPr/>
                </a:tc>
                <a:tc>
                  <a:txBody>
                    <a:bodyPr/>
                    <a:lstStyle/>
                    <a:p>
                      <a:r>
                        <a:rPr lang="en-US" dirty="0"/>
                        <a:t>$33,000</a:t>
                      </a:r>
                    </a:p>
                  </a:txBody>
                  <a:tcPr/>
                </a:tc>
                <a:extLst>
                  <a:ext uri="{0D108BD9-81ED-4DB2-BD59-A6C34878D82A}">
                    <a16:rowId xmlns:a16="http://schemas.microsoft.com/office/drawing/2014/main" val="2786272562"/>
                  </a:ext>
                </a:extLst>
              </a:tr>
            </a:tbl>
          </a:graphicData>
        </a:graphic>
      </p:graphicFrame>
    </p:spTree>
    <p:extLst>
      <p:ext uri="{BB962C8B-B14F-4D97-AF65-F5344CB8AC3E}">
        <p14:creationId xmlns:p14="http://schemas.microsoft.com/office/powerpoint/2010/main" val="4131262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591B-D587-1889-C00F-623246F35A6D}"/>
              </a:ext>
            </a:extLst>
          </p:cNvPr>
          <p:cNvSpPr>
            <a:spLocks noGrp="1"/>
          </p:cNvSpPr>
          <p:nvPr>
            <p:ph type="title"/>
          </p:nvPr>
        </p:nvSpPr>
        <p:spPr>
          <a:xfrm>
            <a:off x="838200" y="2249909"/>
            <a:ext cx="10515600" cy="1325563"/>
          </a:xfrm>
        </p:spPr>
        <p:txBody>
          <a:bodyPr/>
          <a:lstStyle/>
          <a:p>
            <a:r>
              <a:rPr lang="en-US" dirty="0"/>
              <a:t>How are low-income residents impacted by the City of Ann Arbor’s Housing Market?</a:t>
            </a:r>
          </a:p>
        </p:txBody>
      </p:sp>
    </p:spTree>
    <p:extLst>
      <p:ext uri="{BB962C8B-B14F-4D97-AF65-F5344CB8AC3E}">
        <p14:creationId xmlns:p14="http://schemas.microsoft.com/office/powerpoint/2010/main" val="303954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6089" y="-275221"/>
            <a:ext cx="12700787" cy="1686377"/>
          </a:xfrm>
          <a:prstGeom prst="rect">
            <a:avLst/>
          </a:prstGeom>
          <a:solidFill>
            <a:srgbClr val="27266D"/>
          </a:solidFill>
        </p:spPr>
        <p:txBody>
          <a:bodyPr/>
          <a:lstStyle/>
          <a:p>
            <a:endParaRPr lang="en-US" sz="1200"/>
          </a:p>
        </p:txBody>
      </p:sp>
      <p:sp>
        <p:nvSpPr>
          <p:cNvPr id="3" name="AutoShape 3"/>
          <p:cNvSpPr/>
          <p:nvPr/>
        </p:nvSpPr>
        <p:spPr>
          <a:xfrm>
            <a:off x="-284437" y="6412567"/>
            <a:ext cx="13065673" cy="675126"/>
          </a:xfrm>
          <a:prstGeom prst="rect">
            <a:avLst/>
          </a:prstGeom>
          <a:solidFill>
            <a:srgbClr val="27266D"/>
          </a:solidFill>
        </p:spPr>
        <p:txBody>
          <a:bodyPr/>
          <a:lstStyle/>
          <a:p>
            <a:endParaRPr lang="en-US" sz="1200"/>
          </a:p>
        </p:txBody>
      </p:sp>
      <p:sp>
        <p:nvSpPr>
          <p:cNvPr id="6" name="Freeform 6"/>
          <p:cNvSpPr/>
          <p:nvPr/>
        </p:nvSpPr>
        <p:spPr>
          <a:xfrm>
            <a:off x="10715964" y="41398"/>
            <a:ext cx="1288805" cy="1288805"/>
          </a:xfrm>
          <a:custGeom>
            <a:avLst/>
            <a:gdLst/>
            <a:ahLst/>
            <a:cxnLst/>
            <a:rect l="l" t="t" r="r" b="b"/>
            <a:pathLst>
              <a:path w="1933207" h="1933207">
                <a:moveTo>
                  <a:pt x="0" y="0"/>
                </a:moveTo>
                <a:lnTo>
                  <a:pt x="1933207" y="0"/>
                </a:lnTo>
                <a:lnTo>
                  <a:pt x="1933207" y="1933206"/>
                </a:lnTo>
                <a:lnTo>
                  <a:pt x="0" y="1933206"/>
                </a:lnTo>
                <a:lnTo>
                  <a:pt x="0" y="0"/>
                </a:lnTo>
                <a:close/>
              </a:path>
            </a:pathLst>
          </a:custGeom>
          <a:blipFill>
            <a:blip r:embed="rId3"/>
            <a:stretch>
              <a:fillRect/>
            </a:stretch>
          </a:blipFill>
        </p:spPr>
        <p:txBody>
          <a:bodyPr/>
          <a:lstStyle/>
          <a:p>
            <a:endParaRPr lang="en-US" sz="1200"/>
          </a:p>
        </p:txBody>
      </p:sp>
      <p:sp>
        <p:nvSpPr>
          <p:cNvPr id="7" name="TextBox 4">
            <a:extLst>
              <a:ext uri="{FF2B5EF4-FFF2-40B4-BE49-F238E27FC236}">
                <a16:creationId xmlns:a16="http://schemas.microsoft.com/office/drawing/2014/main" id="{61B71517-6ED4-6BFF-6BCB-CA02AA78C737}"/>
              </a:ext>
            </a:extLst>
          </p:cNvPr>
          <p:cNvSpPr txBox="1"/>
          <p:nvPr/>
        </p:nvSpPr>
        <p:spPr>
          <a:xfrm>
            <a:off x="1547030" y="225566"/>
            <a:ext cx="9034549" cy="654475"/>
          </a:xfrm>
          <a:prstGeom prst="rect">
            <a:avLst/>
          </a:prstGeom>
        </p:spPr>
        <p:txBody>
          <a:bodyPr wrap="square" lIns="0" tIns="0" rIns="0" bIns="0" rtlCol="0" anchor="t">
            <a:spAutoFit/>
          </a:bodyPr>
          <a:lstStyle/>
          <a:p>
            <a:pPr algn="ctr">
              <a:lnSpc>
                <a:spcPts val="5553"/>
              </a:lnSpc>
            </a:pPr>
            <a:r>
              <a:rPr lang="en-US" sz="3966">
                <a:solidFill>
                  <a:srgbClr val="FFFFFF"/>
                </a:solidFill>
                <a:latin typeface="League Spartan"/>
              </a:rPr>
              <a:t>Housing Units and Rent</a:t>
            </a:r>
          </a:p>
        </p:txBody>
      </p:sp>
      <p:sp>
        <p:nvSpPr>
          <p:cNvPr id="5" name="TextBox 4">
            <a:extLst>
              <a:ext uri="{FF2B5EF4-FFF2-40B4-BE49-F238E27FC236}">
                <a16:creationId xmlns:a16="http://schemas.microsoft.com/office/drawing/2014/main" id="{EFE9B8DB-B94F-6E47-9077-53E37C60C1CD}"/>
              </a:ext>
            </a:extLst>
          </p:cNvPr>
          <p:cNvSpPr txBox="1"/>
          <p:nvPr/>
        </p:nvSpPr>
        <p:spPr>
          <a:xfrm>
            <a:off x="9886604" y="5497594"/>
            <a:ext cx="2305397" cy="892552"/>
          </a:xfrm>
          <a:prstGeom prst="rect">
            <a:avLst/>
          </a:prstGeom>
          <a:noFill/>
        </p:spPr>
        <p:txBody>
          <a:bodyPr wrap="square" rtlCol="0">
            <a:spAutoFit/>
          </a:bodyPr>
          <a:lstStyle/>
          <a:p>
            <a:r>
              <a:rPr lang="en-US" sz="1200">
                <a:solidFill>
                  <a:schemeClr val="bg1"/>
                </a:solidFill>
              </a:rPr>
              <a:t>Year</a:t>
            </a:r>
          </a:p>
          <a:p>
            <a:endParaRPr lang="en-US" sz="800">
              <a:solidFill>
                <a:schemeClr val="bg1"/>
              </a:solidFill>
            </a:endParaRPr>
          </a:p>
          <a:p>
            <a:r>
              <a:rPr lang="en-US" sz="1200">
                <a:solidFill>
                  <a:schemeClr val="bg1"/>
                </a:solidFill>
              </a:rPr>
              <a:t>Total Number of Housing Units</a:t>
            </a:r>
          </a:p>
          <a:p>
            <a:endParaRPr lang="en-US" sz="800">
              <a:solidFill>
                <a:schemeClr val="bg1"/>
              </a:solidFill>
            </a:endParaRPr>
          </a:p>
          <a:p>
            <a:r>
              <a:rPr lang="en-US" sz="1200">
                <a:solidFill>
                  <a:schemeClr val="bg1"/>
                </a:solidFill>
              </a:rPr>
              <a:t>Average Rent</a:t>
            </a:r>
          </a:p>
        </p:txBody>
      </p:sp>
      <p:graphicFrame>
        <p:nvGraphicFramePr>
          <p:cNvPr id="8" name="Chart 7">
            <a:extLst>
              <a:ext uri="{FF2B5EF4-FFF2-40B4-BE49-F238E27FC236}">
                <a16:creationId xmlns:a16="http://schemas.microsoft.com/office/drawing/2014/main" id="{519BE4D3-3A1B-4C65-BF39-DA3C0E7E630C}"/>
              </a:ext>
            </a:extLst>
          </p:cNvPr>
          <p:cNvGraphicFramePr>
            <a:graphicFrameLocks/>
          </p:cNvGraphicFramePr>
          <p:nvPr/>
        </p:nvGraphicFramePr>
        <p:xfrm>
          <a:off x="0" y="1411156"/>
          <a:ext cx="12192000" cy="5001411"/>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D5B9192B-C399-A848-8BEA-592FDF1C1C70}"/>
              </a:ext>
            </a:extLst>
          </p:cNvPr>
          <p:cNvSpPr txBox="1"/>
          <p:nvPr/>
        </p:nvSpPr>
        <p:spPr>
          <a:xfrm>
            <a:off x="8800408" y="5231477"/>
            <a:ext cx="3391593" cy="1261884"/>
          </a:xfrm>
          <a:prstGeom prst="rect">
            <a:avLst/>
          </a:prstGeom>
          <a:noFill/>
        </p:spPr>
        <p:txBody>
          <a:bodyPr wrap="square" rtlCol="0">
            <a:spAutoFit/>
          </a:bodyPr>
          <a:lstStyle/>
          <a:p>
            <a:r>
              <a:rPr lang="en-US" sz="1200">
                <a:solidFill>
                  <a:schemeClr val="bg1"/>
                </a:solidFill>
              </a:rPr>
              <a:t>              *Affordable Units &lt;= 60% AMI</a:t>
            </a:r>
          </a:p>
          <a:p>
            <a:endParaRPr lang="en-US" sz="667">
              <a:solidFill>
                <a:schemeClr val="bg1"/>
              </a:solidFill>
            </a:endParaRPr>
          </a:p>
          <a:p>
            <a:endParaRPr lang="en-US" sz="1067">
              <a:solidFill>
                <a:schemeClr val="bg1"/>
              </a:solidFill>
            </a:endParaRPr>
          </a:p>
          <a:p>
            <a:r>
              <a:rPr lang="en-US" sz="1200">
                <a:solidFill>
                  <a:schemeClr val="bg1"/>
                </a:solidFill>
              </a:rPr>
              <a:t>Year</a:t>
            </a:r>
          </a:p>
          <a:p>
            <a:endParaRPr lang="en-US" sz="533">
              <a:solidFill>
                <a:schemeClr val="bg1"/>
              </a:solidFill>
            </a:endParaRPr>
          </a:p>
          <a:p>
            <a:r>
              <a:rPr lang="en-US" sz="1200">
                <a:solidFill>
                  <a:schemeClr val="bg1"/>
                </a:solidFill>
              </a:rPr>
              <a:t>Median Rent</a:t>
            </a:r>
          </a:p>
          <a:p>
            <a:endParaRPr lang="en-US" sz="533">
              <a:solidFill>
                <a:schemeClr val="bg1"/>
              </a:solidFill>
            </a:endParaRPr>
          </a:p>
          <a:p>
            <a:r>
              <a:rPr lang="en-US" sz="1200">
                <a:solidFill>
                  <a:schemeClr val="bg1"/>
                </a:solidFill>
              </a:rPr>
              <a:t>Total Housing Units</a:t>
            </a:r>
          </a:p>
        </p:txBody>
      </p:sp>
    </p:spTree>
    <p:extLst>
      <p:ext uri="{BB962C8B-B14F-4D97-AF65-F5344CB8AC3E}">
        <p14:creationId xmlns:p14="http://schemas.microsoft.com/office/powerpoint/2010/main" val="3349019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7777" y="470848"/>
            <a:ext cx="3932237" cy="1600200"/>
          </a:xfrm>
        </p:spPr>
        <p:txBody>
          <a:bodyPr>
            <a:normAutofit/>
          </a:bodyPr>
          <a:lstStyle/>
          <a:p>
            <a:r>
              <a:rPr lang="en-US" sz="2400" b="1" dirty="0">
                <a:solidFill>
                  <a:srgbClr val="0070C0"/>
                </a:solidFill>
                <a:latin typeface="PT Sans"/>
              </a:rPr>
              <a:t>Fair Market Rents</a:t>
            </a:r>
            <a:br>
              <a:rPr lang="en-US" sz="2400" b="1" dirty="0">
                <a:solidFill>
                  <a:srgbClr val="0070C0"/>
                </a:solidFill>
                <a:latin typeface="PT Sans"/>
              </a:rPr>
            </a:br>
            <a:r>
              <a:rPr lang="en-US" sz="2400" b="1" dirty="0">
                <a:solidFill>
                  <a:srgbClr val="0070C0"/>
                </a:solidFill>
                <a:latin typeface="PT Sans"/>
              </a:rPr>
              <a:t>Washtenaw County</a:t>
            </a:r>
            <a:endParaRPr lang="en-US" sz="2400" dirty="0">
              <a:solidFill>
                <a:schemeClr val="tx2"/>
              </a:solidFill>
            </a:endParaRPr>
          </a:p>
        </p:txBody>
      </p:sp>
      <p:sp>
        <p:nvSpPr>
          <p:cNvPr id="6" name="Text Placeholder 5"/>
          <p:cNvSpPr>
            <a:spLocks noGrp="1"/>
          </p:cNvSpPr>
          <p:nvPr>
            <p:ph type="body" sz="half" idx="2"/>
          </p:nvPr>
        </p:nvSpPr>
        <p:spPr>
          <a:xfrm>
            <a:off x="607776" y="2522483"/>
            <a:ext cx="3932237" cy="3536616"/>
          </a:xfrm>
        </p:spPr>
        <p:txBody>
          <a:bodyPr>
            <a:normAutofit/>
          </a:bodyPr>
          <a:lstStyle/>
          <a:p>
            <a:r>
              <a:rPr lang="en-US" sz="2000" dirty="0"/>
              <a:t>1-bdr FMR in FY 1985 – </a:t>
            </a:r>
            <a:r>
              <a:rPr lang="en-US" sz="2000" b="1" dirty="0"/>
              <a:t>$448</a:t>
            </a:r>
          </a:p>
          <a:p>
            <a:r>
              <a:rPr lang="en-US" sz="2000" dirty="0"/>
              <a:t>1-bdr FMR in FY 2005 – </a:t>
            </a:r>
            <a:r>
              <a:rPr lang="en-US" sz="2000" b="1" dirty="0"/>
              <a:t>$713</a:t>
            </a:r>
          </a:p>
          <a:p>
            <a:r>
              <a:rPr lang="en-US" sz="2000" b="1" dirty="0"/>
              <a:t>1-bdr FMR in FY 2025 – $1,346</a:t>
            </a:r>
          </a:p>
          <a:p>
            <a:endParaRPr lang="en-US" sz="2000" dirty="0"/>
          </a:p>
        </p:txBody>
      </p:sp>
      <p:sp>
        <p:nvSpPr>
          <p:cNvPr id="2" name="Rectangle 1"/>
          <p:cNvSpPr/>
          <p:nvPr/>
        </p:nvSpPr>
        <p:spPr>
          <a:xfrm>
            <a:off x="3082222" y="6366739"/>
            <a:ext cx="4131345" cy="246221"/>
          </a:xfrm>
          <a:prstGeom prst="rect">
            <a:avLst/>
          </a:prstGeom>
        </p:spPr>
        <p:txBody>
          <a:bodyPr wrap="square">
            <a:spAutoFit/>
          </a:bodyPr>
          <a:lstStyle/>
          <a:p>
            <a:pPr algn="ctr"/>
            <a:r>
              <a:rPr lang="en-US" sz="1000" i="1" dirty="0"/>
              <a:t>Source: U.S. HUD.</a:t>
            </a:r>
          </a:p>
        </p:txBody>
      </p:sp>
      <p:graphicFrame>
        <p:nvGraphicFramePr>
          <p:cNvPr id="8" name="Chart 7">
            <a:extLst>
              <a:ext uri="{FF2B5EF4-FFF2-40B4-BE49-F238E27FC236}">
                <a16:creationId xmlns:a16="http://schemas.microsoft.com/office/drawing/2014/main" id="{9D43C964-7720-47BA-BD18-8EB7350A4B22}"/>
              </a:ext>
            </a:extLst>
          </p:cNvPr>
          <p:cNvGraphicFramePr>
            <a:graphicFrameLocks/>
          </p:cNvGraphicFramePr>
          <p:nvPr/>
        </p:nvGraphicFramePr>
        <p:xfrm>
          <a:off x="4360984" y="611525"/>
          <a:ext cx="7512147" cy="57125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423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87" y="199832"/>
            <a:ext cx="2562726" cy="2811212"/>
          </a:xfrm>
        </p:spPr>
        <p:txBody>
          <a:bodyPr>
            <a:normAutofit/>
          </a:bodyPr>
          <a:lstStyle/>
          <a:p>
            <a:r>
              <a:rPr lang="en-US" dirty="0"/>
              <a:t>Poverty </a:t>
            </a:r>
            <a:br>
              <a:rPr lang="en-US" dirty="0"/>
            </a:br>
            <a:r>
              <a:rPr lang="en-US" dirty="0"/>
              <a:t>by </a:t>
            </a:r>
            <a:br>
              <a:rPr lang="en-US" dirty="0"/>
            </a:br>
            <a:r>
              <a:rPr lang="en-US" dirty="0"/>
              <a:t>Census Tract</a:t>
            </a:r>
          </a:p>
        </p:txBody>
      </p:sp>
      <p:sp>
        <p:nvSpPr>
          <p:cNvPr id="5" name="TextBox 4"/>
          <p:cNvSpPr txBox="1"/>
          <p:nvPr/>
        </p:nvSpPr>
        <p:spPr>
          <a:xfrm>
            <a:off x="193087" y="5655741"/>
            <a:ext cx="2562726" cy="923330"/>
          </a:xfrm>
          <a:prstGeom prst="rect">
            <a:avLst/>
          </a:prstGeom>
          <a:noFill/>
        </p:spPr>
        <p:txBody>
          <a:bodyPr wrap="square" rtlCol="0">
            <a:spAutoFit/>
          </a:bodyPr>
          <a:lstStyle/>
          <a:p>
            <a:endParaRPr lang="en-US" dirty="0"/>
          </a:p>
          <a:p>
            <a:r>
              <a:rPr lang="en-US" sz="1200" dirty="0"/>
              <a:t>Source: 2023 HUD Office of Policy Development &amp; Research, Qualified Census Tracts</a:t>
            </a:r>
          </a:p>
        </p:txBody>
      </p:sp>
      <p:pic>
        <p:nvPicPr>
          <p:cNvPr id="8" name="Content Placeholder 7">
            <a:extLst>
              <a:ext uri="{FF2B5EF4-FFF2-40B4-BE49-F238E27FC236}">
                <a16:creationId xmlns:a16="http://schemas.microsoft.com/office/drawing/2014/main" id="{2F43BFC7-8121-C533-9A1F-DB88DD69627B}"/>
              </a:ext>
            </a:extLst>
          </p:cNvPr>
          <p:cNvPicPr>
            <a:picLocks noGrp="1" noChangeAspect="1"/>
          </p:cNvPicPr>
          <p:nvPr>
            <p:ph idx="1"/>
          </p:nvPr>
        </p:nvPicPr>
        <p:blipFill>
          <a:blip r:embed="rId3"/>
          <a:stretch>
            <a:fillRect/>
          </a:stretch>
        </p:blipFill>
        <p:spPr>
          <a:xfrm>
            <a:off x="2760587" y="1"/>
            <a:ext cx="9238326" cy="6858000"/>
          </a:xfrm>
        </p:spPr>
      </p:pic>
      <p:sp>
        <p:nvSpPr>
          <p:cNvPr id="3" name="TextBox 2">
            <a:extLst>
              <a:ext uri="{FF2B5EF4-FFF2-40B4-BE49-F238E27FC236}">
                <a16:creationId xmlns:a16="http://schemas.microsoft.com/office/drawing/2014/main" id="{AC9AF0AA-CD39-C6F0-2AA5-4141E762FC60}"/>
              </a:ext>
            </a:extLst>
          </p:cNvPr>
          <p:cNvSpPr txBox="1"/>
          <p:nvPr/>
        </p:nvSpPr>
        <p:spPr>
          <a:xfrm>
            <a:off x="400030" y="2958427"/>
            <a:ext cx="2148840" cy="2862322"/>
          </a:xfrm>
          <a:prstGeom prst="rect">
            <a:avLst/>
          </a:prstGeom>
          <a:noFill/>
        </p:spPr>
        <p:txBody>
          <a:bodyPr wrap="square" rtlCol="0">
            <a:spAutoFit/>
          </a:bodyPr>
          <a:lstStyle/>
          <a:p>
            <a:r>
              <a:rPr lang="en-US" dirty="0"/>
              <a:t>Qualified Census Tract: </a:t>
            </a:r>
            <a:r>
              <a:rPr lang="en-US" sz="1800" b="0" i="0" kern="1200" dirty="0">
                <a:solidFill>
                  <a:schemeClr val="tx1"/>
                </a:solidFill>
                <a:effectLst/>
                <a:latin typeface="+mn-lt"/>
                <a:ea typeface="+mn-ea"/>
                <a:cs typeface="+mn-cs"/>
              </a:rPr>
              <a:t>50 percent of households with incomes below 60 percent of the Area Median Gross Income (AMGI) or have a poverty rate of 25 percent or more.</a:t>
            </a:r>
            <a:endParaRPr lang="en-US" dirty="0"/>
          </a:p>
        </p:txBody>
      </p:sp>
    </p:spTree>
    <p:extLst>
      <p:ext uri="{BB962C8B-B14F-4D97-AF65-F5344CB8AC3E}">
        <p14:creationId xmlns:p14="http://schemas.microsoft.com/office/powerpoint/2010/main" val="372989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 Arbor 2020 Poverty by Age and Gender</a:t>
            </a:r>
          </a:p>
        </p:txBody>
      </p:sp>
      <p:sp>
        <p:nvSpPr>
          <p:cNvPr id="5" name="TextBox 4"/>
          <p:cNvSpPr txBox="1"/>
          <p:nvPr/>
        </p:nvSpPr>
        <p:spPr>
          <a:xfrm>
            <a:off x="343231" y="6169193"/>
            <a:ext cx="2992430" cy="553998"/>
          </a:xfrm>
          <a:prstGeom prst="rect">
            <a:avLst/>
          </a:prstGeom>
          <a:noFill/>
        </p:spPr>
        <p:txBody>
          <a:bodyPr wrap="square" rtlCol="0">
            <a:spAutoFit/>
          </a:bodyPr>
          <a:lstStyle/>
          <a:p>
            <a:endParaRPr lang="en-US" dirty="0"/>
          </a:p>
          <a:p>
            <a:r>
              <a:rPr lang="en-US" sz="1200" dirty="0"/>
              <a:t>Source:  DATA USA, Ann Arbor, 2020</a:t>
            </a:r>
          </a:p>
        </p:txBody>
      </p:sp>
      <p:pic>
        <p:nvPicPr>
          <p:cNvPr id="10" name="Content Placeholder 9" descr="Chart&#10;&#10;Description automatically generated">
            <a:extLst>
              <a:ext uri="{FF2B5EF4-FFF2-40B4-BE49-F238E27FC236}">
                <a16:creationId xmlns:a16="http://schemas.microsoft.com/office/drawing/2014/main" id="{6477BE13-53D1-416D-A6C9-B893AF5871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231" y="1690688"/>
            <a:ext cx="10690091" cy="4246286"/>
          </a:xfrm>
        </p:spPr>
      </p:pic>
    </p:spTree>
    <p:extLst>
      <p:ext uri="{BB962C8B-B14F-4D97-AF65-F5344CB8AC3E}">
        <p14:creationId xmlns:p14="http://schemas.microsoft.com/office/powerpoint/2010/main" val="3637772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a:bodyPr>
          <a:lstStyle/>
          <a:p>
            <a:r>
              <a:rPr lang="en-US" sz="4000" dirty="0"/>
              <a:t>Major Area Employers</a:t>
            </a:r>
          </a:p>
        </p:txBody>
      </p:sp>
      <p:sp>
        <p:nvSpPr>
          <p:cNvPr id="8" name="TextBox 7"/>
          <p:cNvSpPr txBox="1"/>
          <p:nvPr/>
        </p:nvSpPr>
        <p:spPr>
          <a:xfrm>
            <a:off x="5943600" y="6400412"/>
            <a:ext cx="5257800" cy="276999"/>
          </a:xfrm>
          <a:prstGeom prst="rect">
            <a:avLst/>
          </a:prstGeom>
          <a:noFill/>
        </p:spPr>
        <p:txBody>
          <a:bodyPr wrap="square" rtlCol="0">
            <a:spAutoFit/>
          </a:bodyPr>
          <a:lstStyle/>
          <a:p>
            <a:pPr algn="r"/>
            <a:r>
              <a:rPr lang="en-US" sz="1200" dirty="0"/>
              <a:t>Source:  Ann Arbor SPARK (January 2025)</a:t>
            </a:r>
            <a:endParaRPr lang="en-US" dirty="0"/>
          </a:p>
        </p:txBody>
      </p:sp>
      <p:graphicFrame>
        <p:nvGraphicFramePr>
          <p:cNvPr id="13" name="Table 12">
            <a:extLst>
              <a:ext uri="{FF2B5EF4-FFF2-40B4-BE49-F238E27FC236}">
                <a16:creationId xmlns:a16="http://schemas.microsoft.com/office/drawing/2014/main" id="{F4981A6A-902D-409D-81C5-B04B42A56415}"/>
              </a:ext>
            </a:extLst>
          </p:cNvPr>
          <p:cNvGraphicFramePr>
            <a:graphicFrameLocks noGrp="1"/>
          </p:cNvGraphicFramePr>
          <p:nvPr>
            <p:extLst>
              <p:ext uri="{D42A27DB-BD31-4B8C-83A1-F6EECF244321}">
                <p14:modId xmlns:p14="http://schemas.microsoft.com/office/powerpoint/2010/main" val="2226026065"/>
              </p:ext>
            </p:extLst>
          </p:nvPr>
        </p:nvGraphicFramePr>
        <p:xfrm>
          <a:off x="958090" y="1078577"/>
          <a:ext cx="9749667" cy="5202952"/>
        </p:xfrm>
        <a:graphic>
          <a:graphicData uri="http://schemas.openxmlformats.org/drawingml/2006/table">
            <a:tbl>
              <a:tblPr bandRow="1">
                <a:tableStyleId>{5C22544A-7EE6-4342-B048-85BDC9FD1C3A}</a:tableStyleId>
              </a:tblPr>
              <a:tblGrid>
                <a:gridCol w="3428380">
                  <a:extLst>
                    <a:ext uri="{9D8B030D-6E8A-4147-A177-3AD203B41FA5}">
                      <a16:colId xmlns:a16="http://schemas.microsoft.com/office/drawing/2014/main" val="2834738318"/>
                    </a:ext>
                  </a:extLst>
                </a:gridCol>
                <a:gridCol w="4412973">
                  <a:extLst>
                    <a:ext uri="{9D8B030D-6E8A-4147-A177-3AD203B41FA5}">
                      <a16:colId xmlns:a16="http://schemas.microsoft.com/office/drawing/2014/main" val="2214902977"/>
                    </a:ext>
                  </a:extLst>
                </a:gridCol>
                <a:gridCol w="1908314">
                  <a:extLst>
                    <a:ext uri="{9D8B030D-6E8A-4147-A177-3AD203B41FA5}">
                      <a16:colId xmlns:a16="http://schemas.microsoft.com/office/drawing/2014/main" val="1609771925"/>
                    </a:ext>
                  </a:extLst>
                </a:gridCol>
              </a:tblGrid>
              <a:tr h="448072">
                <a:tc>
                  <a:txBody>
                    <a:bodyPr/>
                    <a:lstStyle/>
                    <a:p>
                      <a:pPr algn="ctr" fontAlgn="ctr"/>
                      <a:r>
                        <a:rPr lang="en-US" sz="1600" b="1" u="none" strike="noStrike" dirty="0">
                          <a:solidFill>
                            <a:schemeClr val="bg1"/>
                          </a:solidFill>
                          <a:effectLst/>
                        </a:rPr>
                        <a:t>Company Name</a:t>
                      </a:r>
                      <a:endParaRPr lang="en-US" sz="1600" b="1" i="0" u="none" strike="noStrike" dirty="0">
                        <a:solidFill>
                          <a:schemeClr val="bg1"/>
                        </a:solidFill>
                        <a:effectLst/>
                        <a:latin typeface="Calibri" panose="020F0502020204030204" pitchFamily="34" charset="0"/>
                      </a:endParaRPr>
                    </a:p>
                  </a:txBody>
                  <a:tcPr marL="9311" marR="9311" marT="9311" marB="0" anchor="ctr">
                    <a:solidFill>
                      <a:schemeClr val="accent1"/>
                    </a:solidFill>
                  </a:tcPr>
                </a:tc>
                <a:tc>
                  <a:txBody>
                    <a:bodyPr/>
                    <a:lstStyle/>
                    <a:p>
                      <a:pPr algn="ctr" fontAlgn="ctr"/>
                      <a:r>
                        <a:rPr lang="en-US" sz="1600" b="1" u="none" strike="noStrike">
                          <a:solidFill>
                            <a:schemeClr val="bg1"/>
                          </a:solidFill>
                          <a:effectLst/>
                        </a:rPr>
                        <a:t>Organization Type</a:t>
                      </a:r>
                      <a:endParaRPr lang="en-US" sz="1600" b="1" i="0" u="none" strike="noStrike">
                        <a:solidFill>
                          <a:schemeClr val="bg1"/>
                        </a:solidFill>
                        <a:effectLst/>
                        <a:latin typeface="Calibri" panose="020F0502020204030204" pitchFamily="34" charset="0"/>
                      </a:endParaRPr>
                    </a:p>
                  </a:txBody>
                  <a:tcPr marL="9311" marR="9311" marT="9311" marB="0" anchor="ctr">
                    <a:solidFill>
                      <a:schemeClr val="accent1"/>
                    </a:solidFill>
                  </a:tcPr>
                </a:tc>
                <a:tc>
                  <a:txBody>
                    <a:bodyPr/>
                    <a:lstStyle/>
                    <a:p>
                      <a:pPr algn="ctr" fontAlgn="ctr"/>
                      <a:r>
                        <a:rPr lang="en-US" sz="1600" b="1" u="none" strike="noStrike" dirty="0">
                          <a:solidFill>
                            <a:schemeClr val="bg1"/>
                          </a:solidFill>
                          <a:effectLst/>
                        </a:rPr>
                        <a:t># of Employees</a:t>
                      </a:r>
                      <a:endParaRPr lang="en-US" sz="1600" b="1" i="0" u="none" strike="noStrike" dirty="0">
                        <a:solidFill>
                          <a:schemeClr val="bg1"/>
                        </a:solidFill>
                        <a:effectLst/>
                        <a:latin typeface="Calibri" panose="020F0502020204030204" pitchFamily="34" charset="0"/>
                      </a:endParaRPr>
                    </a:p>
                  </a:txBody>
                  <a:tcPr marL="9311" marR="9311" marT="9311" marB="0" anchor="ctr">
                    <a:solidFill>
                      <a:schemeClr val="accent1"/>
                    </a:solidFill>
                  </a:tcPr>
                </a:tc>
                <a:extLst>
                  <a:ext uri="{0D108BD9-81ED-4DB2-BD59-A6C34878D82A}">
                    <a16:rowId xmlns:a16="http://schemas.microsoft.com/office/drawing/2014/main" val="2003977405"/>
                  </a:ext>
                </a:extLst>
              </a:tr>
              <a:tr h="237744">
                <a:tc>
                  <a:txBody>
                    <a:bodyPr/>
                    <a:lstStyle/>
                    <a:p>
                      <a:pPr marL="182880" algn="l" fontAlgn="ctr"/>
                      <a:r>
                        <a:rPr lang="en-US" sz="1400" u="none" strike="noStrike" dirty="0">
                          <a:effectLst/>
                        </a:rPr>
                        <a:t>University of Michigan</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Public university and health care system</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37,400 – 37,499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719575412"/>
                  </a:ext>
                </a:extLst>
              </a:tr>
              <a:tr h="237744">
                <a:tc>
                  <a:txBody>
                    <a:bodyPr/>
                    <a:lstStyle/>
                    <a:p>
                      <a:pPr marL="182880" algn="l" fontAlgn="ctr"/>
                      <a:r>
                        <a:rPr lang="en-US" sz="1400" u="none" strike="noStrike" dirty="0">
                          <a:effectLst/>
                        </a:rPr>
                        <a:t>Trinity Health Michigan</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Health care system</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5,500 – 5,599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336588411"/>
                  </a:ext>
                </a:extLst>
              </a:tr>
              <a:tr h="237744">
                <a:tc>
                  <a:txBody>
                    <a:bodyPr/>
                    <a:lstStyle/>
                    <a:p>
                      <a:pPr marL="182880" algn="l" fontAlgn="ctr"/>
                      <a:r>
                        <a:rPr lang="en-US" sz="1400" u="none" strike="noStrike" dirty="0">
                          <a:effectLst/>
                        </a:rPr>
                        <a:t>Ann Arbor Public Schools</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Public school district</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2,700 – 2,799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248292090"/>
                  </a:ext>
                </a:extLst>
              </a:tr>
              <a:tr h="237744">
                <a:tc>
                  <a:txBody>
                    <a:bodyPr/>
                    <a:lstStyle/>
                    <a:p>
                      <a:pPr marL="182880" algn="l" fontAlgn="ctr"/>
                      <a:r>
                        <a:rPr lang="en-US" sz="1400" u="none" strike="noStrike">
                          <a:effectLst/>
                        </a:rPr>
                        <a:t>VA Ann Arbor Healthcare System</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Health care system</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2,700 – 2,799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3698427841"/>
                  </a:ext>
                </a:extLst>
              </a:tr>
              <a:tr h="237744">
                <a:tc>
                  <a:txBody>
                    <a:bodyPr/>
                    <a:lstStyle/>
                    <a:p>
                      <a:pPr marL="182880" algn="l" fontAlgn="ctr"/>
                      <a:r>
                        <a:rPr lang="en-US" sz="1400" u="none" strike="noStrike" dirty="0">
                          <a:effectLst/>
                        </a:rPr>
                        <a:t>IHA Health Services Corporation</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Multi-specialty physician group practice</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1,600 – 1,699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087952166"/>
                  </a:ext>
                </a:extLst>
              </a:tr>
              <a:tr h="237744">
                <a:tc>
                  <a:txBody>
                    <a:bodyPr/>
                    <a:lstStyle/>
                    <a:p>
                      <a:pPr marL="182880" algn="l" fontAlgn="ctr"/>
                      <a:r>
                        <a:rPr lang="en-US" sz="1400" u="none" strike="noStrike" dirty="0">
                          <a:effectLst/>
                        </a:rPr>
                        <a:t>Washtenaw County Government</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County government</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1,300 – 1,399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2900748680"/>
                  </a:ext>
                </a:extLst>
              </a:tr>
              <a:tr h="237744">
                <a:tc>
                  <a:txBody>
                    <a:bodyPr/>
                    <a:lstStyle/>
                    <a:p>
                      <a:pPr marL="182880" algn="l" fontAlgn="ctr"/>
                      <a:r>
                        <a:rPr lang="en-US" sz="1400" u="none" strike="noStrike" dirty="0">
                          <a:effectLst/>
                        </a:rPr>
                        <a:t>Eastern Michigan University</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Public university</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1,300 – 1,399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643679453"/>
                  </a:ext>
                </a:extLst>
              </a:tr>
              <a:tr h="237744">
                <a:tc>
                  <a:txBody>
                    <a:bodyPr/>
                    <a:lstStyle/>
                    <a:p>
                      <a:pPr marL="182880" algn="l" fontAlgn="ctr"/>
                      <a:r>
                        <a:rPr lang="en-US" sz="1400" u="none" strike="noStrike" dirty="0">
                          <a:effectLst/>
                        </a:rPr>
                        <a:t>Toyota Motor Research &amp; Development</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OEM research</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1,200 – 1,299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2813828315"/>
                  </a:ext>
                </a:extLst>
              </a:tr>
              <a:tr h="237744">
                <a:tc>
                  <a:txBody>
                    <a:bodyPr/>
                    <a:lstStyle/>
                    <a:p>
                      <a:pPr marL="182880" algn="l" fontAlgn="ctr"/>
                      <a:r>
                        <a:rPr lang="en-US" sz="1400" u="none" strike="noStrike" dirty="0">
                          <a:effectLst/>
                        </a:rPr>
                        <a:t>Domino’s Pizza</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Corporate headquarters</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1,200 – 1,299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3265883220"/>
                  </a:ext>
                </a:extLst>
              </a:tr>
              <a:tr h="237744">
                <a:tc>
                  <a:txBody>
                    <a:bodyPr/>
                    <a:lstStyle/>
                    <a:p>
                      <a:pPr marL="182880" algn="l" fontAlgn="ctr"/>
                      <a:r>
                        <a:rPr lang="en-US" sz="1400" u="none" strike="noStrike" dirty="0">
                          <a:effectLst/>
                        </a:rPr>
                        <a:t>Faurecia Interior Systems</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Automotive component manufacturer</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900 – 999 </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675779873"/>
                  </a:ext>
                </a:extLst>
              </a:tr>
              <a:tr h="237744">
                <a:tc>
                  <a:txBody>
                    <a:bodyPr/>
                    <a:lstStyle/>
                    <a:p>
                      <a:pPr marL="182880" algn="l" fontAlgn="ctr"/>
                      <a:r>
                        <a:rPr lang="en-US" sz="1400" b="0" i="0" u="none" strike="noStrike" dirty="0" err="1">
                          <a:solidFill>
                            <a:srgbClr val="333333"/>
                          </a:solidFill>
                          <a:effectLst/>
                          <a:latin typeface="Calibri" panose="020F0502020204030204" pitchFamily="34" charset="0"/>
                        </a:rPr>
                        <a:t>RealTruck</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marR="0" lvl="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Automotive component manufacturer</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marR="0" lvl="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900 – 999 </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3019035574"/>
                  </a:ext>
                </a:extLst>
              </a:tr>
              <a:tr h="237744">
                <a:tc>
                  <a:txBody>
                    <a:bodyPr/>
                    <a:lstStyle/>
                    <a:p>
                      <a:pPr marL="182880" algn="l" fontAlgn="ctr"/>
                      <a:r>
                        <a:rPr lang="en-US" sz="1400" b="0" i="0" u="none" strike="noStrike" dirty="0">
                          <a:solidFill>
                            <a:srgbClr val="333333"/>
                          </a:solidFill>
                          <a:effectLst/>
                          <a:latin typeface="Calibri" panose="020F0502020204030204" pitchFamily="34" charset="0"/>
                        </a:rPr>
                        <a:t>Ford Rawsonville Components Plant</a:t>
                      </a:r>
                    </a:p>
                  </a:txBody>
                  <a:tcPr marL="9311" marR="9311" marT="9311" marB="0" anchor="ctr"/>
                </a:tc>
                <a:tc>
                  <a:txBody>
                    <a:bodyPr/>
                    <a:lstStyle/>
                    <a:p>
                      <a:pPr marL="182880" marR="0" lvl="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Automotive component manufacturer</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333333"/>
                          </a:solidFill>
                          <a:effectLst/>
                          <a:latin typeface="Calibri" panose="020F0502020204030204" pitchFamily="34" charset="0"/>
                        </a:rPr>
                        <a:t>800 – 899 </a:t>
                      </a:r>
                    </a:p>
                  </a:txBody>
                  <a:tcPr marL="9311" marR="9311" marT="9311" marB="0" anchor="ctr"/>
                </a:tc>
                <a:extLst>
                  <a:ext uri="{0D108BD9-81ED-4DB2-BD59-A6C34878D82A}">
                    <a16:rowId xmlns:a16="http://schemas.microsoft.com/office/drawing/2014/main" val="2727958056"/>
                  </a:ext>
                </a:extLst>
              </a:tr>
              <a:tr h="237744">
                <a:tc>
                  <a:txBody>
                    <a:bodyPr/>
                    <a:lstStyle/>
                    <a:p>
                      <a:pPr marL="182880" algn="l" fontAlgn="ctr"/>
                      <a:r>
                        <a:rPr lang="en-US" sz="1400" u="none" strike="noStrike" dirty="0">
                          <a:effectLst/>
                        </a:rPr>
                        <a:t>City of Ann Arbor</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City government</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700 – 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3321822349"/>
                  </a:ext>
                </a:extLst>
              </a:tr>
              <a:tr h="237744">
                <a:tc>
                  <a:txBody>
                    <a:bodyPr/>
                    <a:lstStyle/>
                    <a:p>
                      <a:pPr marL="182880" algn="l" fontAlgn="ctr"/>
                      <a:r>
                        <a:rPr lang="en-US" sz="1400" b="0" i="0" u="none" strike="noStrike" dirty="0">
                          <a:solidFill>
                            <a:srgbClr val="333333"/>
                          </a:solidFill>
                          <a:effectLst/>
                          <a:latin typeface="Calibri" panose="020F0502020204030204" pitchFamily="34" charset="0"/>
                        </a:rPr>
                        <a:t>KLA Corporation</a:t>
                      </a:r>
                    </a:p>
                  </a:txBody>
                  <a:tcPr marL="9311" marR="9311" marT="9311" marB="0" anchor="ctr"/>
                </a:tc>
                <a:tc>
                  <a:txBody>
                    <a:bodyPr/>
                    <a:lstStyle/>
                    <a:p>
                      <a:pPr marL="182880" algn="l" fontAlgn="ctr"/>
                      <a:r>
                        <a:rPr lang="en-US" sz="1400" b="0" i="0" u="none" strike="noStrike" dirty="0">
                          <a:solidFill>
                            <a:srgbClr val="333333"/>
                          </a:solidFill>
                          <a:effectLst/>
                          <a:latin typeface="Calibri" panose="020F0502020204030204" pitchFamily="34" charset="0"/>
                        </a:rPr>
                        <a:t>R&amp;D semiconductor research center</a:t>
                      </a:r>
                    </a:p>
                  </a:txBody>
                  <a:tcPr marL="9311" marR="9311" marT="9311" marB="0" anchor="ctr"/>
                </a:tc>
                <a:tc>
                  <a:txBody>
                    <a:bodyPr/>
                    <a:lstStyle/>
                    <a:p>
                      <a:pPr marL="182880" marR="0" lvl="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700 – 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051587480"/>
                  </a:ext>
                </a:extLst>
              </a:tr>
              <a:tr h="237744">
                <a:tc>
                  <a:txBody>
                    <a:bodyPr/>
                    <a:lstStyle/>
                    <a:p>
                      <a:pPr marL="182880" algn="l" fontAlgn="ctr"/>
                      <a:r>
                        <a:rPr lang="en-US" sz="1400" u="none" strike="noStrike" dirty="0">
                          <a:effectLst/>
                        </a:rPr>
                        <a:t>Zingerman’s Family of Businesses</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Food production</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700 – 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701507975"/>
                  </a:ext>
                </a:extLst>
              </a:tr>
              <a:tr h="237744">
                <a:tc>
                  <a:txBody>
                    <a:bodyPr/>
                    <a:lstStyle/>
                    <a:p>
                      <a:pPr marL="182880" algn="l" fontAlgn="ctr"/>
                      <a:r>
                        <a:rPr lang="en-US" sz="1400" u="none" strike="noStrike" dirty="0">
                          <a:effectLst/>
                        </a:rPr>
                        <a:t>ProQuest</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Data and information</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600 – 699 </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676417497"/>
                  </a:ext>
                </a:extLst>
              </a:tr>
              <a:tr h="237744">
                <a:tc>
                  <a:txBody>
                    <a:bodyPr/>
                    <a:lstStyle/>
                    <a:p>
                      <a:pPr marL="182880" algn="l" fontAlgn="ctr"/>
                      <a:r>
                        <a:rPr lang="en-US" sz="1400" u="none" strike="noStrike" dirty="0">
                          <a:effectLst/>
                        </a:rPr>
                        <a:t>Ypsilanti Community Schools</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Public school district</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600 – 699 </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2265088894"/>
                  </a:ext>
                </a:extLst>
              </a:tr>
              <a:tr h="237744">
                <a:tc>
                  <a:txBody>
                    <a:bodyPr/>
                    <a:lstStyle/>
                    <a:p>
                      <a:pPr marL="182880" algn="l" fontAlgn="ctr"/>
                      <a:r>
                        <a:rPr lang="en-US" sz="1400" u="none" strike="noStrike" dirty="0">
                          <a:effectLst/>
                        </a:rPr>
                        <a:t>JAC Products Inc.</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Automotive component manufacturer</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500 – 599 </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4126409619"/>
                  </a:ext>
                </a:extLst>
              </a:tr>
              <a:tr h="237744">
                <a:tc>
                  <a:txBody>
                    <a:bodyPr/>
                    <a:lstStyle/>
                    <a:p>
                      <a:pPr marL="182880" algn="l" fontAlgn="ctr"/>
                      <a:r>
                        <a:rPr lang="en-US" sz="1400" u="none" strike="noStrike" dirty="0" err="1">
                          <a:effectLst/>
                        </a:rPr>
                        <a:t>Martinrea</a:t>
                      </a:r>
                      <a:r>
                        <a:rPr lang="en-US" sz="1400" u="none" strike="noStrike" dirty="0">
                          <a:effectLst/>
                        </a:rPr>
                        <a:t> Bishop Circle Assembly</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Automotive component manufacturer</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400 – 499 </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891439737"/>
                  </a:ext>
                </a:extLst>
              </a:tr>
              <a:tr h="237744">
                <a:tc>
                  <a:txBody>
                    <a:bodyPr/>
                    <a:lstStyle/>
                    <a:p>
                      <a:pPr marL="182880" algn="l" fontAlgn="ctr"/>
                      <a:r>
                        <a:rPr lang="en-US" sz="1400" u="none" strike="noStrike" dirty="0">
                          <a:effectLst/>
                        </a:rPr>
                        <a:t>Stellantis</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OEM research</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400 – 499 </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2883641778"/>
                  </a:ext>
                </a:extLst>
              </a:tr>
            </a:tbl>
          </a:graphicData>
        </a:graphic>
      </p:graphicFrame>
    </p:spTree>
    <p:extLst>
      <p:ext uri="{BB962C8B-B14F-4D97-AF65-F5344CB8AC3E}">
        <p14:creationId xmlns:p14="http://schemas.microsoft.com/office/powerpoint/2010/main" val="2641683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70C0"/>
                </a:solidFill>
                <a:latin typeface="PT Sans"/>
              </a:rPr>
              <a:t>U of M Enrollment and Ann Arbor Population</a:t>
            </a:r>
          </a:p>
        </p:txBody>
      </p:sp>
      <p:sp>
        <p:nvSpPr>
          <p:cNvPr id="4" name="Text Placeholder 3"/>
          <p:cNvSpPr>
            <a:spLocks noGrp="1"/>
          </p:cNvSpPr>
          <p:nvPr>
            <p:ph type="body" sz="half" idx="2"/>
          </p:nvPr>
        </p:nvSpPr>
        <p:spPr>
          <a:xfrm>
            <a:off x="839788" y="2057400"/>
            <a:ext cx="3932237" cy="3087806"/>
          </a:xfrm>
        </p:spPr>
        <p:txBody>
          <a:bodyPr>
            <a:normAutofit/>
          </a:bodyPr>
          <a:lstStyle/>
          <a:p>
            <a:endParaRPr lang="en-US" sz="2000" dirty="0"/>
          </a:p>
          <a:p>
            <a:r>
              <a:rPr lang="en-US" sz="2000" dirty="0"/>
              <a:t>Decennial Census data</a:t>
            </a:r>
          </a:p>
        </p:txBody>
      </p:sp>
      <p:sp>
        <p:nvSpPr>
          <p:cNvPr id="6" name="Rectangle 5"/>
          <p:cNvSpPr/>
          <p:nvPr/>
        </p:nvSpPr>
        <p:spPr>
          <a:xfrm>
            <a:off x="740233" y="5727416"/>
            <a:ext cx="3272209" cy="400110"/>
          </a:xfrm>
          <a:prstGeom prst="rect">
            <a:avLst/>
          </a:prstGeom>
        </p:spPr>
        <p:txBody>
          <a:bodyPr wrap="square">
            <a:spAutoFit/>
          </a:bodyPr>
          <a:lstStyle/>
          <a:p>
            <a:pPr algn="ctr"/>
            <a:r>
              <a:rPr lang="en-US" sz="1000" i="1" dirty="0"/>
              <a:t>Sources: University of Michigan Office of the Registrar and U.S. Census Bureau.</a:t>
            </a:r>
          </a:p>
        </p:txBody>
      </p:sp>
      <p:graphicFrame>
        <p:nvGraphicFramePr>
          <p:cNvPr id="7" name="Chart 6">
            <a:extLst>
              <a:ext uri="{FF2B5EF4-FFF2-40B4-BE49-F238E27FC236}">
                <a16:creationId xmlns:a16="http://schemas.microsoft.com/office/drawing/2014/main" id="{6ABB929C-F533-4A54-82F3-59A5A60C4647}"/>
              </a:ext>
            </a:extLst>
          </p:cNvPr>
          <p:cNvGraphicFramePr>
            <a:graphicFrameLocks/>
          </p:cNvGraphicFramePr>
          <p:nvPr/>
        </p:nvGraphicFramePr>
        <p:xfrm>
          <a:off x="4913194" y="723332"/>
          <a:ext cx="6439018" cy="54041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4134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42462" y="2256842"/>
            <a:ext cx="3932237" cy="3811588"/>
          </a:xfrm>
        </p:spPr>
        <p:txBody>
          <a:bodyPr>
            <a:normAutofit/>
          </a:bodyPr>
          <a:lstStyle/>
          <a:p>
            <a:r>
              <a:rPr lang="en-US" sz="2000" dirty="0"/>
              <a:t>U of M enrollment in 1999 – </a:t>
            </a:r>
            <a:r>
              <a:rPr lang="en-US" sz="2000" b="1" dirty="0"/>
              <a:t>37,846</a:t>
            </a:r>
          </a:p>
          <a:p>
            <a:r>
              <a:rPr lang="en-US" sz="2000" dirty="0"/>
              <a:t>U of M enrollment in 2018 – </a:t>
            </a:r>
            <a:r>
              <a:rPr lang="en-US" sz="2000" b="1" dirty="0"/>
              <a:t>46,716 </a:t>
            </a:r>
          </a:p>
          <a:p>
            <a:r>
              <a:rPr lang="en-US" sz="2000" b="1" dirty="0"/>
              <a:t>U of M enrollment in 2025 </a:t>
            </a:r>
            <a:r>
              <a:rPr lang="en-US" sz="2000" dirty="0"/>
              <a:t>–</a:t>
            </a:r>
            <a:r>
              <a:rPr lang="en-US" sz="2000" b="1" dirty="0"/>
              <a:t> 53,488</a:t>
            </a:r>
            <a:r>
              <a:rPr lang="en-US" sz="2000" dirty="0"/>
              <a:t> </a:t>
            </a:r>
          </a:p>
          <a:p>
            <a:pPr marL="285750" indent="-285750">
              <a:buFont typeface="Arial" panose="020B0604020202020204" pitchFamily="34" charset="0"/>
              <a:buChar char="•"/>
            </a:pPr>
            <a:endParaRPr lang="en-US" sz="2000" dirty="0"/>
          </a:p>
        </p:txBody>
      </p:sp>
      <p:sp>
        <p:nvSpPr>
          <p:cNvPr id="2" name="Rectangle 1"/>
          <p:cNvSpPr/>
          <p:nvPr/>
        </p:nvSpPr>
        <p:spPr>
          <a:xfrm>
            <a:off x="6229242" y="6333720"/>
            <a:ext cx="413134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Sources: University of Michigan Office of the Registrar and Housing.</a:t>
            </a:r>
          </a:p>
        </p:txBody>
      </p:sp>
      <p:graphicFrame>
        <p:nvGraphicFramePr>
          <p:cNvPr id="3" name="Chart 2">
            <a:extLst>
              <a:ext uri="{FF2B5EF4-FFF2-40B4-BE49-F238E27FC236}">
                <a16:creationId xmlns:a16="http://schemas.microsoft.com/office/drawing/2014/main" id="{C2B87490-EC80-41F3-BC6E-9714C9F26E5B}"/>
              </a:ext>
            </a:extLst>
          </p:cNvPr>
          <p:cNvGraphicFramePr>
            <a:graphicFrameLocks/>
          </p:cNvGraphicFramePr>
          <p:nvPr/>
        </p:nvGraphicFramePr>
        <p:xfrm>
          <a:off x="4590661" y="524280"/>
          <a:ext cx="7259217" cy="544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4228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9788" y="5868988"/>
            <a:ext cx="1427747" cy="461665"/>
          </a:xfrm>
          <a:prstGeom prst="rect">
            <a:avLst/>
          </a:prstGeom>
          <a:noFill/>
        </p:spPr>
        <p:txBody>
          <a:bodyPr wrap="square" rtlCol="0">
            <a:spAutoFit/>
          </a:bodyPr>
          <a:lstStyle/>
          <a:p>
            <a:pPr algn="ctr"/>
            <a:r>
              <a:rPr lang="en-US" sz="1200" dirty="0"/>
              <a:t>Source: On the Map 2021</a:t>
            </a:r>
          </a:p>
        </p:txBody>
      </p:sp>
      <p:sp>
        <p:nvSpPr>
          <p:cNvPr id="3" name="Title 2"/>
          <p:cNvSpPr>
            <a:spLocks noGrp="1"/>
          </p:cNvSpPr>
          <p:nvPr>
            <p:ph type="title"/>
          </p:nvPr>
        </p:nvSpPr>
        <p:spPr>
          <a:xfrm>
            <a:off x="448894" y="527347"/>
            <a:ext cx="3637281" cy="5222240"/>
          </a:xfrm>
        </p:spPr>
        <p:txBody>
          <a:bodyPr>
            <a:normAutofit/>
          </a:bodyPr>
          <a:lstStyle/>
          <a:p>
            <a:pPr marL="0" indent="0"/>
            <a:r>
              <a:rPr lang="en-US" b="1" dirty="0"/>
              <a:t>Commuting Patterns</a:t>
            </a:r>
            <a:br>
              <a:rPr lang="en-US" dirty="0"/>
            </a:br>
            <a:br>
              <a:rPr lang="en-US" dirty="0"/>
            </a:br>
            <a:r>
              <a:rPr lang="en-US" dirty="0"/>
              <a:t>80,460 commute in for jobs</a:t>
            </a:r>
            <a:br>
              <a:rPr lang="en-US" dirty="0"/>
            </a:br>
            <a:br>
              <a:rPr lang="en-US" dirty="0"/>
            </a:br>
            <a:r>
              <a:rPr lang="en-US" dirty="0"/>
              <a:t>18,161 live and work in Ann Arbor</a:t>
            </a:r>
            <a:br>
              <a:rPr lang="en-US" dirty="0"/>
            </a:br>
            <a:br>
              <a:rPr lang="en-US" dirty="0"/>
            </a:br>
            <a:r>
              <a:rPr lang="en-US" dirty="0"/>
              <a:t>19,844 commute out for jobs</a:t>
            </a:r>
            <a:br>
              <a:rPr lang="en-US" dirty="0"/>
            </a:br>
            <a:endParaRPr lang="en-US" dirty="0"/>
          </a:p>
        </p:txBody>
      </p:sp>
      <p:pic>
        <p:nvPicPr>
          <p:cNvPr id="4" name="Picture 3">
            <a:extLst>
              <a:ext uri="{FF2B5EF4-FFF2-40B4-BE49-F238E27FC236}">
                <a16:creationId xmlns:a16="http://schemas.microsoft.com/office/drawing/2014/main" id="{4C073289-6922-C35A-184D-851FAC183270}"/>
              </a:ext>
            </a:extLst>
          </p:cNvPr>
          <p:cNvPicPr>
            <a:picLocks noChangeAspect="1"/>
          </p:cNvPicPr>
          <p:nvPr/>
        </p:nvPicPr>
        <p:blipFill>
          <a:blip r:embed="rId3">
            <a:extLst>
              <a:ext uri="{28A0092B-C50C-407E-A947-70E740481C1C}">
                <a14:useLocalDpi xmlns:a14="http://schemas.microsoft.com/office/drawing/2010/main" val="0"/>
              </a:ext>
            </a:extLst>
          </a:blip>
          <a:srcRect l="3885" r="3802"/>
          <a:stretch>
            <a:fillRect/>
          </a:stretch>
        </p:blipFill>
        <p:spPr>
          <a:xfrm>
            <a:off x="4528457" y="0"/>
            <a:ext cx="7663543" cy="6858000"/>
          </a:xfrm>
          <a:prstGeom prst="rect">
            <a:avLst/>
          </a:prstGeom>
        </p:spPr>
      </p:pic>
    </p:spTree>
    <p:extLst>
      <p:ext uri="{BB962C8B-B14F-4D97-AF65-F5344CB8AC3E}">
        <p14:creationId xmlns:p14="http://schemas.microsoft.com/office/powerpoint/2010/main" val="4165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A1DC111-9DEB-49D0-B0FC-B9E381D93007}"/>
              </a:ext>
            </a:extLst>
          </p:cNvPr>
          <p:cNvPicPr>
            <a:picLocks noChangeAspect="1"/>
          </p:cNvPicPr>
          <p:nvPr/>
        </p:nvPicPr>
        <p:blipFill>
          <a:blip r:embed="rId3"/>
          <a:stretch>
            <a:fillRect/>
          </a:stretch>
        </p:blipFill>
        <p:spPr>
          <a:xfrm>
            <a:off x="2051824" y="244211"/>
            <a:ext cx="8274205" cy="6515937"/>
          </a:xfrm>
          <a:prstGeom prst="rect">
            <a:avLst/>
          </a:prstGeom>
          <a:ln>
            <a:noFill/>
          </a:ln>
        </p:spPr>
      </p:pic>
      <p:sp>
        <p:nvSpPr>
          <p:cNvPr id="33"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455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7B3FFA-2DAD-4346-B2B1-27A2D1F288B5}"/>
              </a:ext>
            </a:extLst>
          </p:cNvPr>
          <p:cNvSpPr>
            <a:spLocks noGrp="1"/>
          </p:cNvSpPr>
          <p:nvPr>
            <p:ph type="ftr" sz="quarter" idx="11"/>
          </p:nvPr>
        </p:nvSpPr>
        <p:spPr/>
        <p:txBody>
          <a:bodyPr/>
          <a:lstStyle/>
          <a:p>
            <a:r>
              <a:rPr lang="en-US"/>
              <a:t>AAHC</a:t>
            </a:r>
          </a:p>
        </p:txBody>
      </p:sp>
      <p:sp>
        <p:nvSpPr>
          <p:cNvPr id="3" name="Slide Number Placeholder 2">
            <a:extLst>
              <a:ext uri="{FF2B5EF4-FFF2-40B4-BE49-F238E27FC236}">
                <a16:creationId xmlns:a16="http://schemas.microsoft.com/office/drawing/2014/main" id="{02DF9AF2-737B-44C2-8B1C-ACCE79417C68}"/>
              </a:ext>
            </a:extLst>
          </p:cNvPr>
          <p:cNvSpPr>
            <a:spLocks noGrp="1"/>
          </p:cNvSpPr>
          <p:nvPr>
            <p:ph type="sldNum" sz="quarter" idx="12"/>
          </p:nvPr>
        </p:nvSpPr>
        <p:spPr/>
        <p:txBody>
          <a:bodyPr/>
          <a:lstStyle/>
          <a:p>
            <a:fld id="{D77E9F74-045A-48FC-B9BF-6200E59ED1BF}" type="slidenum">
              <a:rPr lang="en-US" smtClean="0"/>
              <a:t>30</a:t>
            </a:fld>
            <a:endParaRPr lang="en-US"/>
          </a:p>
        </p:txBody>
      </p:sp>
      <p:pic>
        <p:nvPicPr>
          <p:cNvPr id="4" name="Picture 3">
            <a:extLst>
              <a:ext uri="{FF2B5EF4-FFF2-40B4-BE49-F238E27FC236}">
                <a16:creationId xmlns:a16="http://schemas.microsoft.com/office/drawing/2014/main" id="{5BB00BF4-B865-493F-A382-5447C0DEC486}"/>
              </a:ext>
            </a:extLst>
          </p:cNvPr>
          <p:cNvPicPr>
            <a:picLocks noChangeAspect="1"/>
          </p:cNvPicPr>
          <p:nvPr/>
        </p:nvPicPr>
        <p:blipFill rotWithShape="1">
          <a:blip r:embed="rId3"/>
          <a:srcRect t="1963"/>
          <a:stretch/>
        </p:blipFill>
        <p:spPr>
          <a:xfrm>
            <a:off x="479502" y="136524"/>
            <a:ext cx="11236124" cy="6721475"/>
          </a:xfrm>
          <a:prstGeom prst="rect">
            <a:avLst/>
          </a:prstGeom>
        </p:spPr>
      </p:pic>
    </p:spTree>
    <p:extLst>
      <p:ext uri="{BB962C8B-B14F-4D97-AF65-F5344CB8AC3E}">
        <p14:creationId xmlns:p14="http://schemas.microsoft.com/office/powerpoint/2010/main" val="1031304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F38629-3D5D-4855-A0AC-D663D5C22EE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AAHC</a:t>
            </a:r>
          </a:p>
        </p:txBody>
      </p:sp>
      <p:sp>
        <p:nvSpPr>
          <p:cNvPr id="3" name="Slide Number Placeholder 2">
            <a:extLst>
              <a:ext uri="{FF2B5EF4-FFF2-40B4-BE49-F238E27FC236}">
                <a16:creationId xmlns:a16="http://schemas.microsoft.com/office/drawing/2014/main" id="{EE466A3F-9683-4514-9B87-4A09FF4C707F}"/>
              </a:ext>
            </a:extLst>
          </p:cNvPr>
          <p:cNvSpPr>
            <a:spLocks noGrp="1"/>
          </p:cNvSpPr>
          <p:nvPr>
            <p:ph type="sldNum" sz="quarter" idx="12"/>
          </p:nvPr>
        </p:nvSpPr>
        <p:spPr>
          <a:xfrm>
            <a:off x="8610600" y="6356350"/>
            <a:ext cx="2743200" cy="365125"/>
          </a:xfrm>
        </p:spPr>
        <p:txBody>
          <a:bodyPr>
            <a:normAutofit/>
          </a:bodyPr>
          <a:lstStyle/>
          <a:p>
            <a:pPr>
              <a:spcAft>
                <a:spcPts val="600"/>
              </a:spcAft>
            </a:pPr>
            <a:fld id="{D77E9F74-045A-48FC-B9BF-6200E59ED1BF}" type="slidenum">
              <a:rPr lang="en-US">
                <a:solidFill>
                  <a:srgbClr val="FFFFFF"/>
                </a:solidFill>
              </a:rPr>
              <a:pPr>
                <a:spcAft>
                  <a:spcPts val="600"/>
                </a:spcAft>
              </a:pPr>
              <a:t>31</a:t>
            </a:fld>
            <a:endParaRPr lang="en-US">
              <a:solidFill>
                <a:srgbClr val="FFFFFF"/>
              </a:solidFill>
            </a:endParaRPr>
          </a:p>
        </p:txBody>
      </p:sp>
      <p:pic>
        <p:nvPicPr>
          <p:cNvPr id="5" name="Picture 4" descr="Timeline&#10;&#10;AI-generated content may be incorrect.">
            <a:extLst>
              <a:ext uri="{FF2B5EF4-FFF2-40B4-BE49-F238E27FC236}">
                <a16:creationId xmlns:a16="http://schemas.microsoft.com/office/drawing/2014/main" id="{5E136360-3918-8660-8661-C0F7E085C03F}"/>
              </a:ext>
            </a:extLst>
          </p:cNvPr>
          <p:cNvPicPr>
            <a:picLocks noChangeAspect="1"/>
          </p:cNvPicPr>
          <p:nvPr/>
        </p:nvPicPr>
        <p:blipFill>
          <a:blip r:embed="rId3"/>
          <a:stretch>
            <a:fillRect/>
          </a:stretch>
        </p:blipFill>
        <p:spPr>
          <a:xfrm>
            <a:off x="1567544" y="329340"/>
            <a:ext cx="9224386" cy="6313954"/>
          </a:xfrm>
          <a:prstGeom prst="rect">
            <a:avLst/>
          </a:prstGeom>
        </p:spPr>
      </p:pic>
    </p:spTree>
    <p:extLst>
      <p:ext uri="{BB962C8B-B14F-4D97-AF65-F5344CB8AC3E}">
        <p14:creationId xmlns:p14="http://schemas.microsoft.com/office/powerpoint/2010/main" val="2418208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A53F18-2544-4E35-EF93-DC38C19342FD}"/>
              </a:ext>
            </a:extLst>
          </p:cNvPr>
          <p:cNvSpPr>
            <a:spLocks noGrp="1"/>
          </p:cNvSpPr>
          <p:nvPr>
            <p:ph type="sldNum" sz="quarter" idx="12"/>
          </p:nvPr>
        </p:nvSpPr>
        <p:spPr/>
        <p:txBody>
          <a:bodyPr/>
          <a:lstStyle/>
          <a:p>
            <a:fld id="{D77E9F74-045A-48FC-B9BF-6200E59ED1BF}" type="slidenum">
              <a:rPr lang="en-US" smtClean="0"/>
              <a:t>32</a:t>
            </a:fld>
            <a:endParaRPr lang="en-US" dirty="0"/>
          </a:p>
        </p:txBody>
      </p:sp>
      <p:sp>
        <p:nvSpPr>
          <p:cNvPr id="6" name="TextBox 5">
            <a:extLst>
              <a:ext uri="{FF2B5EF4-FFF2-40B4-BE49-F238E27FC236}">
                <a16:creationId xmlns:a16="http://schemas.microsoft.com/office/drawing/2014/main" id="{2B67460E-8798-3973-0835-11F1FA132EEC}"/>
              </a:ext>
            </a:extLst>
          </p:cNvPr>
          <p:cNvSpPr txBox="1"/>
          <p:nvPr/>
        </p:nvSpPr>
        <p:spPr>
          <a:xfrm>
            <a:off x="382305" y="181513"/>
            <a:ext cx="1039869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People Experiencing Homelessness In Washtenaw County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December 2023 to December 2024 in Continuum of Care 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pic>
        <p:nvPicPr>
          <p:cNvPr id="8" name="Picture 7" descr="Table&#10;&#10;AI-generated content may be incorrect.">
            <a:extLst>
              <a:ext uri="{FF2B5EF4-FFF2-40B4-BE49-F238E27FC236}">
                <a16:creationId xmlns:a16="http://schemas.microsoft.com/office/drawing/2014/main" id="{CA29FEC3-9DA0-D087-6BE8-D0E5550A3B47}"/>
              </a:ext>
            </a:extLst>
          </p:cNvPr>
          <p:cNvPicPr>
            <a:picLocks noChangeAspect="1"/>
          </p:cNvPicPr>
          <p:nvPr/>
        </p:nvPicPr>
        <p:blipFill>
          <a:blip r:embed="rId3"/>
          <a:stretch>
            <a:fillRect/>
          </a:stretch>
        </p:blipFill>
        <p:spPr>
          <a:xfrm>
            <a:off x="8789611" y="2345210"/>
            <a:ext cx="2949196" cy="2690093"/>
          </a:xfrm>
          <a:prstGeom prst="rect">
            <a:avLst/>
          </a:prstGeom>
        </p:spPr>
      </p:pic>
      <p:pic>
        <p:nvPicPr>
          <p:cNvPr id="10" name="Picture 9" descr="A picture containing chart&#10;&#10;AI-generated content may be incorrect.">
            <a:extLst>
              <a:ext uri="{FF2B5EF4-FFF2-40B4-BE49-F238E27FC236}">
                <a16:creationId xmlns:a16="http://schemas.microsoft.com/office/drawing/2014/main" id="{4AFE9AE2-BA88-A781-35EC-3E0159A0EA00}"/>
              </a:ext>
            </a:extLst>
          </p:cNvPr>
          <p:cNvPicPr>
            <a:picLocks noChangeAspect="1"/>
          </p:cNvPicPr>
          <p:nvPr/>
        </p:nvPicPr>
        <p:blipFill>
          <a:blip r:embed="rId4"/>
          <a:stretch>
            <a:fillRect/>
          </a:stretch>
        </p:blipFill>
        <p:spPr>
          <a:xfrm>
            <a:off x="92520" y="1406769"/>
            <a:ext cx="8697092" cy="5138543"/>
          </a:xfrm>
          <a:prstGeom prst="rect">
            <a:avLst/>
          </a:prstGeom>
        </p:spPr>
      </p:pic>
      <p:sp>
        <p:nvSpPr>
          <p:cNvPr id="11" name="TextBox 10">
            <a:extLst>
              <a:ext uri="{FF2B5EF4-FFF2-40B4-BE49-F238E27FC236}">
                <a16:creationId xmlns:a16="http://schemas.microsoft.com/office/drawing/2014/main" id="{F3D2619A-50C5-BF27-3F61-A44138B205AD}"/>
              </a:ext>
            </a:extLst>
          </p:cNvPr>
          <p:cNvSpPr txBox="1"/>
          <p:nvPr/>
        </p:nvSpPr>
        <p:spPr>
          <a:xfrm>
            <a:off x="8882743" y="5516545"/>
            <a:ext cx="2552281" cy="646331"/>
          </a:xfrm>
          <a:prstGeom prst="rect">
            <a:avLst/>
          </a:prstGeom>
          <a:noFill/>
        </p:spPr>
        <p:txBody>
          <a:bodyPr wrap="square" rtlCol="0">
            <a:spAutoFit/>
          </a:bodyPr>
          <a:lstStyle/>
          <a:p>
            <a:pPr algn="ctr"/>
            <a:r>
              <a:rPr lang="en-US" dirty="0"/>
              <a:t>Average length of time until housed in days</a:t>
            </a:r>
          </a:p>
        </p:txBody>
      </p:sp>
    </p:spTree>
    <p:extLst>
      <p:ext uri="{BB962C8B-B14F-4D97-AF65-F5344CB8AC3E}">
        <p14:creationId xmlns:p14="http://schemas.microsoft.com/office/powerpoint/2010/main" val="1475850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D84AA5-A732-4BF0-B22A-9EAA277D4E56}" type="slidenum">
              <a:rPr lang="en-US" smtClean="0"/>
              <a:t>33</a:t>
            </a:fld>
            <a:endParaRPr lang="en-US"/>
          </a:p>
        </p:txBody>
      </p:sp>
      <p:pic>
        <p:nvPicPr>
          <p:cNvPr id="6" name="Picture 5" descr="Chart, timeline, treemap chart&#10;&#10;AI-generated content may be incorrect.">
            <a:extLst>
              <a:ext uri="{FF2B5EF4-FFF2-40B4-BE49-F238E27FC236}">
                <a16:creationId xmlns:a16="http://schemas.microsoft.com/office/drawing/2014/main" id="{925D7E2F-F8FC-0106-9ECE-B62439DAC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3" y="0"/>
            <a:ext cx="12141833" cy="6858000"/>
          </a:xfrm>
          <a:prstGeom prst="rect">
            <a:avLst/>
          </a:prstGeom>
        </p:spPr>
      </p:pic>
    </p:spTree>
    <p:extLst>
      <p:ext uri="{BB962C8B-B14F-4D97-AF65-F5344CB8AC3E}">
        <p14:creationId xmlns:p14="http://schemas.microsoft.com/office/powerpoint/2010/main" val="1381892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AI-generated content may be incorrect.">
            <a:extLst>
              <a:ext uri="{FF2B5EF4-FFF2-40B4-BE49-F238E27FC236}">
                <a16:creationId xmlns:a16="http://schemas.microsoft.com/office/drawing/2014/main" id="{54D35429-D429-69EF-8646-63BAF685DC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3" y="0"/>
            <a:ext cx="12141833" cy="6858000"/>
          </a:xfrm>
          <a:prstGeom prst="rect">
            <a:avLst/>
          </a:prstGeom>
        </p:spPr>
      </p:pic>
    </p:spTree>
    <p:extLst>
      <p:ext uri="{BB962C8B-B14F-4D97-AF65-F5344CB8AC3E}">
        <p14:creationId xmlns:p14="http://schemas.microsoft.com/office/powerpoint/2010/main" val="3334276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AI-generated content may be incorrect.">
            <a:extLst>
              <a:ext uri="{FF2B5EF4-FFF2-40B4-BE49-F238E27FC236}">
                <a16:creationId xmlns:a16="http://schemas.microsoft.com/office/drawing/2014/main" id="{A2EE52F8-D0F6-FA46-BC25-9C022D517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6" y="0"/>
            <a:ext cx="12179887" cy="6858000"/>
          </a:xfrm>
          <a:prstGeom prst="rect">
            <a:avLst/>
          </a:prstGeom>
        </p:spPr>
      </p:pic>
    </p:spTree>
    <p:extLst>
      <p:ext uri="{BB962C8B-B14F-4D97-AF65-F5344CB8AC3E}">
        <p14:creationId xmlns:p14="http://schemas.microsoft.com/office/powerpoint/2010/main" val="1124516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094A29-C455-CE7C-3086-4C3FEDB48754}"/>
              </a:ext>
            </a:extLst>
          </p:cNvPr>
          <p:cNvSpPr>
            <a:spLocks noGrp="1"/>
          </p:cNvSpPr>
          <p:nvPr>
            <p:ph type="dt" sz="half" idx="10"/>
          </p:nvPr>
        </p:nvSpPr>
        <p:spPr/>
        <p:txBody>
          <a:bodyPr/>
          <a:lstStyle/>
          <a:p>
            <a:r>
              <a:rPr lang="en-US"/>
              <a:t>March 10, 2026</a:t>
            </a:r>
          </a:p>
        </p:txBody>
      </p:sp>
      <p:sp>
        <p:nvSpPr>
          <p:cNvPr id="4" name="Slide Number Placeholder 3">
            <a:extLst>
              <a:ext uri="{FF2B5EF4-FFF2-40B4-BE49-F238E27FC236}">
                <a16:creationId xmlns:a16="http://schemas.microsoft.com/office/drawing/2014/main" id="{7D895026-8C5B-0EA9-00C5-DE0F54037558}"/>
              </a:ext>
            </a:extLst>
          </p:cNvPr>
          <p:cNvSpPr>
            <a:spLocks noGrp="1"/>
          </p:cNvSpPr>
          <p:nvPr>
            <p:ph type="sldNum" sz="quarter" idx="12"/>
          </p:nvPr>
        </p:nvSpPr>
        <p:spPr/>
        <p:txBody>
          <a:bodyPr/>
          <a:lstStyle/>
          <a:p>
            <a:fld id="{593D15F1-D1C1-5E47-B450-18E733128F18}" type="slidenum">
              <a:rPr lang="en-US" smtClean="0"/>
              <a:pPr/>
              <a:t>36</a:t>
            </a:fld>
            <a:endParaRPr lang="en-US"/>
          </a:p>
        </p:txBody>
      </p:sp>
      <p:pic>
        <p:nvPicPr>
          <p:cNvPr id="5" name="Content Placeholder 5" descr="A group of people wearing white helmets and holding shovels&#10;&#10;AI-generated content may be incorrect.">
            <a:extLst>
              <a:ext uri="{FF2B5EF4-FFF2-40B4-BE49-F238E27FC236}">
                <a16:creationId xmlns:a16="http://schemas.microsoft.com/office/drawing/2014/main" id="{65856EF8-E429-0AB6-978E-7CBAC7CE9FF4}"/>
              </a:ext>
            </a:extLst>
          </p:cNvPr>
          <p:cNvPicPr>
            <a:picLocks noChangeAspect="1"/>
          </p:cNvPicPr>
          <p:nvPr/>
        </p:nvPicPr>
        <p:blipFill>
          <a:blip r:embed="rId3"/>
          <a:srcRect l="-203" t="269"/>
          <a:stretch>
            <a:fillRect/>
          </a:stretch>
        </p:blipFill>
        <p:spPr>
          <a:xfrm>
            <a:off x="-8329" y="1275127"/>
            <a:ext cx="7729277" cy="5159725"/>
          </a:xfrm>
          <a:prstGeom prst="rect">
            <a:avLst/>
          </a:prstGeom>
        </p:spPr>
      </p:pic>
      <p:sp>
        <p:nvSpPr>
          <p:cNvPr id="6" name="TextBox 5">
            <a:extLst>
              <a:ext uri="{FF2B5EF4-FFF2-40B4-BE49-F238E27FC236}">
                <a16:creationId xmlns:a16="http://schemas.microsoft.com/office/drawing/2014/main" id="{BEA10C6C-42D5-1C5F-269A-4EFFC48B17C3}"/>
              </a:ext>
            </a:extLst>
          </p:cNvPr>
          <p:cNvSpPr txBox="1"/>
          <p:nvPr/>
        </p:nvSpPr>
        <p:spPr>
          <a:xfrm>
            <a:off x="339493" y="389838"/>
            <a:ext cx="10419492" cy="584775"/>
          </a:xfrm>
          <a:prstGeom prst="rect">
            <a:avLst/>
          </a:prstGeom>
          <a:noFill/>
        </p:spPr>
        <p:txBody>
          <a:bodyPr wrap="square" lIns="91440" tIns="45720" rIns="91440" bIns="45720" rtlCol="0" anchor="t">
            <a:spAutoFit/>
          </a:bodyPr>
          <a:lstStyle/>
          <a:p>
            <a:r>
              <a:rPr lang="en-US" sz="3200" b="1" dirty="0">
                <a:latin typeface="Beirut Text SemiBold"/>
              </a:rPr>
              <a:t>Community Leadership Council (CLC)</a:t>
            </a:r>
          </a:p>
        </p:txBody>
      </p:sp>
      <p:pic>
        <p:nvPicPr>
          <p:cNvPr id="10" name="Picture 9">
            <a:extLst>
              <a:ext uri="{FF2B5EF4-FFF2-40B4-BE49-F238E27FC236}">
                <a16:creationId xmlns:a16="http://schemas.microsoft.com/office/drawing/2014/main" id="{9E46EEC5-92F2-9060-9E42-6998746C620C}"/>
              </a:ext>
            </a:extLst>
          </p:cNvPr>
          <p:cNvPicPr>
            <a:picLocks noChangeAspect="1"/>
          </p:cNvPicPr>
          <p:nvPr/>
        </p:nvPicPr>
        <p:blipFill>
          <a:blip r:embed="rId4"/>
          <a:srcRect l="8844" t="479" r="1683" b="1240"/>
          <a:stretch>
            <a:fillRect/>
          </a:stretch>
        </p:blipFill>
        <p:spPr>
          <a:xfrm>
            <a:off x="7852532" y="2828482"/>
            <a:ext cx="4338671" cy="3606502"/>
          </a:xfrm>
          <a:prstGeom prst="rect">
            <a:avLst/>
          </a:prstGeom>
        </p:spPr>
      </p:pic>
      <p:sp>
        <p:nvSpPr>
          <p:cNvPr id="2" name="TextBox 12">
            <a:extLst>
              <a:ext uri="{FF2B5EF4-FFF2-40B4-BE49-F238E27FC236}">
                <a16:creationId xmlns:a16="http://schemas.microsoft.com/office/drawing/2014/main" id="{D698E983-B6D4-2060-6FEE-37DDB455F688}"/>
              </a:ext>
            </a:extLst>
          </p:cNvPr>
          <p:cNvSpPr txBox="1"/>
          <p:nvPr/>
        </p:nvSpPr>
        <p:spPr>
          <a:xfrm>
            <a:off x="7852532" y="1275127"/>
            <a:ext cx="4101890" cy="116955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The CLC is a community advisory board that brings together multi-generational Black current and former residents of the neighborhood, including local Black artists and entrepreneurs.</a:t>
            </a:r>
          </a:p>
        </p:txBody>
      </p:sp>
    </p:spTree>
    <p:extLst>
      <p:ext uri="{BB962C8B-B14F-4D97-AF65-F5344CB8AC3E}">
        <p14:creationId xmlns:p14="http://schemas.microsoft.com/office/powerpoint/2010/main" val="2909337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loor plan of a building&#10;&#10;AI-generated content may be incorrect.">
            <a:extLst>
              <a:ext uri="{FF2B5EF4-FFF2-40B4-BE49-F238E27FC236}">
                <a16:creationId xmlns:a16="http://schemas.microsoft.com/office/drawing/2014/main" id="{FBDC3C00-BF36-FD83-52C0-26D4D36FE2ED}"/>
              </a:ext>
            </a:extLst>
          </p:cNvPr>
          <p:cNvPicPr>
            <a:picLocks noChangeAspect="1"/>
          </p:cNvPicPr>
          <p:nvPr/>
        </p:nvPicPr>
        <p:blipFill>
          <a:blip r:embed="rId2"/>
          <a:srcRect l="-41" r="-141" b="2664"/>
          <a:stretch>
            <a:fillRect/>
          </a:stretch>
        </p:blipFill>
        <p:spPr>
          <a:xfrm>
            <a:off x="340295" y="2405864"/>
            <a:ext cx="2699724" cy="2654276"/>
          </a:xfrm>
          <a:prstGeom prst="rect">
            <a:avLst/>
          </a:prstGeom>
        </p:spPr>
      </p:pic>
      <p:sp>
        <p:nvSpPr>
          <p:cNvPr id="3" name="Date Placeholder 2">
            <a:extLst>
              <a:ext uri="{FF2B5EF4-FFF2-40B4-BE49-F238E27FC236}">
                <a16:creationId xmlns:a16="http://schemas.microsoft.com/office/drawing/2014/main" id="{CC1CE070-5AEA-A430-0416-E097CDFDBEB5}"/>
              </a:ext>
            </a:extLst>
          </p:cNvPr>
          <p:cNvSpPr>
            <a:spLocks noGrp="1"/>
          </p:cNvSpPr>
          <p:nvPr>
            <p:ph type="dt" sz="half" idx="10"/>
          </p:nvPr>
        </p:nvSpPr>
        <p:spPr/>
        <p:txBody>
          <a:bodyPr/>
          <a:lstStyle/>
          <a:p>
            <a:r>
              <a:rPr lang="en-US"/>
              <a:t>March 10, 2026</a:t>
            </a:r>
          </a:p>
        </p:txBody>
      </p:sp>
      <p:sp>
        <p:nvSpPr>
          <p:cNvPr id="4" name="Slide Number Placeholder 3">
            <a:extLst>
              <a:ext uri="{FF2B5EF4-FFF2-40B4-BE49-F238E27FC236}">
                <a16:creationId xmlns:a16="http://schemas.microsoft.com/office/drawing/2014/main" id="{D0CA45D8-621F-9208-B583-3B542656096C}"/>
              </a:ext>
            </a:extLst>
          </p:cNvPr>
          <p:cNvSpPr>
            <a:spLocks noGrp="1"/>
          </p:cNvSpPr>
          <p:nvPr>
            <p:ph type="sldNum" sz="quarter" idx="12"/>
          </p:nvPr>
        </p:nvSpPr>
        <p:spPr/>
        <p:txBody>
          <a:bodyPr/>
          <a:lstStyle/>
          <a:p>
            <a:fld id="{593D15F1-D1C1-5E47-B450-18E733128F18}" type="slidenum">
              <a:rPr lang="en-US" smtClean="0"/>
              <a:pPr/>
              <a:t>37</a:t>
            </a:fld>
            <a:endParaRPr lang="en-US"/>
          </a:p>
        </p:txBody>
      </p:sp>
      <p:pic>
        <p:nvPicPr>
          <p:cNvPr id="6" name="Content Placeholder 5" descr="A group of people in a room&#10;&#10;AI-generated content may be incorrect.">
            <a:extLst>
              <a:ext uri="{FF2B5EF4-FFF2-40B4-BE49-F238E27FC236}">
                <a16:creationId xmlns:a16="http://schemas.microsoft.com/office/drawing/2014/main" id="{E0404F20-FF18-5329-1287-0237C8BF14D2}"/>
              </a:ext>
            </a:extLst>
          </p:cNvPr>
          <p:cNvPicPr>
            <a:picLocks noChangeAspect="1"/>
          </p:cNvPicPr>
          <p:nvPr/>
        </p:nvPicPr>
        <p:blipFill>
          <a:blip r:embed="rId3"/>
          <a:srcRect l="812" t="1410"/>
          <a:stretch>
            <a:fillRect/>
          </a:stretch>
        </p:blipFill>
        <p:spPr>
          <a:xfrm>
            <a:off x="3638031" y="1370451"/>
            <a:ext cx="8554700" cy="4577109"/>
          </a:xfrm>
          <a:prstGeom prst="rect">
            <a:avLst/>
          </a:prstGeom>
        </p:spPr>
      </p:pic>
      <p:sp>
        <p:nvSpPr>
          <p:cNvPr id="7" name="TextBox 6">
            <a:extLst>
              <a:ext uri="{FF2B5EF4-FFF2-40B4-BE49-F238E27FC236}">
                <a16:creationId xmlns:a16="http://schemas.microsoft.com/office/drawing/2014/main" id="{1175DFF2-9C0A-EB58-A28B-8A0FB7EDCF20}"/>
              </a:ext>
            </a:extLst>
          </p:cNvPr>
          <p:cNvSpPr txBox="1"/>
          <p:nvPr/>
        </p:nvSpPr>
        <p:spPr>
          <a:xfrm>
            <a:off x="340295" y="221802"/>
            <a:ext cx="10419492" cy="1077218"/>
          </a:xfrm>
          <a:prstGeom prst="rect">
            <a:avLst/>
          </a:prstGeom>
          <a:noFill/>
        </p:spPr>
        <p:txBody>
          <a:bodyPr wrap="square" lIns="91440" tIns="45720" rIns="91440" bIns="45720" rtlCol="0" anchor="t">
            <a:spAutoFit/>
          </a:bodyPr>
          <a:lstStyle/>
          <a:p>
            <a:r>
              <a:rPr lang="en-US" sz="3200" b="1" dirty="0">
                <a:latin typeface="Beirut Text SemiBold"/>
              </a:rPr>
              <a:t>Celebrate &amp; Honor the History &amp; Culture of the Historically Black Neighborhood</a:t>
            </a:r>
          </a:p>
        </p:txBody>
      </p:sp>
      <p:sp>
        <p:nvSpPr>
          <p:cNvPr id="5" name="TextBox 4">
            <a:extLst>
              <a:ext uri="{FF2B5EF4-FFF2-40B4-BE49-F238E27FC236}">
                <a16:creationId xmlns:a16="http://schemas.microsoft.com/office/drawing/2014/main" id="{68BBD4A7-A502-5CF5-7784-D5608DFC9B38}"/>
              </a:ext>
            </a:extLst>
          </p:cNvPr>
          <p:cNvSpPr txBox="1"/>
          <p:nvPr/>
        </p:nvSpPr>
        <p:spPr>
          <a:xfrm>
            <a:off x="1218630" y="5169422"/>
            <a:ext cx="103337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t>CATHERINE ST</a:t>
            </a:r>
          </a:p>
        </p:txBody>
      </p:sp>
      <p:sp>
        <p:nvSpPr>
          <p:cNvPr id="8" name="TextBox 7">
            <a:extLst>
              <a:ext uri="{FF2B5EF4-FFF2-40B4-BE49-F238E27FC236}">
                <a16:creationId xmlns:a16="http://schemas.microsoft.com/office/drawing/2014/main" id="{03185B75-1A62-311C-5DD7-49BC147148EE}"/>
              </a:ext>
            </a:extLst>
          </p:cNvPr>
          <p:cNvSpPr txBox="1"/>
          <p:nvPr/>
        </p:nvSpPr>
        <p:spPr>
          <a:xfrm rot="16200000">
            <a:off x="2635607" y="3752444"/>
            <a:ext cx="103337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t>4TH AVE</a:t>
            </a:r>
          </a:p>
        </p:txBody>
      </p:sp>
      <p:sp>
        <p:nvSpPr>
          <p:cNvPr id="10" name="Isosceles Triangle 9">
            <a:extLst>
              <a:ext uri="{FF2B5EF4-FFF2-40B4-BE49-F238E27FC236}">
                <a16:creationId xmlns:a16="http://schemas.microsoft.com/office/drawing/2014/main" id="{51269B75-E370-2D39-CB1C-7AD2AD39D97E}"/>
              </a:ext>
            </a:extLst>
          </p:cNvPr>
          <p:cNvSpPr/>
          <p:nvPr/>
        </p:nvSpPr>
        <p:spPr>
          <a:xfrm>
            <a:off x="1138550" y="4938312"/>
            <a:ext cx="163866" cy="78484"/>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0">
            <a:extLst>
              <a:ext uri="{FF2B5EF4-FFF2-40B4-BE49-F238E27FC236}">
                <a16:creationId xmlns:a16="http://schemas.microsoft.com/office/drawing/2014/main" id="{8C762F1E-4337-D6F3-C785-A893AD28D195}"/>
              </a:ext>
            </a:extLst>
          </p:cNvPr>
          <p:cNvSpPr txBox="1"/>
          <p:nvPr/>
        </p:nvSpPr>
        <p:spPr>
          <a:xfrm>
            <a:off x="396980" y="1389008"/>
            <a:ext cx="286303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t>CLC </a:t>
            </a:r>
            <a:r>
              <a:rPr lang="en-US" sz="1400" err="1"/>
              <a:t>Publi</a:t>
            </a:r>
            <a:r>
              <a:rPr lang="en-US" sz="1400"/>
              <a:t>c Community Space</a:t>
            </a:r>
          </a:p>
          <a:p>
            <a:r>
              <a:rPr lang="en-US" sz="1400"/>
              <a:t>2,096 sq ft</a:t>
            </a:r>
          </a:p>
        </p:txBody>
      </p:sp>
    </p:spTree>
    <p:extLst>
      <p:ext uri="{BB962C8B-B14F-4D97-AF65-F5344CB8AC3E}">
        <p14:creationId xmlns:p14="http://schemas.microsoft.com/office/powerpoint/2010/main" val="2479367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4CE7B-1483-8C06-837B-96CE890122DF}"/>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CFC692EE-7F2E-5E39-E7C9-40600361675C}"/>
              </a:ext>
            </a:extLst>
          </p:cNvPr>
          <p:cNvSpPr>
            <a:spLocks noGrp="1"/>
          </p:cNvSpPr>
          <p:nvPr>
            <p:ph type="dt" sz="half" idx="10"/>
          </p:nvPr>
        </p:nvSpPr>
        <p:spPr/>
        <p:txBody>
          <a:bodyPr/>
          <a:lstStyle/>
          <a:p>
            <a:r>
              <a:rPr lang="en-US"/>
              <a:t>March 10, 2026</a:t>
            </a:r>
          </a:p>
        </p:txBody>
      </p:sp>
      <p:sp>
        <p:nvSpPr>
          <p:cNvPr id="4" name="Slide Number Placeholder 3">
            <a:extLst>
              <a:ext uri="{FF2B5EF4-FFF2-40B4-BE49-F238E27FC236}">
                <a16:creationId xmlns:a16="http://schemas.microsoft.com/office/drawing/2014/main" id="{EEBEADF9-F893-B429-F3F8-3642C4033600}"/>
              </a:ext>
            </a:extLst>
          </p:cNvPr>
          <p:cNvSpPr>
            <a:spLocks noGrp="1"/>
          </p:cNvSpPr>
          <p:nvPr>
            <p:ph type="sldNum" sz="quarter" idx="12"/>
          </p:nvPr>
        </p:nvSpPr>
        <p:spPr/>
        <p:txBody>
          <a:bodyPr/>
          <a:lstStyle/>
          <a:p>
            <a:fld id="{593D15F1-D1C1-5E47-B450-18E733128F18}" type="slidenum">
              <a:rPr lang="en-US" smtClean="0"/>
              <a:pPr/>
              <a:t>38</a:t>
            </a:fld>
            <a:endParaRPr lang="en-US"/>
          </a:p>
        </p:txBody>
      </p:sp>
      <p:sp>
        <p:nvSpPr>
          <p:cNvPr id="6" name="TextBox 5">
            <a:extLst>
              <a:ext uri="{FF2B5EF4-FFF2-40B4-BE49-F238E27FC236}">
                <a16:creationId xmlns:a16="http://schemas.microsoft.com/office/drawing/2014/main" id="{36773AD7-32C4-8EA9-7647-4AC7856985BC}"/>
              </a:ext>
            </a:extLst>
          </p:cNvPr>
          <p:cNvSpPr txBox="1"/>
          <p:nvPr/>
        </p:nvSpPr>
        <p:spPr>
          <a:xfrm>
            <a:off x="339493" y="389838"/>
            <a:ext cx="10419492" cy="584775"/>
          </a:xfrm>
          <a:prstGeom prst="rect">
            <a:avLst/>
          </a:prstGeom>
          <a:noFill/>
        </p:spPr>
        <p:txBody>
          <a:bodyPr wrap="square" lIns="91440" tIns="45720" rIns="91440" bIns="45720" rtlCol="0" anchor="t">
            <a:spAutoFit/>
          </a:bodyPr>
          <a:lstStyle/>
          <a:p>
            <a:r>
              <a:rPr lang="en-US" sz="3200" b="1" dirty="0">
                <a:latin typeface="Beirut Text SemiBold"/>
              </a:rPr>
              <a:t>Documentary </a:t>
            </a:r>
            <a:r>
              <a:rPr lang="en-US" sz="3200" b="1" dirty="0">
                <a:latin typeface="Beirut Text SemiBold"/>
                <a:hlinkClick r:id="rId3">
                  <a:extLst>
                    <a:ext uri="{A12FA001-AC4F-418D-AE19-62706E023703}">
                      <ahyp:hlinkClr xmlns:ahyp="http://schemas.microsoft.com/office/drawing/2018/hyperlinkcolor" val="tx"/>
                    </a:ext>
                  </a:extLst>
                </a:hlinkClick>
              </a:rPr>
              <a:t>"A Letter to the West Side"</a:t>
            </a:r>
            <a:endParaRPr lang="en-US" sz="3200" b="1" dirty="0">
              <a:latin typeface="Beirut Text SemiBold"/>
            </a:endParaRPr>
          </a:p>
        </p:txBody>
      </p:sp>
      <p:pic>
        <p:nvPicPr>
          <p:cNvPr id="2" name="Picture 1" descr="A group of people posing for a photo&#10;&#10;AI-generated content may be incorrect.">
            <a:extLst>
              <a:ext uri="{FF2B5EF4-FFF2-40B4-BE49-F238E27FC236}">
                <a16:creationId xmlns:a16="http://schemas.microsoft.com/office/drawing/2014/main" id="{7E1F4599-71DC-178A-ED97-1FFA516C90B0}"/>
              </a:ext>
            </a:extLst>
          </p:cNvPr>
          <p:cNvPicPr>
            <a:picLocks noChangeAspect="1"/>
          </p:cNvPicPr>
          <p:nvPr/>
        </p:nvPicPr>
        <p:blipFill>
          <a:blip r:embed="rId4"/>
          <a:srcRect l="6481" r="4175"/>
          <a:stretch>
            <a:fillRect/>
          </a:stretch>
        </p:blipFill>
        <p:spPr>
          <a:xfrm>
            <a:off x="0" y="1072909"/>
            <a:ext cx="6352144" cy="5395253"/>
          </a:xfrm>
          <a:prstGeom prst="rect">
            <a:avLst/>
          </a:prstGeom>
        </p:spPr>
      </p:pic>
      <p:pic>
        <p:nvPicPr>
          <p:cNvPr id="8" name="Picture 7">
            <a:extLst>
              <a:ext uri="{FF2B5EF4-FFF2-40B4-BE49-F238E27FC236}">
                <a16:creationId xmlns:a16="http://schemas.microsoft.com/office/drawing/2014/main" id="{82506E52-3061-A571-9981-E00B74A3EE64}"/>
              </a:ext>
            </a:extLst>
          </p:cNvPr>
          <p:cNvPicPr>
            <a:picLocks noChangeAspect="1"/>
          </p:cNvPicPr>
          <p:nvPr/>
        </p:nvPicPr>
        <p:blipFill>
          <a:blip r:embed="rId5"/>
          <a:srcRect t="8818" b="8701"/>
          <a:stretch>
            <a:fillRect/>
          </a:stretch>
        </p:blipFill>
        <p:spPr>
          <a:xfrm>
            <a:off x="6453954" y="3311303"/>
            <a:ext cx="5738046" cy="3156859"/>
          </a:xfrm>
          <a:prstGeom prst="rect">
            <a:avLst/>
          </a:prstGeom>
        </p:spPr>
      </p:pic>
      <p:pic>
        <p:nvPicPr>
          <p:cNvPr id="12" name="Picture 11">
            <a:extLst>
              <a:ext uri="{FF2B5EF4-FFF2-40B4-BE49-F238E27FC236}">
                <a16:creationId xmlns:a16="http://schemas.microsoft.com/office/drawing/2014/main" id="{A9A82190-883C-3C5E-66BA-90F1CAB3713E}"/>
              </a:ext>
            </a:extLst>
          </p:cNvPr>
          <p:cNvPicPr>
            <a:picLocks noChangeAspect="1"/>
          </p:cNvPicPr>
          <p:nvPr/>
        </p:nvPicPr>
        <p:blipFill>
          <a:blip r:embed="rId6"/>
          <a:srcRect t="7816" b="38461"/>
          <a:stretch>
            <a:fillRect/>
          </a:stretch>
        </p:blipFill>
        <p:spPr>
          <a:xfrm>
            <a:off x="6453954" y="1072909"/>
            <a:ext cx="2650857" cy="2135723"/>
          </a:xfrm>
          <a:prstGeom prst="rect">
            <a:avLst/>
          </a:prstGeom>
        </p:spPr>
      </p:pic>
      <p:pic>
        <p:nvPicPr>
          <p:cNvPr id="14" name="Picture 13">
            <a:extLst>
              <a:ext uri="{FF2B5EF4-FFF2-40B4-BE49-F238E27FC236}">
                <a16:creationId xmlns:a16="http://schemas.microsoft.com/office/drawing/2014/main" id="{DA8E17E3-B531-8588-5EFE-5474A68745BF}"/>
              </a:ext>
            </a:extLst>
          </p:cNvPr>
          <p:cNvPicPr>
            <a:picLocks noChangeAspect="1"/>
          </p:cNvPicPr>
          <p:nvPr/>
        </p:nvPicPr>
        <p:blipFill>
          <a:blip r:embed="rId7"/>
          <a:srcRect l="10594" r="10780"/>
          <a:stretch>
            <a:fillRect/>
          </a:stretch>
        </p:blipFill>
        <p:spPr>
          <a:xfrm>
            <a:off x="9206621" y="1072909"/>
            <a:ext cx="2985379" cy="2135778"/>
          </a:xfrm>
          <a:prstGeom prst="rect">
            <a:avLst/>
          </a:prstGeom>
        </p:spPr>
      </p:pic>
      <p:sp>
        <p:nvSpPr>
          <p:cNvPr id="5" name="TextBox 4">
            <a:extLst>
              <a:ext uri="{FF2B5EF4-FFF2-40B4-BE49-F238E27FC236}">
                <a16:creationId xmlns:a16="http://schemas.microsoft.com/office/drawing/2014/main" id="{40E7B664-B0AB-566B-C9AE-4A3D972C6A70}"/>
              </a:ext>
            </a:extLst>
          </p:cNvPr>
          <p:cNvSpPr txBox="1"/>
          <p:nvPr/>
        </p:nvSpPr>
        <p:spPr>
          <a:xfrm>
            <a:off x="8705461" y="682225"/>
            <a:ext cx="2866362" cy="369332"/>
          </a:xfrm>
          <a:prstGeom prst="rect">
            <a:avLst/>
          </a:prstGeom>
          <a:noFill/>
        </p:spPr>
        <p:txBody>
          <a:bodyPr wrap="none" rtlCol="0">
            <a:spAutoFit/>
          </a:bodyPr>
          <a:lstStyle/>
          <a:p>
            <a:r>
              <a:rPr lang="en-US" dirty="0"/>
              <a:t>Click on title of film to watch</a:t>
            </a:r>
          </a:p>
        </p:txBody>
      </p:sp>
    </p:spTree>
    <p:extLst>
      <p:ext uri="{BB962C8B-B14F-4D97-AF65-F5344CB8AC3E}">
        <p14:creationId xmlns:p14="http://schemas.microsoft.com/office/powerpoint/2010/main" val="3508701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0B877C-CBCF-16A5-B5B1-A8C29836B511}"/>
              </a:ext>
            </a:extLst>
          </p:cNvPr>
          <p:cNvSpPr>
            <a:spLocks noGrp="1"/>
          </p:cNvSpPr>
          <p:nvPr>
            <p:ph type="body" idx="1"/>
          </p:nvPr>
        </p:nvSpPr>
        <p:spPr>
          <a:xfrm>
            <a:off x="839787" y="256381"/>
            <a:ext cx="9523413" cy="823912"/>
          </a:xfrm>
        </p:spPr>
        <p:txBody>
          <a:bodyPr>
            <a:noAutofit/>
          </a:bodyPr>
          <a:lstStyle/>
          <a:p>
            <a:r>
              <a:rPr lang="en-US" sz="4400" b="0" dirty="0">
                <a:latin typeface="+mj-lt"/>
                <a:ea typeface="+mj-ea"/>
                <a:cs typeface="+mj-cs"/>
              </a:rPr>
              <a:t>How is Affordable Housing Developed?</a:t>
            </a:r>
          </a:p>
        </p:txBody>
      </p:sp>
      <p:graphicFrame>
        <p:nvGraphicFramePr>
          <p:cNvPr id="8" name="Content Placeholder 3">
            <a:extLst>
              <a:ext uri="{FF2B5EF4-FFF2-40B4-BE49-F238E27FC236}">
                <a16:creationId xmlns:a16="http://schemas.microsoft.com/office/drawing/2014/main" id="{DBC5F3E7-7B12-D0DA-6013-F9323A5D02DE}"/>
              </a:ext>
            </a:extLst>
          </p:cNvPr>
          <p:cNvGraphicFramePr>
            <a:graphicFrameLocks noGrp="1"/>
          </p:cNvGraphicFramePr>
          <p:nvPr>
            <p:ph sz="half" idx="2"/>
          </p:nvPr>
        </p:nvGraphicFramePr>
        <p:xfrm>
          <a:off x="836612" y="1289223"/>
          <a:ext cx="10840381" cy="5312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0389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6F70-C409-4830-B47C-289AB2F7D04D}"/>
              </a:ext>
            </a:extLst>
          </p:cNvPr>
          <p:cNvSpPr>
            <a:spLocks noGrp="1"/>
          </p:cNvSpPr>
          <p:nvPr>
            <p:ph type="title"/>
          </p:nvPr>
        </p:nvSpPr>
        <p:spPr/>
        <p:txBody>
          <a:bodyPr/>
          <a:lstStyle/>
          <a:p>
            <a:pPr algn="ctr"/>
            <a:r>
              <a:rPr lang="en-US" b="1" dirty="0">
                <a:solidFill>
                  <a:srgbClr val="0070C0"/>
                </a:solidFill>
                <a:latin typeface="PT Sans"/>
              </a:rPr>
              <a:t>AAHC Mission Statement</a:t>
            </a:r>
          </a:p>
        </p:txBody>
      </p:sp>
      <p:sp>
        <p:nvSpPr>
          <p:cNvPr id="3" name="Content Placeholder 2">
            <a:extLst>
              <a:ext uri="{FF2B5EF4-FFF2-40B4-BE49-F238E27FC236}">
                <a16:creationId xmlns:a16="http://schemas.microsoft.com/office/drawing/2014/main" id="{CA59B783-C619-4345-9D7D-B7D12E745D31}"/>
              </a:ext>
            </a:extLst>
          </p:cNvPr>
          <p:cNvSpPr>
            <a:spLocks noGrp="1"/>
          </p:cNvSpPr>
          <p:nvPr>
            <p:ph idx="1"/>
          </p:nvPr>
        </p:nvSpPr>
        <p:spPr/>
        <p:txBody>
          <a:bodyPr>
            <a:normAutofit/>
          </a:bodyPr>
          <a:lstStyle/>
          <a:p>
            <a:pPr marL="0" indent="0">
              <a:buNone/>
            </a:pPr>
            <a:r>
              <a:rPr lang="en-US" dirty="0"/>
              <a:t>Diversity, equity and inclusion is important to the Ann Arbor Housing Commission’s mission of providing affordable housing to low-income individuals and families and is critical to ensuring the well-being of our staff and the communities we serve. </a:t>
            </a:r>
          </a:p>
          <a:p>
            <a:pPr marL="0" indent="0">
              <a:buNone/>
            </a:pPr>
            <a:r>
              <a:rPr lang="en-US" dirty="0"/>
              <a:t>We strive to create an environment where employees are valued and empowered to positively support our mission. </a:t>
            </a:r>
          </a:p>
          <a:p>
            <a:pPr marL="0" indent="0">
              <a:buNone/>
            </a:pPr>
            <a:r>
              <a:rPr lang="en-US" dirty="0"/>
              <a:t>The Ann Arbor Housing Commission will advocate for public and private-sector policies that challenge systems that create inequity, oppression and disparity and work with community partners to bring about positive change.</a:t>
            </a:r>
          </a:p>
        </p:txBody>
      </p:sp>
    </p:spTree>
    <p:extLst>
      <p:ext uri="{BB962C8B-B14F-4D97-AF65-F5344CB8AC3E}">
        <p14:creationId xmlns:p14="http://schemas.microsoft.com/office/powerpoint/2010/main" val="2312991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1D6B7-9FF3-4C12-9E47-DAE2BAE84F17}"/>
              </a:ext>
            </a:extLst>
          </p:cNvPr>
          <p:cNvSpPr>
            <a:spLocks noGrp="1"/>
          </p:cNvSpPr>
          <p:nvPr>
            <p:ph type="title"/>
          </p:nvPr>
        </p:nvSpPr>
        <p:spPr/>
        <p:txBody>
          <a:bodyPr/>
          <a:lstStyle/>
          <a:p>
            <a:r>
              <a:rPr lang="en-US" dirty="0"/>
              <a:t>Development Options</a:t>
            </a:r>
          </a:p>
        </p:txBody>
      </p:sp>
      <p:sp>
        <p:nvSpPr>
          <p:cNvPr id="3" name="Text Placeholder 2">
            <a:extLst>
              <a:ext uri="{FF2B5EF4-FFF2-40B4-BE49-F238E27FC236}">
                <a16:creationId xmlns:a16="http://schemas.microsoft.com/office/drawing/2014/main" id="{FEF04A53-0F54-9861-22A1-030B956765A2}"/>
              </a:ext>
            </a:extLst>
          </p:cNvPr>
          <p:cNvSpPr>
            <a:spLocks noGrp="1"/>
          </p:cNvSpPr>
          <p:nvPr>
            <p:ph type="body" idx="1"/>
          </p:nvPr>
        </p:nvSpPr>
        <p:spPr/>
        <p:txBody>
          <a:bodyPr/>
          <a:lstStyle/>
          <a:p>
            <a:r>
              <a:rPr lang="en-US" dirty="0"/>
              <a:t>Acquisition &amp; Renovation - Lurie</a:t>
            </a:r>
          </a:p>
        </p:txBody>
      </p:sp>
      <p:sp>
        <p:nvSpPr>
          <p:cNvPr id="5" name="Text Placeholder 4">
            <a:extLst>
              <a:ext uri="{FF2B5EF4-FFF2-40B4-BE49-F238E27FC236}">
                <a16:creationId xmlns:a16="http://schemas.microsoft.com/office/drawing/2014/main" id="{4882E464-2AB9-453B-4759-F33C55EC282F}"/>
              </a:ext>
            </a:extLst>
          </p:cNvPr>
          <p:cNvSpPr>
            <a:spLocks noGrp="1"/>
          </p:cNvSpPr>
          <p:nvPr>
            <p:ph type="body" sz="quarter" idx="3"/>
          </p:nvPr>
        </p:nvSpPr>
        <p:spPr>
          <a:xfrm>
            <a:off x="6477000" y="1681163"/>
            <a:ext cx="5183188" cy="823912"/>
          </a:xfrm>
        </p:spPr>
        <p:txBody>
          <a:bodyPr/>
          <a:lstStyle/>
          <a:p>
            <a:r>
              <a:rPr lang="en-US" dirty="0"/>
              <a:t>New Construction – Dunbar </a:t>
            </a:r>
          </a:p>
        </p:txBody>
      </p:sp>
      <p:pic>
        <p:nvPicPr>
          <p:cNvPr id="14" name="Content Placeholder 13">
            <a:extLst>
              <a:ext uri="{FF2B5EF4-FFF2-40B4-BE49-F238E27FC236}">
                <a16:creationId xmlns:a16="http://schemas.microsoft.com/office/drawing/2014/main" id="{A6AE3861-DB3A-92C3-34F3-E9C4FB6560D5}"/>
              </a:ext>
            </a:extLst>
          </p:cNvPr>
          <p:cNvPicPr>
            <a:picLocks noGrp="1" noChangeAspect="1"/>
          </p:cNvPicPr>
          <p:nvPr>
            <p:ph sz="quarter" idx="4"/>
          </p:nvPr>
        </p:nvPicPr>
        <p:blipFill>
          <a:blip r:embed="rId3"/>
          <a:stretch>
            <a:fillRect/>
          </a:stretch>
        </p:blipFill>
        <p:spPr>
          <a:xfrm>
            <a:off x="6571832" y="2526031"/>
            <a:ext cx="4022596" cy="3609599"/>
          </a:xfrm>
          <a:prstGeom prst="rect">
            <a:avLst/>
          </a:prstGeom>
        </p:spPr>
      </p:pic>
      <p:pic>
        <p:nvPicPr>
          <p:cNvPr id="12" name="Content Placeholder 11">
            <a:extLst>
              <a:ext uri="{FF2B5EF4-FFF2-40B4-BE49-F238E27FC236}">
                <a16:creationId xmlns:a16="http://schemas.microsoft.com/office/drawing/2014/main" id="{431A06A6-8302-0C98-CD58-F6BC4717CEE3}"/>
              </a:ext>
            </a:extLst>
          </p:cNvPr>
          <p:cNvPicPr>
            <a:picLocks noGrp="1" noChangeAspect="1"/>
          </p:cNvPicPr>
          <p:nvPr>
            <p:ph sz="half" idx="2"/>
          </p:nvPr>
        </p:nvPicPr>
        <p:blipFill>
          <a:blip r:embed="rId4"/>
          <a:stretch>
            <a:fillRect/>
          </a:stretch>
        </p:blipFill>
        <p:spPr>
          <a:xfrm>
            <a:off x="961018" y="2526031"/>
            <a:ext cx="4915326" cy="3642676"/>
          </a:xfrm>
          <a:prstGeom prst="rect">
            <a:avLst/>
          </a:prstGeom>
        </p:spPr>
      </p:pic>
    </p:spTree>
    <p:extLst>
      <p:ext uri="{BB962C8B-B14F-4D97-AF65-F5344CB8AC3E}">
        <p14:creationId xmlns:p14="http://schemas.microsoft.com/office/powerpoint/2010/main" val="2303523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CA69-94BC-8B0F-D019-EAC94EECE15C}"/>
              </a:ext>
            </a:extLst>
          </p:cNvPr>
          <p:cNvSpPr>
            <a:spLocks noGrp="1"/>
          </p:cNvSpPr>
          <p:nvPr>
            <p:ph type="title"/>
          </p:nvPr>
        </p:nvSpPr>
        <p:spPr/>
        <p:txBody>
          <a:bodyPr/>
          <a:lstStyle/>
          <a:p>
            <a:r>
              <a:rPr lang="en-US" dirty="0"/>
              <a:t>New Construction</a:t>
            </a:r>
          </a:p>
        </p:txBody>
      </p:sp>
      <p:sp>
        <p:nvSpPr>
          <p:cNvPr id="3" name="Text Placeholder 2">
            <a:extLst>
              <a:ext uri="{FF2B5EF4-FFF2-40B4-BE49-F238E27FC236}">
                <a16:creationId xmlns:a16="http://schemas.microsoft.com/office/drawing/2014/main" id="{A8639A25-50CA-2023-0FF6-115FAD94B1EF}"/>
              </a:ext>
            </a:extLst>
          </p:cNvPr>
          <p:cNvSpPr>
            <a:spLocks noGrp="1"/>
          </p:cNvSpPr>
          <p:nvPr>
            <p:ph type="body" idx="1"/>
          </p:nvPr>
        </p:nvSpPr>
        <p:spPr/>
        <p:txBody>
          <a:bodyPr/>
          <a:lstStyle/>
          <a:p>
            <a:r>
              <a:rPr lang="en-US" dirty="0"/>
              <a:t>Pros</a:t>
            </a:r>
          </a:p>
        </p:txBody>
      </p:sp>
      <p:sp>
        <p:nvSpPr>
          <p:cNvPr id="4" name="Content Placeholder 3">
            <a:extLst>
              <a:ext uri="{FF2B5EF4-FFF2-40B4-BE49-F238E27FC236}">
                <a16:creationId xmlns:a16="http://schemas.microsoft.com/office/drawing/2014/main" id="{6F0A57E1-240F-A3D1-E8A7-DF4F1FF1562D}"/>
              </a:ext>
            </a:extLst>
          </p:cNvPr>
          <p:cNvSpPr>
            <a:spLocks noGrp="1"/>
          </p:cNvSpPr>
          <p:nvPr>
            <p:ph sz="half" idx="2"/>
          </p:nvPr>
        </p:nvSpPr>
        <p:spPr/>
        <p:style>
          <a:lnRef idx="1">
            <a:schemeClr val="accent1"/>
          </a:lnRef>
          <a:fillRef idx="2">
            <a:schemeClr val="accent1"/>
          </a:fillRef>
          <a:effectRef idx="1">
            <a:schemeClr val="accent1"/>
          </a:effectRef>
          <a:fontRef idx="minor">
            <a:schemeClr val="dk1"/>
          </a:fontRef>
        </p:style>
        <p:txBody>
          <a:bodyPr>
            <a:normAutofit/>
          </a:bodyPr>
          <a:lstStyle/>
          <a:p>
            <a:r>
              <a:rPr lang="en-US" dirty="0"/>
              <a:t>Adding housing to the market </a:t>
            </a:r>
          </a:p>
          <a:p>
            <a:r>
              <a:rPr lang="en-US" dirty="0"/>
              <a:t>Can build sustainably</a:t>
            </a:r>
          </a:p>
          <a:p>
            <a:r>
              <a:rPr lang="en-US" dirty="0"/>
              <a:t>Can increase accessibility</a:t>
            </a:r>
          </a:p>
          <a:p>
            <a:r>
              <a:rPr lang="en-US" dirty="0"/>
              <a:t>No historic hazards like lead-based paint and asbestos</a:t>
            </a:r>
          </a:p>
          <a:p>
            <a:r>
              <a:rPr lang="en-US" dirty="0"/>
              <a:t>If built on public land or vacant land – little to no impact on property taxes</a:t>
            </a:r>
          </a:p>
          <a:p>
            <a:endParaRPr lang="en-US" dirty="0"/>
          </a:p>
          <a:p>
            <a:pPr lvl="1"/>
            <a:endParaRPr lang="en-US" dirty="0"/>
          </a:p>
        </p:txBody>
      </p:sp>
      <p:sp>
        <p:nvSpPr>
          <p:cNvPr id="5" name="Text Placeholder 4">
            <a:extLst>
              <a:ext uri="{FF2B5EF4-FFF2-40B4-BE49-F238E27FC236}">
                <a16:creationId xmlns:a16="http://schemas.microsoft.com/office/drawing/2014/main" id="{37CC5E3D-D03E-D060-AA72-E0DF3169FA8B}"/>
              </a:ext>
            </a:extLst>
          </p:cNvPr>
          <p:cNvSpPr>
            <a:spLocks noGrp="1"/>
          </p:cNvSpPr>
          <p:nvPr>
            <p:ph type="body" sz="quarter" idx="3"/>
          </p:nvPr>
        </p:nvSpPr>
        <p:spPr/>
        <p:txBody>
          <a:bodyPr/>
          <a:lstStyle/>
          <a:p>
            <a:r>
              <a:rPr lang="en-US" dirty="0"/>
              <a:t>Cons</a:t>
            </a:r>
          </a:p>
        </p:txBody>
      </p:sp>
      <p:sp>
        <p:nvSpPr>
          <p:cNvPr id="6" name="Content Placeholder 5">
            <a:extLst>
              <a:ext uri="{FF2B5EF4-FFF2-40B4-BE49-F238E27FC236}">
                <a16:creationId xmlns:a16="http://schemas.microsoft.com/office/drawing/2014/main" id="{909E27A3-AC12-3274-B8DB-B13B7DE76C42}"/>
              </a:ext>
            </a:extLst>
          </p:cNvPr>
          <p:cNvSpPr>
            <a:spLocks noGrp="1"/>
          </p:cNvSpPr>
          <p:nvPr>
            <p:ph sz="quarter" idx="4"/>
          </p:nvPr>
        </p:nvSpPr>
        <p:spPr/>
        <p:style>
          <a:lnRef idx="1">
            <a:schemeClr val="accent1"/>
          </a:lnRef>
          <a:fillRef idx="2">
            <a:schemeClr val="accent1"/>
          </a:fillRef>
          <a:effectRef idx="1">
            <a:schemeClr val="accent1"/>
          </a:effectRef>
          <a:fontRef idx="minor">
            <a:schemeClr val="dk1"/>
          </a:fontRef>
        </p:style>
        <p:txBody>
          <a:bodyPr>
            <a:normAutofit/>
          </a:bodyPr>
          <a:lstStyle/>
          <a:p>
            <a:r>
              <a:rPr lang="en-US" dirty="0"/>
              <a:t>Can be more expensive per unit than acquisition/rehab</a:t>
            </a:r>
          </a:p>
          <a:p>
            <a:pPr lvl="1"/>
            <a:r>
              <a:rPr lang="en-US" dirty="0"/>
              <a:t>Depends on property condition</a:t>
            </a:r>
          </a:p>
          <a:p>
            <a:pPr lvl="1"/>
            <a:r>
              <a:rPr lang="en-US" dirty="0"/>
              <a:t>Preservation of existing affordable housing through acquisition, that would otherwise convert to market rate is critical</a:t>
            </a:r>
          </a:p>
          <a:p>
            <a:r>
              <a:rPr lang="en-US" dirty="0"/>
              <a:t>Longer time frame to completion</a:t>
            </a:r>
          </a:p>
          <a:p>
            <a:pPr lvl="1"/>
            <a:r>
              <a:rPr lang="en-US" dirty="0"/>
              <a:t>5+ years concept to occupancy</a:t>
            </a:r>
          </a:p>
          <a:p>
            <a:pPr marL="0" indent="0">
              <a:buNone/>
            </a:pPr>
            <a:endParaRPr lang="en-US" dirty="0"/>
          </a:p>
          <a:p>
            <a:endParaRPr lang="en-US" dirty="0"/>
          </a:p>
        </p:txBody>
      </p:sp>
    </p:spTree>
    <p:extLst>
      <p:ext uri="{BB962C8B-B14F-4D97-AF65-F5344CB8AC3E}">
        <p14:creationId xmlns:p14="http://schemas.microsoft.com/office/powerpoint/2010/main" val="2641832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7F17-A229-050C-4691-C45AAF066192}"/>
              </a:ext>
            </a:extLst>
          </p:cNvPr>
          <p:cNvSpPr>
            <a:spLocks noGrp="1"/>
          </p:cNvSpPr>
          <p:nvPr>
            <p:ph type="ctrTitle"/>
          </p:nvPr>
        </p:nvSpPr>
        <p:spPr>
          <a:xfrm>
            <a:off x="1598645" y="2764551"/>
            <a:ext cx="9144000" cy="2387600"/>
          </a:xfrm>
        </p:spPr>
        <p:txBody>
          <a:bodyPr>
            <a:normAutofit fontScale="90000"/>
          </a:bodyPr>
          <a:lstStyle/>
          <a:p>
            <a:br>
              <a:rPr lang="en-US" dirty="0"/>
            </a:br>
            <a:br>
              <a:rPr lang="en-US" dirty="0"/>
            </a:br>
            <a:br>
              <a:rPr lang="en-US" dirty="0"/>
            </a:br>
            <a:r>
              <a:rPr lang="en-US" dirty="0"/>
              <a:t>Group Question</a:t>
            </a:r>
            <a:br>
              <a:rPr lang="en-US" dirty="0"/>
            </a:br>
            <a:br>
              <a:rPr lang="en-US" dirty="0"/>
            </a:br>
            <a:r>
              <a:rPr lang="en-US" dirty="0"/>
              <a:t>Do you think homeowners or renters receive more federal subsidies?</a:t>
            </a:r>
          </a:p>
        </p:txBody>
      </p:sp>
    </p:spTree>
    <p:extLst>
      <p:ext uri="{BB962C8B-B14F-4D97-AF65-F5344CB8AC3E}">
        <p14:creationId xmlns:p14="http://schemas.microsoft.com/office/powerpoint/2010/main" val="2158221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728" y="409972"/>
            <a:ext cx="9471991" cy="1325563"/>
          </a:xfrm>
        </p:spPr>
        <p:txBody>
          <a:bodyPr>
            <a:normAutofit/>
          </a:bodyPr>
          <a:lstStyle/>
          <a:p>
            <a:pPr algn="ctr"/>
            <a:r>
              <a:rPr lang="en-US" sz="4000" b="1" dirty="0">
                <a:solidFill>
                  <a:srgbClr val="0070C0"/>
                </a:solidFill>
                <a:latin typeface="PT Sans"/>
              </a:rPr>
              <a:t>Federal Housing Programs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84AA5-A732-4BF0-B22A-9EAA277D4E5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Chart, treemap chart&#10;&#10;Description automatically generated">
            <a:extLst>
              <a:ext uri="{FF2B5EF4-FFF2-40B4-BE49-F238E27FC236}">
                <a16:creationId xmlns:a16="http://schemas.microsoft.com/office/drawing/2014/main" id="{212CC80B-26AA-4A22-9506-FE3D9BA9C8FF}"/>
              </a:ext>
            </a:extLst>
          </p:cNvPr>
          <p:cNvPicPr>
            <a:picLocks noChangeAspect="1"/>
          </p:cNvPicPr>
          <p:nvPr/>
        </p:nvPicPr>
        <p:blipFill rotWithShape="1">
          <a:blip r:embed="rId3">
            <a:extLst>
              <a:ext uri="{28A0092B-C50C-407E-A947-70E740481C1C}">
                <a14:useLocalDpi xmlns:a14="http://schemas.microsoft.com/office/drawing/2010/main" val="0"/>
              </a:ext>
            </a:extLst>
          </a:blip>
          <a:srcRect t="8000" b="1991"/>
          <a:stretch/>
        </p:blipFill>
        <p:spPr>
          <a:xfrm>
            <a:off x="681135" y="548640"/>
            <a:ext cx="4568753" cy="6172835"/>
          </a:xfrm>
          <a:prstGeom prst="rect">
            <a:avLst/>
          </a:prstGeom>
        </p:spPr>
      </p:pic>
    </p:spTree>
    <p:extLst>
      <p:ext uri="{BB962C8B-B14F-4D97-AF65-F5344CB8AC3E}">
        <p14:creationId xmlns:p14="http://schemas.microsoft.com/office/powerpoint/2010/main" val="4020417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solidFill>
                  <a:srgbClr val="0070C0"/>
                </a:solidFill>
                <a:latin typeface="PT Sans"/>
              </a:rPr>
              <a:t>Housing Development Costs are the Same for Market Rate &amp; Affordable</a:t>
            </a:r>
          </a:p>
        </p:txBody>
      </p:sp>
      <p:graphicFrame>
        <p:nvGraphicFramePr>
          <p:cNvPr id="7" name="Content Placeholder 6"/>
          <p:cNvGraphicFramePr>
            <a:graphicFrameLocks noGrp="1"/>
          </p:cNvGraphicFramePr>
          <p:nvPr>
            <p:ph idx="1"/>
          </p:nvPr>
        </p:nvGraphicFramePr>
        <p:xfrm>
          <a:off x="2785403" y="1744394"/>
          <a:ext cx="8919235" cy="4345256"/>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fld id="{B0D84AA5-A732-4BF0-B22A-9EAA277D4E56}" type="slidenum">
              <a:rPr lang="en-US" smtClean="0"/>
              <a:t>44</a:t>
            </a:fld>
            <a:endParaRPr lang="en-US"/>
          </a:p>
        </p:txBody>
      </p:sp>
      <p:graphicFrame>
        <p:nvGraphicFramePr>
          <p:cNvPr id="2" name="Object 1"/>
          <p:cNvGraphicFramePr>
            <a:graphicFrameLocks noChangeAspect="1"/>
          </p:cNvGraphicFramePr>
          <p:nvPr/>
        </p:nvGraphicFramePr>
        <p:xfrm>
          <a:off x="4765270" y="6169272"/>
          <a:ext cx="5791200" cy="581025"/>
        </p:xfrm>
        <a:graphic>
          <a:graphicData uri="http://schemas.openxmlformats.org/presentationml/2006/ole">
            <mc:AlternateContent xmlns:mc="http://schemas.openxmlformats.org/markup-compatibility/2006">
              <mc:Choice xmlns:v="urn:schemas-microsoft-com:vml" Requires="v">
                <p:oleObj name="Worksheet" r:id="rId4" imgW="5791311" imgH="580897" progId="Excel.Sheet.12">
                  <p:embed/>
                </p:oleObj>
              </mc:Choice>
              <mc:Fallback>
                <p:oleObj name="Worksheet" r:id="rId4" imgW="5791311" imgH="580897" progId="Excel.Sheet.12">
                  <p:embed/>
                  <p:pic>
                    <p:nvPicPr>
                      <p:cNvPr id="2" name="Object 1"/>
                      <p:cNvPicPr/>
                      <p:nvPr/>
                    </p:nvPicPr>
                    <p:blipFill>
                      <a:blip r:embed="rId5"/>
                      <a:stretch>
                        <a:fillRect/>
                      </a:stretch>
                    </p:blipFill>
                    <p:spPr>
                      <a:xfrm>
                        <a:off x="4765270" y="6169272"/>
                        <a:ext cx="5791200" cy="581025"/>
                      </a:xfrm>
                      <a:prstGeom prst="rect">
                        <a:avLst/>
                      </a:prstGeom>
                    </p:spPr>
                  </p:pic>
                </p:oleObj>
              </mc:Fallback>
            </mc:AlternateContent>
          </a:graphicData>
        </a:graphic>
      </p:graphicFrame>
    </p:spTree>
    <p:extLst>
      <p:ext uri="{BB962C8B-B14F-4D97-AF65-F5344CB8AC3E}">
        <p14:creationId xmlns:p14="http://schemas.microsoft.com/office/powerpoint/2010/main" val="1782620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636405" cy="1325563"/>
          </a:xfrm>
        </p:spPr>
        <p:txBody>
          <a:bodyPr>
            <a:normAutofit fontScale="90000"/>
          </a:bodyPr>
          <a:lstStyle/>
          <a:p>
            <a:pPr algn="ctr"/>
            <a:r>
              <a:rPr lang="en-US" b="1" dirty="0">
                <a:solidFill>
                  <a:srgbClr val="0070C0"/>
                </a:solidFill>
                <a:latin typeface="PT Sans"/>
              </a:rPr>
              <a:t>Typical Development Financing is Different </a:t>
            </a:r>
            <a:br>
              <a:rPr lang="en-US" b="1" dirty="0">
                <a:solidFill>
                  <a:srgbClr val="0070C0"/>
                </a:solidFill>
                <a:latin typeface="PT Sans"/>
              </a:rPr>
            </a:br>
            <a:r>
              <a:rPr lang="en-US" b="1" dirty="0">
                <a:solidFill>
                  <a:srgbClr val="0070C0"/>
                </a:solidFill>
                <a:latin typeface="PT Sans"/>
              </a:rPr>
              <a:t>Market Rate vs. LIHTC Affordable Housing</a:t>
            </a:r>
            <a:br>
              <a:rPr lang="en-US" dirty="0"/>
            </a:br>
            <a:endParaRPr lang="en-US" dirty="0"/>
          </a:p>
        </p:txBody>
      </p:sp>
      <p:graphicFrame>
        <p:nvGraphicFramePr>
          <p:cNvPr id="7" name="Content Placeholder 6"/>
          <p:cNvGraphicFramePr>
            <a:graphicFrameLocks noGrp="1"/>
          </p:cNvGraphicFramePr>
          <p:nvPr>
            <p:ph idx="1"/>
          </p:nvPr>
        </p:nvGraphicFramePr>
        <p:xfrm>
          <a:off x="2314575" y="1713562"/>
          <a:ext cx="8975506" cy="442966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B0D84AA5-A732-4BF0-B22A-9EAA277D4E56}" type="slidenum">
              <a:rPr lang="en-US" smtClean="0"/>
              <a:t>45</a:t>
            </a:fld>
            <a:endParaRPr lang="en-US" dirty="0"/>
          </a:p>
        </p:txBody>
      </p:sp>
      <p:sp>
        <p:nvSpPr>
          <p:cNvPr id="8" name="TextBox 7"/>
          <p:cNvSpPr txBox="1"/>
          <p:nvPr/>
        </p:nvSpPr>
        <p:spPr>
          <a:xfrm>
            <a:off x="8625692" y="5332008"/>
            <a:ext cx="3080824" cy="646331"/>
          </a:xfrm>
          <a:prstGeom prst="rect">
            <a:avLst/>
          </a:prstGeom>
          <a:noFill/>
        </p:spPr>
        <p:txBody>
          <a:bodyPr wrap="square" rtlCol="0">
            <a:spAutoFit/>
          </a:bodyPr>
          <a:lstStyle/>
          <a:p>
            <a:r>
              <a:rPr lang="en-US" dirty="0"/>
              <a:t>LIHTC (Non-profit developer)</a:t>
            </a:r>
          </a:p>
          <a:p>
            <a:r>
              <a:rPr lang="en-US" dirty="0"/>
              <a:t>30% AMI, 50% AMI &amp; 60% AMI</a:t>
            </a:r>
          </a:p>
        </p:txBody>
      </p:sp>
      <p:sp>
        <p:nvSpPr>
          <p:cNvPr id="3" name="TextBox 2"/>
          <p:cNvSpPr txBox="1"/>
          <p:nvPr/>
        </p:nvSpPr>
        <p:spPr>
          <a:xfrm>
            <a:off x="5707232" y="5367431"/>
            <a:ext cx="2918460" cy="369332"/>
          </a:xfrm>
          <a:prstGeom prst="rect">
            <a:avLst/>
          </a:prstGeom>
          <a:noFill/>
        </p:spPr>
        <p:txBody>
          <a:bodyPr wrap="square" rtlCol="0">
            <a:spAutoFit/>
          </a:bodyPr>
          <a:lstStyle/>
          <a:p>
            <a:r>
              <a:rPr lang="en-US" dirty="0"/>
              <a:t>LIHTC 60% AMI Average</a:t>
            </a:r>
          </a:p>
        </p:txBody>
      </p:sp>
      <p:sp>
        <p:nvSpPr>
          <p:cNvPr id="5" name="TextBox 4"/>
          <p:cNvSpPr txBox="1"/>
          <p:nvPr/>
        </p:nvSpPr>
        <p:spPr>
          <a:xfrm>
            <a:off x="3775515" y="5385995"/>
            <a:ext cx="1931717" cy="369332"/>
          </a:xfrm>
          <a:prstGeom prst="rect">
            <a:avLst/>
          </a:prstGeom>
          <a:noFill/>
        </p:spPr>
        <p:txBody>
          <a:bodyPr wrap="square" rtlCol="0">
            <a:spAutoFit/>
          </a:bodyPr>
          <a:lstStyle/>
          <a:p>
            <a:r>
              <a:rPr lang="en-US" dirty="0"/>
              <a:t>Market Rate</a:t>
            </a:r>
          </a:p>
        </p:txBody>
      </p:sp>
      <p:sp>
        <p:nvSpPr>
          <p:cNvPr id="6" name="TextBox 5"/>
          <p:cNvSpPr txBox="1"/>
          <p:nvPr/>
        </p:nvSpPr>
        <p:spPr>
          <a:xfrm>
            <a:off x="388882" y="2522483"/>
            <a:ext cx="1509257" cy="3139321"/>
          </a:xfrm>
          <a:prstGeom prst="rect">
            <a:avLst/>
          </a:prstGeom>
          <a:noFill/>
          <a:ln w="28575">
            <a:solidFill>
              <a:srgbClr val="0070C0"/>
            </a:solidFill>
          </a:ln>
        </p:spPr>
        <p:txBody>
          <a:bodyPr wrap="square" rtlCol="0">
            <a:spAutoFit/>
          </a:bodyPr>
          <a:lstStyle/>
          <a:p>
            <a:pPr algn="ctr"/>
            <a:r>
              <a:rPr lang="en-US" dirty="0">
                <a:latin typeface="PT Sans"/>
              </a:rPr>
              <a:t>The biggest difference between market-rate development and affordable housing development is how it is financed</a:t>
            </a:r>
          </a:p>
        </p:txBody>
      </p:sp>
    </p:spTree>
    <p:extLst>
      <p:ext uri="{BB962C8B-B14F-4D97-AF65-F5344CB8AC3E}">
        <p14:creationId xmlns:p14="http://schemas.microsoft.com/office/powerpoint/2010/main" val="2543634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PT Sans"/>
              </a:rPr>
              <a:t>Operating Revenue &amp; Expense</a:t>
            </a:r>
            <a:br>
              <a:rPr lang="en-US" b="1" dirty="0">
                <a:solidFill>
                  <a:srgbClr val="0070C0"/>
                </a:solidFill>
                <a:latin typeface="PT Sans"/>
              </a:rPr>
            </a:br>
            <a:r>
              <a:rPr lang="en-US" b="1" dirty="0">
                <a:solidFill>
                  <a:srgbClr val="0070C0"/>
                </a:solidFill>
                <a:latin typeface="PT Sans"/>
              </a:rPr>
              <a:t>Market Rate vs. Affordable</a:t>
            </a:r>
          </a:p>
        </p:txBody>
      </p:sp>
      <p:graphicFrame>
        <p:nvGraphicFramePr>
          <p:cNvPr id="11" name="Content Placeholder 10"/>
          <p:cNvGraphicFramePr>
            <a:graphicFrameLocks noGrp="1"/>
          </p:cNvGraphicFramePr>
          <p:nvPr>
            <p:ph idx="1"/>
          </p:nvPr>
        </p:nvGraphicFramePr>
        <p:xfrm>
          <a:off x="1295400" y="1690688"/>
          <a:ext cx="10058400" cy="402272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B0D84AA5-A732-4BF0-B22A-9EAA277D4E56}" type="slidenum">
              <a:rPr lang="en-US" smtClean="0"/>
              <a:t>46</a:t>
            </a:fld>
            <a:endParaRPr lang="en-US"/>
          </a:p>
        </p:txBody>
      </p:sp>
      <p:sp>
        <p:nvSpPr>
          <p:cNvPr id="3" name="TextBox 2"/>
          <p:cNvSpPr txBox="1"/>
          <p:nvPr/>
        </p:nvSpPr>
        <p:spPr>
          <a:xfrm>
            <a:off x="2377440" y="6168044"/>
            <a:ext cx="7996844" cy="369332"/>
          </a:xfrm>
          <a:prstGeom prst="rect">
            <a:avLst/>
          </a:prstGeom>
          <a:noFill/>
        </p:spPr>
        <p:txBody>
          <a:bodyPr wrap="square" rtlCol="0">
            <a:spAutoFit/>
          </a:bodyPr>
          <a:lstStyle/>
          <a:p>
            <a:r>
              <a:rPr lang="en-US" dirty="0"/>
              <a:t>ROI = Return on Investment</a:t>
            </a:r>
          </a:p>
        </p:txBody>
      </p:sp>
    </p:spTree>
    <p:extLst>
      <p:ext uri="{BB962C8B-B14F-4D97-AF65-F5344CB8AC3E}">
        <p14:creationId xmlns:p14="http://schemas.microsoft.com/office/powerpoint/2010/main" val="2079467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FA71A-B6FC-2378-7B62-51C0863616F4}"/>
              </a:ext>
            </a:extLst>
          </p:cNvPr>
          <p:cNvSpPr>
            <a:spLocks noGrp="1"/>
          </p:cNvSpPr>
          <p:nvPr>
            <p:ph type="dt" sz="half" idx="10"/>
          </p:nvPr>
        </p:nvSpPr>
        <p:spPr/>
        <p:txBody>
          <a:bodyPr/>
          <a:lstStyle/>
          <a:p>
            <a:r>
              <a:rPr lang="en-US"/>
              <a:t>March 10, 2026</a:t>
            </a:r>
          </a:p>
        </p:txBody>
      </p:sp>
      <p:sp>
        <p:nvSpPr>
          <p:cNvPr id="3" name="Slide Number Placeholder 2">
            <a:extLst>
              <a:ext uri="{FF2B5EF4-FFF2-40B4-BE49-F238E27FC236}">
                <a16:creationId xmlns:a16="http://schemas.microsoft.com/office/drawing/2014/main" id="{A6391020-D5FD-5D4B-5A4C-8AC0A1B40F7F}"/>
              </a:ext>
            </a:extLst>
          </p:cNvPr>
          <p:cNvSpPr>
            <a:spLocks noGrp="1"/>
          </p:cNvSpPr>
          <p:nvPr>
            <p:ph type="sldNum" sz="quarter" idx="12"/>
          </p:nvPr>
        </p:nvSpPr>
        <p:spPr/>
        <p:txBody>
          <a:bodyPr/>
          <a:lstStyle/>
          <a:p>
            <a:fld id="{593D15F1-D1C1-5E47-B450-18E733128F18}" type="slidenum">
              <a:rPr lang="en-US" smtClean="0"/>
              <a:pPr/>
              <a:t>47</a:t>
            </a:fld>
            <a:endParaRPr lang="en-US"/>
          </a:p>
        </p:txBody>
      </p:sp>
      <p:pic>
        <p:nvPicPr>
          <p:cNvPr id="47" name="Picture 46" descr="A map of a city&#10;&#10;AI-generated content may be incorrect.">
            <a:extLst>
              <a:ext uri="{FF2B5EF4-FFF2-40B4-BE49-F238E27FC236}">
                <a16:creationId xmlns:a16="http://schemas.microsoft.com/office/drawing/2014/main" id="{1ABACB45-0DA5-E077-4EC8-CCD7996B3D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28" r="17315" b="4068"/>
          <a:stretch>
            <a:fillRect/>
          </a:stretch>
        </p:blipFill>
        <p:spPr>
          <a:xfrm>
            <a:off x="3106408" y="-8328"/>
            <a:ext cx="9089817" cy="6579017"/>
          </a:xfrm>
          <a:prstGeom prst="rect">
            <a:avLst/>
          </a:prstGeom>
        </p:spPr>
      </p:pic>
      <p:sp>
        <p:nvSpPr>
          <p:cNvPr id="48" name="Rectangle: Rounded Corners 47">
            <a:extLst>
              <a:ext uri="{FF2B5EF4-FFF2-40B4-BE49-F238E27FC236}">
                <a16:creationId xmlns:a16="http://schemas.microsoft.com/office/drawing/2014/main" id="{3F41CE3E-867A-B85A-482D-400264D4AED9}"/>
              </a:ext>
            </a:extLst>
          </p:cNvPr>
          <p:cNvSpPr/>
          <p:nvPr/>
        </p:nvSpPr>
        <p:spPr>
          <a:xfrm>
            <a:off x="6762750" y="857249"/>
            <a:ext cx="1562100" cy="314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effectLst/>
                <a:latin typeface="Karla"/>
                <a:ea typeface="Karla" pitchFamily="2" charset="0"/>
              </a:rPr>
              <a:t> </a:t>
            </a:r>
            <a:r>
              <a:rPr lang="en-US" sz="1400" b="1">
                <a:solidFill>
                  <a:schemeClr val="tx1"/>
                </a:solidFill>
                <a:effectLst/>
                <a:latin typeface="Spezia Medium"/>
                <a:ea typeface="Karla" pitchFamily="2" charset="0"/>
              </a:rPr>
              <a:t>121 Catherine</a:t>
            </a:r>
            <a:endParaRPr lang="en-US" sz="1400">
              <a:solidFill>
                <a:schemeClr val="tx1"/>
              </a:solidFill>
              <a:latin typeface="Spezia Medium"/>
            </a:endParaRPr>
          </a:p>
        </p:txBody>
      </p:sp>
      <p:cxnSp>
        <p:nvCxnSpPr>
          <p:cNvPr id="49" name="Straight Connector 48">
            <a:extLst>
              <a:ext uri="{FF2B5EF4-FFF2-40B4-BE49-F238E27FC236}">
                <a16:creationId xmlns:a16="http://schemas.microsoft.com/office/drawing/2014/main" id="{507CFD74-C23B-CCE9-CFE2-B8F21501A1B2}"/>
              </a:ext>
            </a:extLst>
          </p:cNvPr>
          <p:cNvCxnSpPr>
            <a:cxnSpLocks/>
          </p:cNvCxnSpPr>
          <p:nvPr/>
        </p:nvCxnSpPr>
        <p:spPr>
          <a:xfrm flipV="1">
            <a:off x="5481637" y="914400"/>
            <a:ext cx="552361" cy="203040"/>
          </a:xfrm>
          <a:prstGeom prst="line">
            <a:avLst/>
          </a:prstGeom>
          <a:ln w="28575">
            <a:solidFill>
              <a:srgbClr val="FFDE4D"/>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2D804B6-247F-4E0A-39FE-C7C8DDAF8900}"/>
              </a:ext>
            </a:extLst>
          </p:cNvPr>
          <p:cNvCxnSpPr>
            <a:cxnSpLocks/>
          </p:cNvCxnSpPr>
          <p:nvPr/>
        </p:nvCxnSpPr>
        <p:spPr>
          <a:xfrm flipV="1">
            <a:off x="5319712" y="1479550"/>
            <a:ext cx="360363" cy="331068"/>
          </a:xfrm>
          <a:prstGeom prst="line">
            <a:avLst/>
          </a:prstGeom>
          <a:ln w="28575">
            <a:solidFill>
              <a:srgbClr val="72C29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10487F3-30F8-F2A1-94FE-92D7CF434AD3}"/>
              </a:ext>
            </a:extLst>
          </p:cNvPr>
          <p:cNvCxnSpPr>
            <a:cxnSpLocks/>
          </p:cNvCxnSpPr>
          <p:nvPr/>
        </p:nvCxnSpPr>
        <p:spPr>
          <a:xfrm flipV="1">
            <a:off x="5772150" y="1653453"/>
            <a:ext cx="128048" cy="839710"/>
          </a:xfrm>
          <a:prstGeom prst="line">
            <a:avLst/>
          </a:prstGeom>
          <a:ln w="28575">
            <a:solidFill>
              <a:srgbClr val="F4945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A7722BC-0F25-342F-6EBC-E4CBC09EC41A}"/>
              </a:ext>
            </a:extLst>
          </p:cNvPr>
          <p:cNvCxnSpPr>
            <a:cxnSpLocks/>
          </p:cNvCxnSpPr>
          <p:nvPr/>
        </p:nvCxnSpPr>
        <p:spPr>
          <a:xfrm flipV="1">
            <a:off x="6029324" y="1701986"/>
            <a:ext cx="7188" cy="1264119"/>
          </a:xfrm>
          <a:prstGeom prst="line">
            <a:avLst/>
          </a:prstGeom>
          <a:ln w="28575">
            <a:solidFill>
              <a:srgbClr val="F49459"/>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557B013-FAD0-BC7C-848C-B293934F3B68}"/>
              </a:ext>
            </a:extLst>
          </p:cNvPr>
          <p:cNvCxnSpPr>
            <a:cxnSpLocks/>
          </p:cNvCxnSpPr>
          <p:nvPr/>
        </p:nvCxnSpPr>
        <p:spPr>
          <a:xfrm flipH="1" flipV="1">
            <a:off x="6155490" y="1701986"/>
            <a:ext cx="250072" cy="791178"/>
          </a:xfrm>
          <a:prstGeom prst="line">
            <a:avLst/>
          </a:prstGeom>
          <a:ln w="28575">
            <a:solidFill>
              <a:srgbClr val="F4945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A19C0B8-1EBF-55F0-920A-40318FE6AE25}"/>
              </a:ext>
            </a:extLst>
          </p:cNvPr>
          <p:cNvCxnSpPr>
            <a:cxnSpLocks/>
          </p:cNvCxnSpPr>
          <p:nvPr/>
        </p:nvCxnSpPr>
        <p:spPr>
          <a:xfrm flipH="1">
            <a:off x="6441141" y="1591549"/>
            <a:ext cx="342878" cy="58310"/>
          </a:xfrm>
          <a:prstGeom prst="line">
            <a:avLst/>
          </a:prstGeom>
          <a:ln w="28575">
            <a:solidFill>
              <a:srgbClr val="F49459"/>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1004096-5E5B-C560-D89C-5679F460CF9C}"/>
              </a:ext>
            </a:extLst>
          </p:cNvPr>
          <p:cNvCxnSpPr>
            <a:cxnSpLocks/>
          </p:cNvCxnSpPr>
          <p:nvPr/>
        </p:nvCxnSpPr>
        <p:spPr>
          <a:xfrm flipH="1" flipV="1">
            <a:off x="6314263" y="976980"/>
            <a:ext cx="448487" cy="58253"/>
          </a:xfrm>
          <a:prstGeom prst="line">
            <a:avLst/>
          </a:prstGeom>
          <a:ln w="28575">
            <a:solidFill>
              <a:srgbClr val="F4945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06123B1-B98D-AB18-C15B-278102438308}"/>
              </a:ext>
            </a:extLst>
          </p:cNvPr>
          <p:cNvCxnSpPr>
            <a:cxnSpLocks/>
          </p:cNvCxnSpPr>
          <p:nvPr/>
        </p:nvCxnSpPr>
        <p:spPr>
          <a:xfrm flipH="1">
            <a:off x="8175812" y="2921695"/>
            <a:ext cx="356366" cy="186446"/>
          </a:xfrm>
          <a:prstGeom prst="line">
            <a:avLst/>
          </a:prstGeom>
          <a:ln w="28575">
            <a:solidFill>
              <a:srgbClr val="FFDE4D"/>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936B89F-827E-DA16-4315-60E90E99F011}"/>
              </a:ext>
            </a:extLst>
          </p:cNvPr>
          <p:cNvCxnSpPr>
            <a:cxnSpLocks/>
          </p:cNvCxnSpPr>
          <p:nvPr/>
        </p:nvCxnSpPr>
        <p:spPr>
          <a:xfrm flipH="1" flipV="1">
            <a:off x="7988096" y="3858743"/>
            <a:ext cx="429782" cy="528564"/>
          </a:xfrm>
          <a:prstGeom prst="line">
            <a:avLst/>
          </a:prstGeom>
          <a:ln w="28575">
            <a:solidFill>
              <a:srgbClr val="FFDE4D"/>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6E45068-9B6E-30B7-6AB5-3C2442627360}"/>
              </a:ext>
            </a:extLst>
          </p:cNvPr>
          <p:cNvCxnSpPr>
            <a:cxnSpLocks/>
          </p:cNvCxnSpPr>
          <p:nvPr/>
        </p:nvCxnSpPr>
        <p:spPr>
          <a:xfrm flipH="1" flipV="1">
            <a:off x="7300197" y="4526088"/>
            <a:ext cx="74694" cy="389559"/>
          </a:xfrm>
          <a:prstGeom prst="line">
            <a:avLst/>
          </a:prstGeom>
          <a:ln w="28575">
            <a:solidFill>
              <a:srgbClr val="FFDE4D"/>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AF18B14-A12E-51E5-E2A6-2CB409B9E9A0}"/>
              </a:ext>
            </a:extLst>
          </p:cNvPr>
          <p:cNvCxnSpPr>
            <a:cxnSpLocks/>
          </p:cNvCxnSpPr>
          <p:nvPr/>
        </p:nvCxnSpPr>
        <p:spPr>
          <a:xfrm flipH="1">
            <a:off x="10588625" y="6079445"/>
            <a:ext cx="443866" cy="315005"/>
          </a:xfrm>
          <a:prstGeom prst="line">
            <a:avLst/>
          </a:prstGeom>
          <a:ln w="28575">
            <a:solidFill>
              <a:srgbClr val="72C29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FEC976F-7479-76B5-5A01-E2F15330F57C}"/>
              </a:ext>
            </a:extLst>
          </p:cNvPr>
          <p:cNvSpPr txBox="1"/>
          <p:nvPr/>
        </p:nvSpPr>
        <p:spPr>
          <a:xfrm>
            <a:off x="339493" y="389838"/>
            <a:ext cx="2589833" cy="2062103"/>
          </a:xfrm>
          <a:prstGeom prst="rect">
            <a:avLst/>
          </a:prstGeom>
          <a:noFill/>
        </p:spPr>
        <p:txBody>
          <a:bodyPr wrap="square" lIns="91440" tIns="45720" rIns="91440" bIns="45720" rtlCol="0" anchor="t">
            <a:spAutoFit/>
          </a:bodyPr>
          <a:lstStyle/>
          <a:p>
            <a:r>
              <a:rPr lang="en-US" sz="3200" b="1" dirty="0">
                <a:latin typeface="Beirut Text SemiBold"/>
              </a:rPr>
              <a:t>City-Owned Potential Housing Sites</a:t>
            </a:r>
          </a:p>
        </p:txBody>
      </p:sp>
      <p:sp>
        <p:nvSpPr>
          <p:cNvPr id="61" name="TextBox 60">
            <a:extLst>
              <a:ext uri="{FF2B5EF4-FFF2-40B4-BE49-F238E27FC236}">
                <a16:creationId xmlns:a16="http://schemas.microsoft.com/office/drawing/2014/main" id="{9737FA9A-3F55-DBA9-492D-43395912BBED}"/>
              </a:ext>
            </a:extLst>
          </p:cNvPr>
          <p:cNvSpPr txBox="1"/>
          <p:nvPr/>
        </p:nvSpPr>
        <p:spPr>
          <a:xfrm>
            <a:off x="563121" y="2788188"/>
            <a:ext cx="2306183" cy="369332"/>
          </a:xfrm>
          <a:prstGeom prst="rect">
            <a:avLst/>
          </a:prstGeom>
          <a:noFill/>
        </p:spPr>
        <p:txBody>
          <a:bodyPr wrap="square" lIns="91440" tIns="45720" rIns="91440" bIns="45720" rtlCol="0" anchor="t">
            <a:spAutoFit/>
          </a:bodyPr>
          <a:lstStyle/>
          <a:p>
            <a:r>
              <a:rPr lang="en-US" dirty="0">
                <a:latin typeface="Spezia Medium"/>
                <a:ea typeface="Karla" pitchFamily="2" charset="0"/>
              </a:rPr>
              <a:t>Building / Facilities</a:t>
            </a:r>
          </a:p>
        </p:txBody>
      </p:sp>
      <p:sp>
        <p:nvSpPr>
          <p:cNvPr id="62" name="TextBox 61">
            <a:extLst>
              <a:ext uri="{FF2B5EF4-FFF2-40B4-BE49-F238E27FC236}">
                <a16:creationId xmlns:a16="http://schemas.microsoft.com/office/drawing/2014/main" id="{BAFEB11C-7F89-4F0D-9445-CBB727A3BD16}"/>
              </a:ext>
            </a:extLst>
          </p:cNvPr>
          <p:cNvSpPr txBox="1"/>
          <p:nvPr/>
        </p:nvSpPr>
        <p:spPr>
          <a:xfrm>
            <a:off x="622976" y="3858743"/>
            <a:ext cx="2306183" cy="646331"/>
          </a:xfrm>
          <a:prstGeom prst="rect">
            <a:avLst/>
          </a:prstGeom>
          <a:noFill/>
        </p:spPr>
        <p:txBody>
          <a:bodyPr wrap="square" lIns="91440" tIns="45720" rIns="91440" bIns="45720" rtlCol="0" anchor="t">
            <a:spAutoFit/>
          </a:bodyPr>
          <a:lstStyle/>
          <a:p>
            <a:r>
              <a:rPr lang="en-US" dirty="0">
                <a:latin typeface="Spezia Medium"/>
                <a:ea typeface="Karla" pitchFamily="2" charset="0"/>
              </a:rPr>
              <a:t>Surface Parking Lots</a:t>
            </a:r>
          </a:p>
        </p:txBody>
      </p:sp>
      <p:sp>
        <p:nvSpPr>
          <p:cNvPr id="63" name="TextBox 62">
            <a:extLst>
              <a:ext uri="{FF2B5EF4-FFF2-40B4-BE49-F238E27FC236}">
                <a16:creationId xmlns:a16="http://schemas.microsoft.com/office/drawing/2014/main" id="{66884EB0-1DF9-1A16-8E57-433EE8B8C894}"/>
              </a:ext>
            </a:extLst>
          </p:cNvPr>
          <p:cNvSpPr txBox="1"/>
          <p:nvPr/>
        </p:nvSpPr>
        <p:spPr>
          <a:xfrm>
            <a:off x="622976" y="4952434"/>
            <a:ext cx="2306183" cy="369332"/>
          </a:xfrm>
          <a:prstGeom prst="rect">
            <a:avLst/>
          </a:prstGeom>
          <a:noFill/>
        </p:spPr>
        <p:txBody>
          <a:bodyPr wrap="square" lIns="91440" tIns="45720" rIns="91440" bIns="45720" rtlCol="0" anchor="t">
            <a:spAutoFit/>
          </a:bodyPr>
          <a:lstStyle/>
          <a:p>
            <a:r>
              <a:rPr lang="en-US">
                <a:latin typeface="Spezia Medium"/>
                <a:ea typeface="Karla" pitchFamily="2" charset="0"/>
              </a:rPr>
              <a:t>Vacant Properties</a:t>
            </a:r>
          </a:p>
        </p:txBody>
      </p:sp>
      <p:sp>
        <p:nvSpPr>
          <p:cNvPr id="64" name="Rectangle: Rounded Corners 63">
            <a:extLst>
              <a:ext uri="{FF2B5EF4-FFF2-40B4-BE49-F238E27FC236}">
                <a16:creationId xmlns:a16="http://schemas.microsoft.com/office/drawing/2014/main" id="{93A31F0B-0AC4-1A33-9F15-D93F9B98DAB9}"/>
              </a:ext>
            </a:extLst>
          </p:cNvPr>
          <p:cNvSpPr/>
          <p:nvPr/>
        </p:nvSpPr>
        <p:spPr>
          <a:xfrm>
            <a:off x="277686" y="3914447"/>
            <a:ext cx="265971" cy="265971"/>
          </a:xfrm>
          <a:prstGeom prst="roundRect">
            <a:avLst/>
          </a:prstGeom>
          <a:solidFill>
            <a:srgbClr val="F49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7D7A2868-394C-03B4-F058-CC3BBA9D6CBD}"/>
              </a:ext>
            </a:extLst>
          </p:cNvPr>
          <p:cNvSpPr/>
          <p:nvPr/>
        </p:nvSpPr>
        <p:spPr>
          <a:xfrm>
            <a:off x="279145" y="5002755"/>
            <a:ext cx="265971" cy="265971"/>
          </a:xfrm>
          <a:prstGeom prst="roundRect">
            <a:avLst/>
          </a:prstGeom>
          <a:solidFill>
            <a:srgbClr val="72C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73D6641B-D36D-FEF6-00C9-F9E5332E38BA}"/>
              </a:ext>
            </a:extLst>
          </p:cNvPr>
          <p:cNvSpPr/>
          <p:nvPr/>
        </p:nvSpPr>
        <p:spPr>
          <a:xfrm>
            <a:off x="279144" y="2829116"/>
            <a:ext cx="265971" cy="265971"/>
          </a:xfrm>
          <a:prstGeom prst="roundRect">
            <a:avLst/>
          </a:prstGeom>
          <a:solidFill>
            <a:srgbClr val="FFD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E72F14CA-633D-D3D6-4E51-681B989F67A9}"/>
              </a:ext>
            </a:extLst>
          </p:cNvPr>
          <p:cNvSpPr txBox="1"/>
          <p:nvPr/>
        </p:nvSpPr>
        <p:spPr>
          <a:xfrm rot="885447">
            <a:off x="10359822" y="4164077"/>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Stadium Blvd</a:t>
            </a:r>
          </a:p>
        </p:txBody>
      </p:sp>
      <p:sp>
        <p:nvSpPr>
          <p:cNvPr id="68" name="TextBox 67">
            <a:extLst>
              <a:ext uri="{FF2B5EF4-FFF2-40B4-BE49-F238E27FC236}">
                <a16:creationId xmlns:a16="http://schemas.microsoft.com/office/drawing/2014/main" id="{A6F5057B-69C5-F931-96FF-1B288CB0FA99}"/>
              </a:ext>
            </a:extLst>
          </p:cNvPr>
          <p:cNvSpPr txBox="1"/>
          <p:nvPr/>
        </p:nvSpPr>
        <p:spPr>
          <a:xfrm rot="3743940">
            <a:off x="7700901" y="4788129"/>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Packard St</a:t>
            </a:r>
          </a:p>
        </p:txBody>
      </p:sp>
      <p:sp>
        <p:nvSpPr>
          <p:cNvPr id="69" name="TextBox 68">
            <a:extLst>
              <a:ext uri="{FF2B5EF4-FFF2-40B4-BE49-F238E27FC236}">
                <a16:creationId xmlns:a16="http://schemas.microsoft.com/office/drawing/2014/main" id="{C10F1CDD-838B-9D91-3E60-84A121B792DC}"/>
              </a:ext>
            </a:extLst>
          </p:cNvPr>
          <p:cNvSpPr txBox="1"/>
          <p:nvPr/>
        </p:nvSpPr>
        <p:spPr>
          <a:xfrm rot="21402466">
            <a:off x="6016213" y="5712327"/>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Eisenhower Pkwy</a:t>
            </a:r>
          </a:p>
        </p:txBody>
      </p:sp>
      <p:sp>
        <p:nvSpPr>
          <p:cNvPr id="70" name="TextBox 69">
            <a:extLst>
              <a:ext uri="{FF2B5EF4-FFF2-40B4-BE49-F238E27FC236}">
                <a16:creationId xmlns:a16="http://schemas.microsoft.com/office/drawing/2014/main" id="{ED795AEC-3D53-0783-963E-AB4420610109}"/>
              </a:ext>
            </a:extLst>
          </p:cNvPr>
          <p:cNvSpPr txBox="1"/>
          <p:nvPr/>
        </p:nvSpPr>
        <p:spPr>
          <a:xfrm rot="18960267">
            <a:off x="4697513" y="4788129"/>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Ann Arbor Saline Rd</a:t>
            </a:r>
          </a:p>
        </p:txBody>
      </p:sp>
      <p:sp>
        <p:nvSpPr>
          <p:cNvPr id="71" name="TextBox 70">
            <a:extLst>
              <a:ext uri="{FF2B5EF4-FFF2-40B4-BE49-F238E27FC236}">
                <a16:creationId xmlns:a16="http://schemas.microsoft.com/office/drawing/2014/main" id="{D9C72E1D-23A0-86A6-E41E-1A21E2E44CF8}"/>
              </a:ext>
            </a:extLst>
          </p:cNvPr>
          <p:cNvSpPr txBox="1"/>
          <p:nvPr/>
        </p:nvSpPr>
        <p:spPr>
          <a:xfrm>
            <a:off x="9027559" y="5584893"/>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Packard St</a:t>
            </a:r>
          </a:p>
        </p:txBody>
      </p:sp>
      <p:sp>
        <p:nvSpPr>
          <p:cNvPr id="72" name="TextBox 71">
            <a:extLst>
              <a:ext uri="{FF2B5EF4-FFF2-40B4-BE49-F238E27FC236}">
                <a16:creationId xmlns:a16="http://schemas.microsoft.com/office/drawing/2014/main" id="{5277E854-6D67-1BA0-563B-B40CFC036895}"/>
              </a:ext>
            </a:extLst>
          </p:cNvPr>
          <p:cNvSpPr txBox="1"/>
          <p:nvPr/>
        </p:nvSpPr>
        <p:spPr>
          <a:xfrm rot="5400000">
            <a:off x="6158592" y="3764214"/>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State St</a:t>
            </a:r>
          </a:p>
        </p:txBody>
      </p:sp>
      <p:sp>
        <p:nvSpPr>
          <p:cNvPr id="73" name="TextBox 72">
            <a:extLst>
              <a:ext uri="{FF2B5EF4-FFF2-40B4-BE49-F238E27FC236}">
                <a16:creationId xmlns:a16="http://schemas.microsoft.com/office/drawing/2014/main" id="{6030CD15-62A1-6D07-BCA1-CB506A3BF2C7}"/>
              </a:ext>
            </a:extLst>
          </p:cNvPr>
          <p:cNvSpPr txBox="1"/>
          <p:nvPr/>
        </p:nvSpPr>
        <p:spPr>
          <a:xfrm rot="2785168">
            <a:off x="7456786" y="2406605"/>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Washtenaw Ave</a:t>
            </a:r>
          </a:p>
        </p:txBody>
      </p:sp>
      <p:sp>
        <p:nvSpPr>
          <p:cNvPr id="74" name="TextBox 73">
            <a:extLst>
              <a:ext uri="{FF2B5EF4-FFF2-40B4-BE49-F238E27FC236}">
                <a16:creationId xmlns:a16="http://schemas.microsoft.com/office/drawing/2014/main" id="{B0142C70-9DED-5643-0DFA-395C2A584340}"/>
              </a:ext>
            </a:extLst>
          </p:cNvPr>
          <p:cNvSpPr txBox="1"/>
          <p:nvPr/>
        </p:nvSpPr>
        <p:spPr>
          <a:xfrm rot="4185502">
            <a:off x="9765968" y="994329"/>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Huron  Ave</a:t>
            </a:r>
          </a:p>
        </p:txBody>
      </p:sp>
      <p:sp>
        <p:nvSpPr>
          <p:cNvPr id="75" name="TextBox 74">
            <a:extLst>
              <a:ext uri="{FF2B5EF4-FFF2-40B4-BE49-F238E27FC236}">
                <a16:creationId xmlns:a16="http://schemas.microsoft.com/office/drawing/2014/main" id="{7C5E7023-C20E-3038-EB65-AA2FA42CBD53}"/>
              </a:ext>
            </a:extLst>
          </p:cNvPr>
          <p:cNvSpPr txBox="1"/>
          <p:nvPr/>
        </p:nvSpPr>
        <p:spPr>
          <a:xfrm rot="3122055">
            <a:off x="3481926" y="2972959"/>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Stadium Blvd</a:t>
            </a:r>
          </a:p>
        </p:txBody>
      </p:sp>
      <p:sp>
        <p:nvSpPr>
          <p:cNvPr id="76" name="TextBox 75">
            <a:extLst>
              <a:ext uri="{FF2B5EF4-FFF2-40B4-BE49-F238E27FC236}">
                <a16:creationId xmlns:a16="http://schemas.microsoft.com/office/drawing/2014/main" id="{98259681-86BD-12DC-7665-789227937C6D}"/>
              </a:ext>
            </a:extLst>
          </p:cNvPr>
          <p:cNvSpPr txBox="1"/>
          <p:nvPr/>
        </p:nvSpPr>
        <p:spPr>
          <a:xfrm rot="5400000">
            <a:off x="5276138" y="4063409"/>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Main  St</a:t>
            </a:r>
          </a:p>
        </p:txBody>
      </p:sp>
      <p:sp>
        <p:nvSpPr>
          <p:cNvPr id="77" name="TextBox 76">
            <a:extLst>
              <a:ext uri="{FF2B5EF4-FFF2-40B4-BE49-F238E27FC236}">
                <a16:creationId xmlns:a16="http://schemas.microsoft.com/office/drawing/2014/main" id="{71765D3E-BB61-A307-5417-D624D35D491B}"/>
              </a:ext>
            </a:extLst>
          </p:cNvPr>
          <p:cNvSpPr txBox="1"/>
          <p:nvPr/>
        </p:nvSpPr>
        <p:spPr>
          <a:xfrm rot="5400000">
            <a:off x="11274801" y="5342017"/>
            <a:ext cx="1476818" cy="246221"/>
          </a:xfrm>
          <a:prstGeom prst="rect">
            <a:avLst/>
          </a:prstGeom>
          <a:noFill/>
        </p:spPr>
        <p:txBody>
          <a:bodyPr wrap="square" lIns="91440" tIns="45720" rIns="91440" bIns="45720" rtlCol="0" anchor="t">
            <a:spAutoFit/>
          </a:bodyPr>
          <a:lstStyle/>
          <a:p>
            <a:r>
              <a:rPr lang="en-US" sz="1000">
                <a:latin typeface="Spezia"/>
                <a:ea typeface="Karla" pitchFamily="2" charset="0"/>
              </a:rPr>
              <a:t>US 23</a:t>
            </a:r>
          </a:p>
        </p:txBody>
      </p:sp>
      <p:sp>
        <p:nvSpPr>
          <p:cNvPr id="78" name="Rectangle: Rounded Corners 77">
            <a:extLst>
              <a:ext uri="{FF2B5EF4-FFF2-40B4-BE49-F238E27FC236}">
                <a16:creationId xmlns:a16="http://schemas.microsoft.com/office/drawing/2014/main" id="{77D47DFA-7A8F-69E8-CCDF-7E64275E2771}"/>
              </a:ext>
            </a:extLst>
          </p:cNvPr>
          <p:cNvSpPr/>
          <p:nvPr/>
        </p:nvSpPr>
        <p:spPr>
          <a:xfrm>
            <a:off x="3573134" y="999811"/>
            <a:ext cx="1919286" cy="3035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effectLst/>
                <a:latin typeface="Spezia Medium"/>
                <a:ea typeface="Karla" pitchFamily="2" charset="0"/>
              </a:rPr>
              <a:t>404 – 406 N Ashley</a:t>
            </a:r>
            <a:endParaRPr lang="en-US" sz="1400" b="1">
              <a:solidFill>
                <a:schemeClr val="tx1"/>
              </a:solidFill>
              <a:latin typeface="Spezia Medium"/>
            </a:endParaRPr>
          </a:p>
        </p:txBody>
      </p:sp>
      <p:sp>
        <p:nvSpPr>
          <p:cNvPr id="79" name="Rectangle: Rounded Corners 78">
            <a:extLst>
              <a:ext uri="{FF2B5EF4-FFF2-40B4-BE49-F238E27FC236}">
                <a16:creationId xmlns:a16="http://schemas.microsoft.com/office/drawing/2014/main" id="{839104A4-0F65-1CF1-A556-2581A9C27733}"/>
              </a:ext>
            </a:extLst>
          </p:cNvPr>
          <p:cNvSpPr/>
          <p:nvPr/>
        </p:nvSpPr>
        <p:spPr>
          <a:xfrm>
            <a:off x="3342915" y="1649859"/>
            <a:ext cx="2009146" cy="3179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effectLst/>
                <a:latin typeface="Spezia Medium"/>
                <a:ea typeface="Karla" pitchFamily="2" charset="0"/>
              </a:rPr>
              <a:t>415 W. Washington</a:t>
            </a:r>
            <a:endParaRPr lang="en-US" sz="1400">
              <a:solidFill>
                <a:schemeClr val="tx1"/>
              </a:solidFill>
              <a:latin typeface="Spezia Medium"/>
            </a:endParaRPr>
          </a:p>
        </p:txBody>
      </p:sp>
      <p:sp>
        <p:nvSpPr>
          <p:cNvPr id="80" name="Rectangle: Rounded Corners 79">
            <a:extLst>
              <a:ext uri="{FF2B5EF4-FFF2-40B4-BE49-F238E27FC236}">
                <a16:creationId xmlns:a16="http://schemas.microsoft.com/office/drawing/2014/main" id="{FC97DB4F-238E-C288-6ED4-BB173224242D}"/>
              </a:ext>
            </a:extLst>
          </p:cNvPr>
          <p:cNvSpPr/>
          <p:nvPr/>
        </p:nvSpPr>
        <p:spPr>
          <a:xfrm>
            <a:off x="5380815" y="2926568"/>
            <a:ext cx="1293426" cy="459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chemeClr val="tx1"/>
                </a:solidFill>
                <a:effectLst/>
                <a:latin typeface="Spezia Medium"/>
                <a:ea typeface="Karla" pitchFamily="2" charset="0"/>
              </a:rPr>
              <a:t>104 </a:t>
            </a:r>
            <a:r>
              <a:rPr lang="en-US" sz="1400" b="1" dirty="0">
                <a:solidFill>
                  <a:schemeClr val="tx1"/>
                </a:solidFill>
                <a:latin typeface="Spezia Medium"/>
                <a:ea typeface="Karla" pitchFamily="2" charset="0"/>
              </a:rPr>
              <a:t>-120  W</a:t>
            </a:r>
            <a:r>
              <a:rPr lang="en-US" sz="1400" b="1" dirty="0">
                <a:solidFill>
                  <a:schemeClr val="tx1"/>
                </a:solidFill>
                <a:effectLst/>
                <a:latin typeface="Spezia Medium"/>
                <a:ea typeface="Karla" pitchFamily="2" charset="0"/>
              </a:rPr>
              <a:t>.</a:t>
            </a:r>
            <a:r>
              <a:rPr lang="en-US" sz="1400" b="1" dirty="0">
                <a:solidFill>
                  <a:schemeClr val="tx1"/>
                </a:solidFill>
                <a:latin typeface="Spezia Medium"/>
                <a:ea typeface="Karla" pitchFamily="2" charset="0"/>
              </a:rPr>
              <a:t> </a:t>
            </a:r>
            <a:r>
              <a:rPr lang="en-US" sz="1400" b="1" dirty="0">
                <a:solidFill>
                  <a:schemeClr val="tx1"/>
                </a:solidFill>
                <a:effectLst/>
                <a:latin typeface="Spezia Medium"/>
                <a:ea typeface="Karla" pitchFamily="2" charset="0"/>
              </a:rPr>
              <a:t>William</a:t>
            </a:r>
            <a:endParaRPr lang="en-US" sz="1400" dirty="0">
              <a:solidFill>
                <a:schemeClr val="tx1"/>
              </a:solidFill>
              <a:latin typeface="Spezia Medium"/>
            </a:endParaRPr>
          </a:p>
        </p:txBody>
      </p:sp>
      <p:sp>
        <p:nvSpPr>
          <p:cNvPr id="81" name="Rectangle: Rounded Corners 80">
            <a:extLst>
              <a:ext uri="{FF2B5EF4-FFF2-40B4-BE49-F238E27FC236}">
                <a16:creationId xmlns:a16="http://schemas.microsoft.com/office/drawing/2014/main" id="{164838F6-23AF-9E24-51A3-EC4865B08D03}"/>
              </a:ext>
            </a:extLst>
          </p:cNvPr>
          <p:cNvSpPr/>
          <p:nvPr/>
        </p:nvSpPr>
        <p:spPr>
          <a:xfrm>
            <a:off x="4223349" y="2359158"/>
            <a:ext cx="1577557" cy="2891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effectLst/>
                <a:latin typeface="Spezia Medium"/>
                <a:ea typeface="Karla" pitchFamily="2" charset="0"/>
              </a:rPr>
              <a:t>216 W. William</a:t>
            </a:r>
            <a:endParaRPr lang="en-US" sz="1400">
              <a:solidFill>
                <a:schemeClr val="tx1"/>
              </a:solidFill>
              <a:latin typeface="Spezia Medium"/>
            </a:endParaRPr>
          </a:p>
        </p:txBody>
      </p:sp>
      <p:cxnSp>
        <p:nvCxnSpPr>
          <p:cNvPr id="82" name="Straight Connector 81">
            <a:extLst>
              <a:ext uri="{FF2B5EF4-FFF2-40B4-BE49-F238E27FC236}">
                <a16:creationId xmlns:a16="http://schemas.microsoft.com/office/drawing/2014/main" id="{5B0848BB-DA1C-E33A-7505-D42491CED321}"/>
              </a:ext>
            </a:extLst>
          </p:cNvPr>
          <p:cNvCxnSpPr>
            <a:cxnSpLocks/>
          </p:cNvCxnSpPr>
          <p:nvPr/>
        </p:nvCxnSpPr>
        <p:spPr>
          <a:xfrm>
            <a:off x="5625230" y="448363"/>
            <a:ext cx="385523" cy="39149"/>
          </a:xfrm>
          <a:prstGeom prst="line">
            <a:avLst/>
          </a:prstGeom>
          <a:ln w="28575">
            <a:solidFill>
              <a:srgbClr val="72C294"/>
            </a:solidFill>
          </a:ln>
        </p:spPr>
        <p:style>
          <a:lnRef idx="1">
            <a:schemeClr val="accent1"/>
          </a:lnRef>
          <a:fillRef idx="0">
            <a:schemeClr val="accent1"/>
          </a:fillRef>
          <a:effectRef idx="0">
            <a:schemeClr val="accent1"/>
          </a:effectRef>
          <a:fontRef idx="minor">
            <a:schemeClr val="tx1"/>
          </a:fontRef>
        </p:style>
      </p:cxnSp>
      <p:sp>
        <p:nvSpPr>
          <p:cNvPr id="83" name="Rectangle: Rounded Corners 82">
            <a:extLst>
              <a:ext uri="{FF2B5EF4-FFF2-40B4-BE49-F238E27FC236}">
                <a16:creationId xmlns:a16="http://schemas.microsoft.com/office/drawing/2014/main" id="{FE47BC3C-89FD-B9DE-57B7-F0B9E941DF50}"/>
              </a:ext>
            </a:extLst>
          </p:cNvPr>
          <p:cNvSpPr/>
          <p:nvPr/>
        </p:nvSpPr>
        <p:spPr>
          <a:xfrm>
            <a:off x="4363708" y="322101"/>
            <a:ext cx="1419225" cy="3160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effectLst/>
                <a:latin typeface="Spezia Medium"/>
                <a:ea typeface="Karla" pitchFamily="2" charset="0"/>
              </a:rPr>
              <a:t>721 N</a:t>
            </a:r>
            <a:r>
              <a:rPr lang="en-US" sz="1400" b="1">
                <a:solidFill>
                  <a:schemeClr val="tx1"/>
                </a:solidFill>
                <a:latin typeface="Spezia Medium"/>
                <a:ea typeface="Karla" pitchFamily="2" charset="0"/>
              </a:rPr>
              <a:t>.</a:t>
            </a:r>
            <a:r>
              <a:rPr lang="en-US" sz="1400" b="1">
                <a:solidFill>
                  <a:schemeClr val="tx1"/>
                </a:solidFill>
                <a:effectLst/>
                <a:latin typeface="Spezia Medium"/>
                <a:ea typeface="Karla" pitchFamily="2" charset="0"/>
              </a:rPr>
              <a:t> Main</a:t>
            </a:r>
            <a:endParaRPr lang="en-US">
              <a:solidFill>
                <a:schemeClr val="tx1"/>
              </a:solidFill>
              <a:latin typeface="Spezia Medium"/>
            </a:endParaRPr>
          </a:p>
        </p:txBody>
      </p:sp>
      <p:sp>
        <p:nvSpPr>
          <p:cNvPr id="84" name="Rectangle: Rounded Corners 83">
            <a:extLst>
              <a:ext uri="{FF2B5EF4-FFF2-40B4-BE49-F238E27FC236}">
                <a16:creationId xmlns:a16="http://schemas.microsoft.com/office/drawing/2014/main" id="{80E19E77-805F-CBC8-97C7-0B5B6A30BD5E}"/>
              </a:ext>
            </a:extLst>
          </p:cNvPr>
          <p:cNvSpPr/>
          <p:nvPr/>
        </p:nvSpPr>
        <p:spPr>
          <a:xfrm>
            <a:off x="6369618" y="2331533"/>
            <a:ext cx="1300613" cy="3160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effectLst/>
                <a:latin typeface="Karla"/>
                <a:ea typeface="Karla" pitchFamily="2" charset="0"/>
              </a:rPr>
              <a:t> </a:t>
            </a:r>
            <a:r>
              <a:rPr lang="en-US" sz="1400" b="1" dirty="0">
                <a:solidFill>
                  <a:schemeClr val="tx1"/>
                </a:solidFill>
                <a:effectLst/>
                <a:latin typeface="Spezia Medium"/>
                <a:ea typeface="Karla" pitchFamily="2" charset="0"/>
              </a:rPr>
              <a:t>353 S. Main</a:t>
            </a:r>
            <a:endParaRPr lang="en-US" sz="1400" dirty="0">
              <a:solidFill>
                <a:schemeClr val="tx1"/>
              </a:solidFill>
              <a:latin typeface="Spezia Medium"/>
            </a:endParaRPr>
          </a:p>
        </p:txBody>
      </p:sp>
      <p:sp>
        <p:nvSpPr>
          <p:cNvPr id="85" name="Rectangle: Rounded Corners 84">
            <a:extLst>
              <a:ext uri="{FF2B5EF4-FFF2-40B4-BE49-F238E27FC236}">
                <a16:creationId xmlns:a16="http://schemas.microsoft.com/office/drawing/2014/main" id="{866EA709-370A-C4CF-CF5D-D49E21D5D11B}"/>
              </a:ext>
            </a:extLst>
          </p:cNvPr>
          <p:cNvSpPr/>
          <p:nvPr/>
        </p:nvSpPr>
        <p:spPr>
          <a:xfrm>
            <a:off x="8514206" y="2793812"/>
            <a:ext cx="1907222" cy="314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chemeClr val="tx1"/>
                </a:solidFill>
                <a:effectLst/>
                <a:latin typeface="Spezia Medium"/>
                <a:ea typeface="Karla" pitchFamily="2" charset="0"/>
              </a:rPr>
              <a:t>1320 Baldwin Ave</a:t>
            </a:r>
            <a:endParaRPr lang="en-US" sz="1400" dirty="0">
              <a:solidFill>
                <a:schemeClr val="tx1"/>
              </a:solidFill>
              <a:latin typeface="Spezia Medium"/>
            </a:endParaRPr>
          </a:p>
        </p:txBody>
      </p:sp>
      <p:sp>
        <p:nvSpPr>
          <p:cNvPr id="86" name="Rectangle: Rounded Corners 85">
            <a:extLst>
              <a:ext uri="{FF2B5EF4-FFF2-40B4-BE49-F238E27FC236}">
                <a16:creationId xmlns:a16="http://schemas.microsoft.com/office/drawing/2014/main" id="{55E00A4A-0B6C-BFE2-F162-B35C9C4BBBC1}"/>
              </a:ext>
            </a:extLst>
          </p:cNvPr>
          <p:cNvSpPr/>
          <p:nvPr/>
        </p:nvSpPr>
        <p:spPr>
          <a:xfrm>
            <a:off x="6766047" y="1434384"/>
            <a:ext cx="1748159" cy="314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effectLst/>
                <a:latin typeface="Spezia Medium"/>
                <a:ea typeface="Karla" pitchFamily="2" charset="0"/>
              </a:rPr>
              <a:t>350 S</a:t>
            </a:r>
            <a:r>
              <a:rPr lang="en-US" sz="1400" b="1">
                <a:solidFill>
                  <a:schemeClr val="tx1"/>
                </a:solidFill>
                <a:latin typeface="Spezia Medium"/>
                <a:ea typeface="Karla" pitchFamily="2" charset="0"/>
              </a:rPr>
              <a:t>.</a:t>
            </a:r>
            <a:r>
              <a:rPr lang="en-US" sz="1400" b="1">
                <a:solidFill>
                  <a:schemeClr val="tx1"/>
                </a:solidFill>
                <a:effectLst/>
                <a:latin typeface="Spezia Medium"/>
                <a:ea typeface="Karla" pitchFamily="2" charset="0"/>
              </a:rPr>
              <a:t> Fifth Ave</a:t>
            </a:r>
            <a:r>
              <a:rPr lang="en-US" sz="1600" b="1">
                <a:solidFill>
                  <a:schemeClr val="tx1"/>
                </a:solidFill>
                <a:effectLst/>
                <a:latin typeface="Karla"/>
                <a:ea typeface="Karla" pitchFamily="2" charset="0"/>
              </a:rPr>
              <a:t> </a:t>
            </a:r>
            <a:endParaRPr lang="en-US">
              <a:solidFill>
                <a:schemeClr val="tx1"/>
              </a:solidFill>
              <a:latin typeface="Karla"/>
            </a:endParaRPr>
          </a:p>
        </p:txBody>
      </p:sp>
      <p:sp>
        <p:nvSpPr>
          <p:cNvPr id="87" name="Rectangle: Rounded Corners 86">
            <a:extLst>
              <a:ext uri="{FF2B5EF4-FFF2-40B4-BE49-F238E27FC236}">
                <a16:creationId xmlns:a16="http://schemas.microsoft.com/office/drawing/2014/main" id="{85C0CEB6-2ACA-C70D-49E2-AA7EFA6FD5F4}"/>
              </a:ext>
            </a:extLst>
          </p:cNvPr>
          <p:cNvSpPr/>
          <p:nvPr/>
        </p:nvSpPr>
        <p:spPr>
          <a:xfrm>
            <a:off x="8399906" y="4232088"/>
            <a:ext cx="1748159" cy="31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effectLst/>
                <a:latin typeface="Spezia Medium"/>
                <a:ea typeface="Karla" pitchFamily="2" charset="0"/>
              </a:rPr>
              <a:t>1510 E. Stadium</a:t>
            </a:r>
            <a:endParaRPr lang="en-US" sz="1400">
              <a:solidFill>
                <a:schemeClr val="tx1"/>
              </a:solidFill>
              <a:latin typeface="Spezia Medium"/>
            </a:endParaRPr>
          </a:p>
        </p:txBody>
      </p:sp>
      <p:sp>
        <p:nvSpPr>
          <p:cNvPr id="88" name="Rectangle: Rounded Corners 87">
            <a:extLst>
              <a:ext uri="{FF2B5EF4-FFF2-40B4-BE49-F238E27FC236}">
                <a16:creationId xmlns:a16="http://schemas.microsoft.com/office/drawing/2014/main" id="{9FF8BFEE-40CE-DF82-19A1-79970DFBAEA8}"/>
              </a:ext>
            </a:extLst>
          </p:cNvPr>
          <p:cNvSpPr/>
          <p:nvPr/>
        </p:nvSpPr>
        <p:spPr>
          <a:xfrm>
            <a:off x="6665278" y="4897675"/>
            <a:ext cx="1419225" cy="507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chemeClr val="tx1"/>
                </a:solidFill>
                <a:effectLst/>
                <a:latin typeface="Spezia Medium"/>
                <a:ea typeface="Karla" pitchFamily="2" charset="0"/>
              </a:rPr>
              <a:t>2000 S. Industrial</a:t>
            </a:r>
            <a:endParaRPr lang="en-US" sz="1400" dirty="0">
              <a:solidFill>
                <a:schemeClr val="tx1"/>
              </a:solidFill>
              <a:latin typeface="Spezia Medium"/>
            </a:endParaRPr>
          </a:p>
        </p:txBody>
      </p:sp>
      <p:sp>
        <p:nvSpPr>
          <p:cNvPr id="89" name="Rectangle: Rounded Corners 88">
            <a:extLst>
              <a:ext uri="{FF2B5EF4-FFF2-40B4-BE49-F238E27FC236}">
                <a16:creationId xmlns:a16="http://schemas.microsoft.com/office/drawing/2014/main" id="{9E234EA8-61A6-1380-1500-27E0FAB64AEC}"/>
              </a:ext>
            </a:extLst>
          </p:cNvPr>
          <p:cNvSpPr/>
          <p:nvPr/>
        </p:nvSpPr>
        <p:spPr>
          <a:xfrm>
            <a:off x="10056897" y="5465158"/>
            <a:ext cx="2080744" cy="6811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1400" b="1" dirty="0">
                <a:solidFill>
                  <a:schemeClr val="tx1"/>
                </a:solidFill>
                <a:effectLst/>
                <a:ea typeface="Karla" pitchFamily="2" charset="0"/>
              </a:rPr>
              <a:t>3432 - 3440 Platt &amp; 3435 – 3443 Springbrook </a:t>
            </a:r>
            <a:endParaRPr lang="en-US" sz="1400" dirty="0">
              <a:solidFill>
                <a:schemeClr val="tx1"/>
              </a:solidFill>
            </a:endParaRPr>
          </a:p>
        </p:txBody>
      </p:sp>
    </p:spTree>
    <p:extLst>
      <p:ext uri="{BB962C8B-B14F-4D97-AF65-F5344CB8AC3E}">
        <p14:creationId xmlns:p14="http://schemas.microsoft.com/office/powerpoint/2010/main" val="3099578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BA0FE-F856-15B0-F36A-2857FFB87CA1}"/>
              </a:ext>
            </a:extLst>
          </p:cNvPr>
          <p:cNvPicPr>
            <a:picLocks noChangeAspect="1"/>
          </p:cNvPicPr>
          <p:nvPr/>
        </p:nvPicPr>
        <p:blipFill>
          <a:blip r:embed="rId3"/>
          <a:stretch>
            <a:fillRect/>
          </a:stretch>
        </p:blipFill>
        <p:spPr>
          <a:xfrm>
            <a:off x="1" y="1"/>
            <a:ext cx="12191999" cy="6858000"/>
          </a:xfrm>
          <a:prstGeom prst="rect">
            <a:avLst/>
          </a:prstGeom>
        </p:spPr>
      </p:pic>
    </p:spTree>
    <p:extLst>
      <p:ext uri="{BB962C8B-B14F-4D97-AF65-F5344CB8AC3E}">
        <p14:creationId xmlns:p14="http://schemas.microsoft.com/office/powerpoint/2010/main" val="3599235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A99C-9C11-4362-9A89-06B7935A08A4}"/>
              </a:ext>
            </a:extLst>
          </p:cNvPr>
          <p:cNvSpPr>
            <a:spLocks noGrp="1"/>
          </p:cNvSpPr>
          <p:nvPr>
            <p:ph type="title"/>
          </p:nvPr>
        </p:nvSpPr>
        <p:spPr/>
        <p:txBody>
          <a:bodyPr/>
          <a:lstStyle/>
          <a:p>
            <a:pPr algn="ctr"/>
            <a:r>
              <a:rPr lang="en-US" b="1" dirty="0">
                <a:solidFill>
                  <a:srgbClr val="0070C0"/>
                </a:solidFill>
                <a:latin typeface="+mn-lt"/>
              </a:rPr>
              <a:t>CHARTER LANGUAGE</a:t>
            </a:r>
          </a:p>
        </p:txBody>
      </p:sp>
      <p:sp>
        <p:nvSpPr>
          <p:cNvPr id="3" name="Content Placeholder 2">
            <a:extLst>
              <a:ext uri="{FF2B5EF4-FFF2-40B4-BE49-F238E27FC236}">
                <a16:creationId xmlns:a16="http://schemas.microsoft.com/office/drawing/2014/main" id="{3133E019-0B63-4D89-BA8C-B7AF32EBF7A0}"/>
              </a:ext>
            </a:extLst>
          </p:cNvPr>
          <p:cNvSpPr>
            <a:spLocks noGrp="1"/>
          </p:cNvSpPr>
          <p:nvPr>
            <p:ph sz="half" idx="1"/>
          </p:nvPr>
        </p:nvSpPr>
        <p:spPr>
          <a:xfrm>
            <a:off x="838199" y="1825625"/>
            <a:ext cx="10515599" cy="4667250"/>
          </a:xfrm>
        </p:spPr>
        <p:txBody>
          <a:bodyPr>
            <a:normAutofit lnSpcReduction="10000"/>
          </a:bodyPr>
          <a:lstStyle/>
          <a:p>
            <a:r>
              <a:rPr lang="en-US" dirty="0"/>
              <a:t>SECTION 8.25. In addition to any other amount which the City is authorized to raise by general tax upon real and personal property by this Charter or any other provision of law, the City shall, in 2021 through 2041, annually levy a tax of up to one mill on all taxable real and personal property situated within the City for the purpose of building, maintaining, and acquiring new affordable housing units which are permanently affordable to low-income households making no income up to 60% of area median income </a:t>
            </a:r>
            <a:r>
              <a:rPr lang="en-US" dirty="0">
                <a:highlight>
                  <a:srgbClr val="FFFF00"/>
                </a:highlight>
              </a:rPr>
              <a:t>and providing social services, not to exceed 20% of the millage revenues over the entire term of the millage, for the residents of such housing. </a:t>
            </a:r>
            <a:r>
              <a:rPr lang="en-US" dirty="0">
                <a:highlight>
                  <a:srgbClr val="00FFFF"/>
                </a:highlight>
              </a:rPr>
              <a:t>No money collected pursuant to this millage shall be spent on building, maintaining, or acquiring new units located in the floodplain or floodway.</a:t>
            </a:r>
          </a:p>
          <a:p>
            <a:pPr lvl="1"/>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898E8225-FD70-4F8E-B3A1-06A9867BD747}"/>
              </a:ext>
            </a:extLst>
          </p:cNvPr>
          <p:cNvSpPr>
            <a:spLocks noGrp="1"/>
          </p:cNvSpPr>
          <p:nvPr>
            <p:ph type="ftr" sz="quarter" idx="11"/>
          </p:nvPr>
        </p:nvSpPr>
        <p:spPr/>
        <p:txBody>
          <a:bodyPr/>
          <a:lstStyle/>
          <a:p>
            <a:r>
              <a:rPr lang="en-US"/>
              <a:t>AAHC</a:t>
            </a:r>
          </a:p>
        </p:txBody>
      </p:sp>
      <p:sp>
        <p:nvSpPr>
          <p:cNvPr id="5" name="Slide Number Placeholder 4">
            <a:extLst>
              <a:ext uri="{FF2B5EF4-FFF2-40B4-BE49-F238E27FC236}">
                <a16:creationId xmlns:a16="http://schemas.microsoft.com/office/drawing/2014/main" id="{C18D1A5E-9970-4DA3-804F-C17EA5F4E0DB}"/>
              </a:ext>
            </a:extLst>
          </p:cNvPr>
          <p:cNvSpPr>
            <a:spLocks noGrp="1"/>
          </p:cNvSpPr>
          <p:nvPr>
            <p:ph type="sldNum" sz="quarter" idx="12"/>
          </p:nvPr>
        </p:nvSpPr>
        <p:spPr/>
        <p:txBody>
          <a:bodyPr/>
          <a:lstStyle/>
          <a:p>
            <a:fld id="{D77E9F74-045A-48FC-B9BF-6200E59ED1BF}" type="slidenum">
              <a:rPr lang="en-US" smtClean="0"/>
              <a:t>49</a:t>
            </a:fld>
            <a:endParaRPr lang="en-US"/>
          </a:p>
        </p:txBody>
      </p:sp>
    </p:spTree>
    <p:extLst>
      <p:ext uri="{BB962C8B-B14F-4D97-AF65-F5344CB8AC3E}">
        <p14:creationId xmlns:p14="http://schemas.microsoft.com/office/powerpoint/2010/main" val="193259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890" r="17890"/>
          <a:stretch>
            <a:fillRect/>
          </a:stretch>
        </p:blipFill>
        <p:spPr/>
      </p:pic>
      <p:sp>
        <p:nvSpPr>
          <p:cNvPr id="3" name="TextBox 2"/>
          <p:cNvSpPr txBox="1"/>
          <p:nvPr/>
        </p:nvSpPr>
        <p:spPr>
          <a:xfrm>
            <a:off x="6113146" y="1034812"/>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01</a:t>
            </a:r>
          </a:p>
        </p:txBody>
      </p:sp>
      <p:sp>
        <p:nvSpPr>
          <p:cNvPr id="4" name="TextBox 3"/>
          <p:cNvSpPr txBox="1"/>
          <p:nvPr/>
        </p:nvSpPr>
        <p:spPr>
          <a:xfrm>
            <a:off x="7013219" y="1640618"/>
            <a:ext cx="4910667" cy="785343"/>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20 properties in the City of Ann Arbor</a:t>
            </a:r>
          </a:p>
          <a:p>
            <a:pPr algn="just">
              <a:lnSpc>
                <a:spcPct val="150000"/>
              </a:lnSpc>
            </a:pPr>
            <a:r>
              <a:rPr lang="en-US" sz="1600" b="1" dirty="0">
                <a:latin typeface="PT Sans" panose="020B0503020203020204" pitchFamily="34" charset="0"/>
                <a:ea typeface="Source Sans Pro" charset="0"/>
                <a:cs typeface="Arial" panose="020B0604020202020204" pitchFamily="34" charset="0"/>
              </a:rPr>
              <a:t>626 apartments</a:t>
            </a:r>
          </a:p>
        </p:txBody>
      </p:sp>
      <p:sp>
        <p:nvSpPr>
          <p:cNvPr id="5" name="TextBox 4"/>
          <p:cNvSpPr txBox="1"/>
          <p:nvPr/>
        </p:nvSpPr>
        <p:spPr>
          <a:xfrm>
            <a:off x="7013220" y="1234866"/>
            <a:ext cx="5308743" cy="369332"/>
          </a:xfrm>
          <a:prstGeom prst="rect">
            <a:avLst/>
          </a:prstGeom>
          <a:noFill/>
        </p:spPr>
        <p:txBody>
          <a:bodyPr wrap="square" rtlCol="0">
            <a:spAutoFit/>
          </a:bodyPr>
          <a:lstStyle/>
          <a:p>
            <a:r>
              <a:rPr lang="en-US" dirty="0">
                <a:latin typeface="Abhaya Libre SemiBold" panose="02000703000000000000" pitchFamily="2" charset="0"/>
              </a:rPr>
              <a:t>Affordable Housing Properties</a:t>
            </a:r>
          </a:p>
        </p:txBody>
      </p:sp>
      <p:sp>
        <p:nvSpPr>
          <p:cNvPr id="8" name="TextBox 7"/>
          <p:cNvSpPr txBox="1"/>
          <p:nvPr/>
        </p:nvSpPr>
        <p:spPr>
          <a:xfrm>
            <a:off x="276577" y="6401390"/>
            <a:ext cx="4910667" cy="369332"/>
          </a:xfrm>
          <a:prstGeom prst="rect">
            <a:avLst/>
          </a:prstGeom>
          <a:noFill/>
        </p:spPr>
        <p:txBody>
          <a:bodyPr wrap="square" rtlCol="0">
            <a:spAutoFit/>
          </a:bodyPr>
          <a:lstStyle/>
          <a:p>
            <a:r>
              <a:rPr lang="en-US" b="1" dirty="0">
                <a:latin typeface="PT Sans" panose="020B0503020203020204" pitchFamily="34" charset="0"/>
              </a:rPr>
              <a:t>Open House West Arbor – Ribbon Running </a:t>
            </a:r>
          </a:p>
        </p:txBody>
      </p:sp>
      <p:sp>
        <p:nvSpPr>
          <p:cNvPr id="9" name="TextBox 8"/>
          <p:cNvSpPr txBox="1"/>
          <p:nvPr/>
        </p:nvSpPr>
        <p:spPr>
          <a:xfrm>
            <a:off x="6188709" y="2537925"/>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02</a:t>
            </a:r>
          </a:p>
        </p:txBody>
      </p:sp>
      <p:sp>
        <p:nvSpPr>
          <p:cNvPr id="11" name="TextBox 10"/>
          <p:cNvSpPr txBox="1"/>
          <p:nvPr/>
        </p:nvSpPr>
        <p:spPr>
          <a:xfrm>
            <a:off x="7004613" y="2766340"/>
            <a:ext cx="5308743" cy="369332"/>
          </a:xfrm>
          <a:prstGeom prst="rect">
            <a:avLst/>
          </a:prstGeom>
          <a:noFill/>
        </p:spPr>
        <p:txBody>
          <a:bodyPr wrap="square" rtlCol="0">
            <a:spAutoFit/>
          </a:bodyPr>
          <a:lstStyle/>
          <a:p>
            <a:r>
              <a:rPr lang="en-US" dirty="0">
                <a:latin typeface="Abhaya Libre SemiBold" panose="02000703000000000000" pitchFamily="2" charset="0"/>
              </a:rPr>
              <a:t>Voucher Programs – Washtenaw &amp; Monroe Counties</a:t>
            </a:r>
          </a:p>
        </p:txBody>
      </p:sp>
      <p:sp>
        <p:nvSpPr>
          <p:cNvPr id="12" name="TextBox 11"/>
          <p:cNvSpPr txBox="1"/>
          <p:nvPr/>
        </p:nvSpPr>
        <p:spPr>
          <a:xfrm>
            <a:off x="6188710" y="3740989"/>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03</a:t>
            </a:r>
          </a:p>
        </p:txBody>
      </p:sp>
      <p:sp>
        <p:nvSpPr>
          <p:cNvPr id="14" name="TextBox 13"/>
          <p:cNvSpPr txBox="1"/>
          <p:nvPr/>
        </p:nvSpPr>
        <p:spPr>
          <a:xfrm>
            <a:off x="7004612" y="4030704"/>
            <a:ext cx="5308743" cy="369332"/>
          </a:xfrm>
          <a:prstGeom prst="rect">
            <a:avLst/>
          </a:prstGeom>
          <a:noFill/>
        </p:spPr>
        <p:txBody>
          <a:bodyPr wrap="square" rtlCol="0">
            <a:spAutoFit/>
          </a:bodyPr>
          <a:lstStyle/>
          <a:p>
            <a:r>
              <a:rPr lang="en-US" dirty="0">
                <a:latin typeface="Abhaya Libre SemiBold" panose="02000703000000000000" pitchFamily="2" charset="0"/>
              </a:rPr>
              <a:t>Family Self-Sufficiency &amp; Homeownership Programs</a:t>
            </a:r>
          </a:p>
        </p:txBody>
      </p:sp>
      <p:sp>
        <p:nvSpPr>
          <p:cNvPr id="15" name="TextBox 14"/>
          <p:cNvSpPr txBox="1"/>
          <p:nvPr/>
        </p:nvSpPr>
        <p:spPr>
          <a:xfrm>
            <a:off x="6188709" y="269645"/>
            <a:ext cx="5823936" cy="584775"/>
          </a:xfrm>
          <a:prstGeom prst="rect">
            <a:avLst/>
          </a:prstGeom>
          <a:noFill/>
        </p:spPr>
        <p:txBody>
          <a:bodyPr wrap="square" rtlCol="0">
            <a:spAutoFit/>
          </a:bodyPr>
          <a:lstStyle/>
          <a:p>
            <a:pPr algn="ctr"/>
            <a:r>
              <a:rPr lang="en-US" sz="3200" b="1" dirty="0">
                <a:solidFill>
                  <a:srgbClr val="F15927"/>
                </a:solidFill>
                <a:latin typeface="PT Sans" panose="020B0503020203020204" pitchFamily="34" charset="0"/>
              </a:rPr>
              <a:t>Ann Arbor Housing Commission</a:t>
            </a:r>
          </a:p>
        </p:txBody>
      </p:sp>
      <p:sp>
        <p:nvSpPr>
          <p:cNvPr id="17" name="TextBox 16"/>
          <p:cNvSpPr txBox="1"/>
          <p:nvPr/>
        </p:nvSpPr>
        <p:spPr>
          <a:xfrm>
            <a:off x="7004613" y="3163144"/>
            <a:ext cx="4910667" cy="421847"/>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2,347 Vouchers</a:t>
            </a:r>
          </a:p>
        </p:txBody>
      </p:sp>
      <p:sp>
        <p:nvSpPr>
          <p:cNvPr id="19" name="TextBox 18"/>
          <p:cNvSpPr txBox="1"/>
          <p:nvPr/>
        </p:nvSpPr>
        <p:spPr>
          <a:xfrm>
            <a:off x="7101978" y="4477819"/>
            <a:ext cx="4910667" cy="792781"/>
          </a:xfrm>
          <a:prstGeom prst="rect">
            <a:avLst/>
          </a:prstGeom>
          <a:noFill/>
        </p:spPr>
        <p:txBody>
          <a:bodyPr wrap="square" rtlCol="0">
            <a:spAutoFit/>
          </a:bodyPr>
          <a:lstStyle/>
          <a:p>
            <a:pPr algn="just">
              <a:lnSpc>
                <a:spcPct val="150000"/>
              </a:lnSpc>
            </a:pPr>
            <a:r>
              <a:rPr lang="en-US" sz="1600" b="1">
                <a:latin typeface="PT Sans" panose="020B0503020203020204" pitchFamily="34" charset="0"/>
                <a:ea typeface="Source Sans Pro" charset="0"/>
                <a:cs typeface="Arial" panose="020B0604020202020204" pitchFamily="34" charset="0"/>
              </a:rPr>
              <a:t>100 </a:t>
            </a:r>
            <a:r>
              <a:rPr lang="en-US" sz="1600" b="1" dirty="0">
                <a:latin typeface="PT Sans" panose="020B0503020203020204" pitchFamily="34" charset="0"/>
                <a:ea typeface="Source Sans Pro" charset="0"/>
                <a:cs typeface="Arial" panose="020B0604020202020204" pitchFamily="34" charset="0"/>
              </a:rPr>
              <a:t>– 130 FSS participants</a:t>
            </a:r>
          </a:p>
          <a:p>
            <a:pPr algn="just">
              <a:lnSpc>
                <a:spcPct val="150000"/>
              </a:lnSpc>
            </a:pPr>
            <a:r>
              <a:rPr lang="en-US" sz="1600" b="1" dirty="0">
                <a:latin typeface="PT Sans" panose="020B0503020203020204" pitchFamily="34" charset="0"/>
                <a:ea typeface="Source Sans Pro" charset="0"/>
                <a:cs typeface="Arial" panose="020B0604020202020204" pitchFamily="34" charset="0"/>
              </a:rPr>
              <a:t>21 Homeowners</a:t>
            </a:r>
          </a:p>
        </p:txBody>
      </p:sp>
      <p:sp>
        <p:nvSpPr>
          <p:cNvPr id="18" name="TextBox 17"/>
          <p:cNvSpPr txBox="1"/>
          <p:nvPr/>
        </p:nvSpPr>
        <p:spPr>
          <a:xfrm>
            <a:off x="6188710" y="5328773"/>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04</a:t>
            </a:r>
          </a:p>
        </p:txBody>
      </p:sp>
      <p:sp>
        <p:nvSpPr>
          <p:cNvPr id="20" name="TextBox 19"/>
          <p:cNvSpPr txBox="1"/>
          <p:nvPr/>
        </p:nvSpPr>
        <p:spPr>
          <a:xfrm>
            <a:off x="7115175" y="5548117"/>
            <a:ext cx="5308743" cy="369332"/>
          </a:xfrm>
          <a:prstGeom prst="rect">
            <a:avLst/>
          </a:prstGeom>
          <a:noFill/>
        </p:spPr>
        <p:txBody>
          <a:bodyPr wrap="square" rtlCol="0">
            <a:spAutoFit/>
          </a:bodyPr>
          <a:lstStyle/>
          <a:p>
            <a:r>
              <a:rPr lang="en-US" dirty="0">
                <a:latin typeface="Abhaya Libre SemiBold" panose="02000703000000000000" pitchFamily="2" charset="0"/>
              </a:rPr>
              <a:t>Development</a:t>
            </a:r>
          </a:p>
        </p:txBody>
      </p:sp>
      <p:sp>
        <p:nvSpPr>
          <p:cNvPr id="21" name="TextBox 20"/>
          <p:cNvSpPr txBox="1"/>
          <p:nvPr/>
        </p:nvSpPr>
        <p:spPr>
          <a:xfrm>
            <a:off x="7101979" y="5900395"/>
            <a:ext cx="4910667" cy="785343"/>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741 Units Under Development by AAHC since 2021 </a:t>
            </a:r>
          </a:p>
          <a:p>
            <a:pPr algn="just">
              <a:lnSpc>
                <a:spcPct val="150000"/>
              </a:lnSpc>
            </a:pPr>
            <a:r>
              <a:rPr lang="en-US" sz="1600" b="1" dirty="0">
                <a:latin typeface="PT Sans" panose="020B0503020203020204" pitchFamily="34" charset="0"/>
                <a:ea typeface="Source Sans Pro" charset="0"/>
                <a:cs typeface="Arial" panose="020B0604020202020204" pitchFamily="34" charset="0"/>
              </a:rPr>
              <a:t>$355,000,000 Total Development Costs</a:t>
            </a:r>
          </a:p>
        </p:txBody>
      </p:sp>
    </p:spTree>
    <p:extLst>
      <p:ext uri="{BB962C8B-B14F-4D97-AF65-F5344CB8AC3E}">
        <p14:creationId xmlns:p14="http://schemas.microsoft.com/office/powerpoint/2010/main" val="3675986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0556C4-0D04-485B-96B3-E7E554D98A01}"/>
              </a:ext>
            </a:extLst>
          </p:cNvPr>
          <p:cNvSpPr>
            <a:spLocks noGrp="1"/>
          </p:cNvSpPr>
          <p:nvPr>
            <p:ph type="dt" sz="half" idx="10"/>
          </p:nvPr>
        </p:nvSpPr>
        <p:spPr/>
        <p:txBody>
          <a:bodyPr/>
          <a:lstStyle/>
          <a:p>
            <a:r>
              <a:rPr lang="en-US"/>
              <a:t>March 10, 2026</a:t>
            </a:r>
            <a:endParaRPr lang="en-US" dirty="0"/>
          </a:p>
        </p:txBody>
      </p:sp>
      <p:sp>
        <p:nvSpPr>
          <p:cNvPr id="4" name="Slide Number Placeholder 3">
            <a:extLst>
              <a:ext uri="{FF2B5EF4-FFF2-40B4-BE49-F238E27FC236}">
                <a16:creationId xmlns:a16="http://schemas.microsoft.com/office/drawing/2014/main" id="{5A35081C-49D5-06F6-E159-D2111232C38A}"/>
              </a:ext>
            </a:extLst>
          </p:cNvPr>
          <p:cNvSpPr>
            <a:spLocks noGrp="1"/>
          </p:cNvSpPr>
          <p:nvPr>
            <p:ph type="sldNum" sz="quarter" idx="12"/>
          </p:nvPr>
        </p:nvSpPr>
        <p:spPr/>
        <p:txBody>
          <a:bodyPr/>
          <a:lstStyle/>
          <a:p>
            <a:fld id="{593D15F1-D1C1-5E47-B450-18E733128F18}" type="slidenum">
              <a:rPr lang="en-US" smtClean="0"/>
              <a:pPr/>
              <a:t>50</a:t>
            </a:fld>
            <a:endParaRPr lang="en-US"/>
          </a:p>
        </p:txBody>
      </p:sp>
      <p:sp>
        <p:nvSpPr>
          <p:cNvPr id="5" name="TextBox 4">
            <a:extLst>
              <a:ext uri="{FF2B5EF4-FFF2-40B4-BE49-F238E27FC236}">
                <a16:creationId xmlns:a16="http://schemas.microsoft.com/office/drawing/2014/main" id="{F87EF539-A5CA-28F9-31B8-CDC23757E1D7}"/>
              </a:ext>
            </a:extLst>
          </p:cNvPr>
          <p:cNvSpPr txBox="1"/>
          <p:nvPr/>
        </p:nvSpPr>
        <p:spPr>
          <a:xfrm>
            <a:off x="237578" y="279520"/>
            <a:ext cx="11716843" cy="1384995"/>
          </a:xfrm>
          <a:prstGeom prst="rect">
            <a:avLst/>
          </a:prstGeom>
          <a:noFill/>
        </p:spPr>
        <p:txBody>
          <a:bodyPr wrap="square" lIns="91440" tIns="45720" rIns="91440" bIns="45720" rtlCol="0" anchor="t">
            <a:spAutoFit/>
          </a:bodyPr>
          <a:lstStyle/>
          <a:p>
            <a:pPr algn="ctr"/>
            <a:r>
              <a:rPr lang="en-US" sz="3200" b="1" dirty="0">
                <a:latin typeface="Beirut Text SemiBold"/>
              </a:rPr>
              <a:t>Affordable Housing Millage Guidelines </a:t>
            </a:r>
            <a:br>
              <a:rPr lang="en-US" sz="3200" b="1" dirty="0">
                <a:latin typeface="Beirut Text SemiBold"/>
              </a:rPr>
            </a:br>
            <a:r>
              <a:rPr lang="en-US" sz="3200" b="1" dirty="0">
                <a:latin typeface="Beirut Text SemiBold"/>
              </a:rPr>
              <a:t>Adopted by City Council </a:t>
            </a:r>
            <a:br>
              <a:rPr lang="en-US" sz="3200" b="1" dirty="0">
                <a:latin typeface="Beirut Text SemiBold"/>
              </a:rPr>
            </a:br>
            <a:r>
              <a:rPr lang="en-US" sz="2000" b="1" dirty="0">
                <a:latin typeface="Beirut Text SemiBold"/>
              </a:rPr>
              <a:t>July 27, 2020</a:t>
            </a:r>
          </a:p>
        </p:txBody>
      </p:sp>
      <p:sp>
        <p:nvSpPr>
          <p:cNvPr id="21" name="TextBox 20">
            <a:extLst>
              <a:ext uri="{FF2B5EF4-FFF2-40B4-BE49-F238E27FC236}">
                <a16:creationId xmlns:a16="http://schemas.microsoft.com/office/drawing/2014/main" id="{0C53FEC1-4E4C-D37E-5AAD-8D973AF4FE96}"/>
              </a:ext>
            </a:extLst>
          </p:cNvPr>
          <p:cNvSpPr txBox="1"/>
          <p:nvPr/>
        </p:nvSpPr>
        <p:spPr>
          <a:xfrm>
            <a:off x="237578" y="2527943"/>
            <a:ext cx="3550520" cy="3840860"/>
          </a:xfrm>
          <a:prstGeom prst="rect">
            <a:avLst/>
          </a:prstGeom>
          <a:solidFill>
            <a:schemeClr val="accent5"/>
          </a:solidFill>
        </p:spPr>
        <p:txBody>
          <a:bodyPr wrap="square" rtlCol="0">
            <a:spAutoFit/>
          </a:bodyPr>
          <a:lstStyle/>
          <a:p>
            <a:pPr lvl="0" algn="ctr">
              <a:spcAft>
                <a:spcPts val="1200"/>
              </a:spcAft>
              <a:defRPr/>
            </a:pPr>
            <a:br>
              <a:rPr lang="en-US" sz="2400" b="1" dirty="0">
                <a:latin typeface="Beirut Text SemiBold"/>
              </a:rPr>
            </a:br>
            <a:r>
              <a:rPr lang="en-US" sz="2800" b="1" dirty="0">
                <a:latin typeface="Beirut Text SemiBold"/>
              </a:rPr>
              <a:t>Socio-Economic Diversity</a:t>
            </a:r>
          </a:p>
          <a:p>
            <a:pPr lvl="0" algn="ctr">
              <a:lnSpc>
                <a:spcPct val="150000"/>
              </a:lnSpc>
              <a:defRPr/>
            </a:pPr>
            <a:r>
              <a:rPr lang="en-US" dirty="0"/>
              <a:t>All Neighborhoods </a:t>
            </a:r>
          </a:p>
          <a:p>
            <a:pPr lvl="0" algn="ctr">
              <a:lnSpc>
                <a:spcPct val="150000"/>
              </a:lnSpc>
              <a:defRPr/>
            </a:pPr>
            <a:r>
              <a:rPr lang="en-US" dirty="0"/>
              <a:t>100% Affordable</a:t>
            </a:r>
          </a:p>
          <a:p>
            <a:pPr lvl="0" algn="ctr">
              <a:lnSpc>
                <a:spcPct val="150000"/>
              </a:lnSpc>
              <a:defRPr/>
            </a:pPr>
            <a:r>
              <a:rPr lang="en-US" dirty="0"/>
              <a:t>Mixed-Income</a:t>
            </a:r>
          </a:p>
          <a:p>
            <a:pPr lvl="0" algn="ctr">
              <a:lnSpc>
                <a:spcPct val="150000"/>
              </a:lnSpc>
              <a:defRPr/>
            </a:pPr>
            <a:r>
              <a:rPr lang="en-US" dirty="0"/>
              <a:t>Group Homes</a:t>
            </a:r>
          </a:p>
          <a:p>
            <a:pPr lvl="0" algn="ctr">
              <a:lnSpc>
                <a:spcPct val="150000"/>
              </a:lnSpc>
              <a:defRPr/>
            </a:pPr>
            <a:r>
              <a:rPr lang="en-US" dirty="0"/>
              <a:t>Apartment Complexes</a:t>
            </a:r>
          </a:p>
          <a:p>
            <a:pPr lvl="0" algn="ctr">
              <a:lnSpc>
                <a:spcPct val="150000"/>
              </a:lnSpc>
              <a:defRPr/>
            </a:pPr>
            <a:endParaRPr lang="en-US" sz="1400" dirty="0"/>
          </a:p>
        </p:txBody>
      </p:sp>
      <p:sp>
        <p:nvSpPr>
          <p:cNvPr id="22" name="TextBox 21">
            <a:extLst>
              <a:ext uri="{FF2B5EF4-FFF2-40B4-BE49-F238E27FC236}">
                <a16:creationId xmlns:a16="http://schemas.microsoft.com/office/drawing/2014/main" id="{C303A420-DB52-8197-79BC-3CE02B93B8A3}"/>
              </a:ext>
            </a:extLst>
          </p:cNvPr>
          <p:cNvSpPr txBox="1"/>
          <p:nvPr/>
        </p:nvSpPr>
        <p:spPr>
          <a:xfrm>
            <a:off x="3988215" y="3444926"/>
            <a:ext cx="4215569" cy="2923877"/>
          </a:xfrm>
          <a:prstGeom prst="rect">
            <a:avLst/>
          </a:prstGeom>
          <a:solidFill>
            <a:schemeClr val="bg2"/>
          </a:solidFill>
        </p:spPr>
        <p:txBody>
          <a:bodyPr wrap="square" rtlCol="0">
            <a:spAutoFit/>
          </a:bodyPr>
          <a:lstStyle/>
          <a:p>
            <a:pPr lvl="0" algn="ctr">
              <a:spcAft>
                <a:spcPts val="1200"/>
              </a:spcAft>
              <a:defRPr/>
            </a:pPr>
            <a:br>
              <a:rPr lang="en-US" sz="2400" b="1" dirty="0">
                <a:latin typeface="Beirut Text SemiBold"/>
              </a:rPr>
            </a:br>
            <a:r>
              <a:rPr lang="en-US" sz="2800" b="1" dirty="0">
                <a:latin typeface="Beirut Text SemiBold"/>
              </a:rPr>
              <a:t>Inclusive &amp; Equitable</a:t>
            </a:r>
          </a:p>
          <a:p>
            <a:pPr lvl="0" algn="ctr">
              <a:lnSpc>
                <a:spcPct val="150000"/>
              </a:lnSpc>
              <a:defRPr/>
            </a:pPr>
            <a:r>
              <a:rPr lang="en-US" dirty="0"/>
              <a:t>Special Needs Seniors</a:t>
            </a:r>
          </a:p>
          <a:p>
            <a:pPr lvl="0" algn="ctr">
              <a:lnSpc>
                <a:spcPct val="150000"/>
              </a:lnSpc>
              <a:defRPr/>
            </a:pPr>
            <a:r>
              <a:rPr lang="en-US" dirty="0"/>
              <a:t>Persons with a Disability </a:t>
            </a:r>
          </a:p>
          <a:p>
            <a:pPr lvl="0" algn="ctr">
              <a:lnSpc>
                <a:spcPct val="150000"/>
              </a:lnSpc>
              <a:defRPr/>
            </a:pPr>
            <a:r>
              <a:rPr lang="en-US" dirty="0"/>
              <a:t>Youth Aging out of Foster Care </a:t>
            </a:r>
          </a:p>
          <a:p>
            <a:pPr lvl="0" algn="ctr">
              <a:lnSpc>
                <a:spcPct val="150000"/>
              </a:lnSpc>
              <a:defRPr/>
            </a:pPr>
            <a:r>
              <a:rPr lang="en-US" dirty="0"/>
              <a:t>Homeless</a:t>
            </a:r>
          </a:p>
          <a:p>
            <a:pPr lvl="0" algn="ctr">
              <a:spcAft>
                <a:spcPts val="1200"/>
              </a:spcAft>
              <a:defRPr/>
            </a:pPr>
            <a:endParaRPr lang="en-US" sz="1400" dirty="0"/>
          </a:p>
        </p:txBody>
      </p:sp>
      <p:sp>
        <p:nvSpPr>
          <p:cNvPr id="23" name="TextBox 22">
            <a:extLst>
              <a:ext uri="{FF2B5EF4-FFF2-40B4-BE49-F238E27FC236}">
                <a16:creationId xmlns:a16="http://schemas.microsoft.com/office/drawing/2014/main" id="{70F53A1A-539B-C2A9-B130-B6DBC808D526}"/>
              </a:ext>
            </a:extLst>
          </p:cNvPr>
          <p:cNvSpPr txBox="1"/>
          <p:nvPr/>
        </p:nvSpPr>
        <p:spPr>
          <a:xfrm>
            <a:off x="8403901" y="1629044"/>
            <a:ext cx="3550519" cy="4739759"/>
          </a:xfrm>
          <a:prstGeom prst="rect">
            <a:avLst/>
          </a:prstGeom>
          <a:solidFill>
            <a:schemeClr val="accent2"/>
          </a:solidFill>
        </p:spPr>
        <p:txBody>
          <a:bodyPr wrap="square" rtlCol="0">
            <a:spAutoFit/>
          </a:bodyPr>
          <a:lstStyle/>
          <a:p>
            <a:pPr lvl="0" algn="ctr">
              <a:spcAft>
                <a:spcPts val="1200"/>
              </a:spcAft>
              <a:defRPr/>
            </a:pPr>
            <a:endParaRPr lang="en-US" sz="2400" b="1" dirty="0">
              <a:solidFill>
                <a:schemeClr val="accent2"/>
              </a:solidFill>
              <a:latin typeface="Beirut Text SemiBold"/>
            </a:endParaRPr>
          </a:p>
          <a:p>
            <a:pPr lvl="0" algn="ctr">
              <a:spcAft>
                <a:spcPts val="1200"/>
              </a:spcAft>
              <a:defRPr/>
            </a:pPr>
            <a:r>
              <a:rPr lang="en-US" sz="2800" b="1" dirty="0">
                <a:latin typeface="Beirut Text SemiBold"/>
              </a:rPr>
              <a:t>Resident Services</a:t>
            </a:r>
          </a:p>
          <a:p>
            <a:pPr lvl="0" algn="ctr">
              <a:lnSpc>
                <a:spcPct val="150000"/>
              </a:lnSpc>
              <a:defRPr/>
            </a:pPr>
            <a:r>
              <a:rPr lang="en-US" dirty="0"/>
              <a:t>Mental Health</a:t>
            </a:r>
          </a:p>
          <a:p>
            <a:pPr lvl="0" algn="ctr">
              <a:lnSpc>
                <a:spcPct val="150000"/>
              </a:lnSpc>
              <a:defRPr/>
            </a:pPr>
            <a:r>
              <a:rPr lang="en-US" dirty="0"/>
              <a:t>Physical Health</a:t>
            </a:r>
          </a:p>
          <a:p>
            <a:pPr lvl="0" algn="ctr">
              <a:lnSpc>
                <a:spcPct val="150000"/>
              </a:lnSpc>
              <a:defRPr/>
            </a:pPr>
            <a:r>
              <a:rPr lang="en-US" dirty="0"/>
              <a:t>Financial Services </a:t>
            </a:r>
          </a:p>
          <a:p>
            <a:pPr lvl="0" algn="ctr">
              <a:lnSpc>
                <a:spcPct val="150000"/>
              </a:lnSpc>
              <a:defRPr/>
            </a:pPr>
            <a:r>
              <a:rPr lang="en-US" dirty="0"/>
              <a:t>Job Skills &amp; Employment</a:t>
            </a:r>
          </a:p>
          <a:p>
            <a:pPr lvl="0" algn="ctr">
              <a:lnSpc>
                <a:spcPct val="150000"/>
              </a:lnSpc>
              <a:defRPr/>
            </a:pPr>
            <a:r>
              <a:rPr lang="en-US" dirty="0"/>
              <a:t>Daily Living Skills</a:t>
            </a:r>
          </a:p>
          <a:p>
            <a:pPr lvl="0" algn="ctr">
              <a:lnSpc>
                <a:spcPct val="150000"/>
              </a:lnSpc>
              <a:defRPr/>
            </a:pPr>
            <a:r>
              <a:rPr lang="en-US" dirty="0"/>
              <a:t>Crisis Management</a:t>
            </a:r>
          </a:p>
          <a:p>
            <a:pPr lvl="0" algn="ctr">
              <a:lnSpc>
                <a:spcPct val="150000"/>
              </a:lnSpc>
              <a:defRPr/>
            </a:pPr>
            <a:r>
              <a:rPr lang="en-US" dirty="0"/>
              <a:t>Conflict Resolution</a:t>
            </a:r>
          </a:p>
          <a:p>
            <a:pPr lvl="0" algn="ctr">
              <a:lnSpc>
                <a:spcPct val="150000"/>
              </a:lnSpc>
              <a:defRPr/>
            </a:pPr>
            <a:r>
              <a:rPr lang="en-US" dirty="0"/>
              <a:t>Youth Programming</a:t>
            </a:r>
          </a:p>
          <a:p>
            <a:pPr lvl="0" algn="ctr">
              <a:spcAft>
                <a:spcPts val="1200"/>
              </a:spcAft>
              <a:defRPr/>
            </a:pPr>
            <a:endParaRPr lang="en-US" sz="1400" dirty="0"/>
          </a:p>
        </p:txBody>
      </p:sp>
    </p:spTree>
    <p:extLst>
      <p:ext uri="{BB962C8B-B14F-4D97-AF65-F5344CB8AC3E}">
        <p14:creationId xmlns:p14="http://schemas.microsoft.com/office/powerpoint/2010/main" val="4193554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1832F-7D3E-9FFF-8551-8D86CF51C4D6}"/>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A0D68AA7-8B5E-B3E1-2B21-3B1C3A3725DD}"/>
              </a:ext>
            </a:extLst>
          </p:cNvPr>
          <p:cNvSpPr>
            <a:spLocks noGrp="1"/>
          </p:cNvSpPr>
          <p:nvPr>
            <p:ph type="dt" sz="half" idx="10"/>
          </p:nvPr>
        </p:nvSpPr>
        <p:spPr/>
        <p:txBody>
          <a:bodyPr/>
          <a:lstStyle/>
          <a:p>
            <a:r>
              <a:rPr lang="en-US"/>
              <a:t>March 10, 2026</a:t>
            </a:r>
            <a:endParaRPr lang="en-US" dirty="0"/>
          </a:p>
        </p:txBody>
      </p:sp>
      <p:sp>
        <p:nvSpPr>
          <p:cNvPr id="4" name="Slide Number Placeholder 3">
            <a:extLst>
              <a:ext uri="{FF2B5EF4-FFF2-40B4-BE49-F238E27FC236}">
                <a16:creationId xmlns:a16="http://schemas.microsoft.com/office/drawing/2014/main" id="{87192A56-AD4B-BAEE-6457-D2529B17AB68}"/>
              </a:ext>
            </a:extLst>
          </p:cNvPr>
          <p:cNvSpPr>
            <a:spLocks noGrp="1"/>
          </p:cNvSpPr>
          <p:nvPr>
            <p:ph type="sldNum" sz="quarter" idx="12"/>
          </p:nvPr>
        </p:nvSpPr>
        <p:spPr/>
        <p:txBody>
          <a:bodyPr/>
          <a:lstStyle/>
          <a:p>
            <a:fld id="{593D15F1-D1C1-5E47-B450-18E733128F18}" type="slidenum">
              <a:rPr lang="en-US" smtClean="0"/>
              <a:pPr/>
              <a:t>51</a:t>
            </a:fld>
            <a:endParaRPr lang="en-US"/>
          </a:p>
        </p:txBody>
      </p:sp>
      <p:sp>
        <p:nvSpPr>
          <p:cNvPr id="5" name="TextBox 4">
            <a:extLst>
              <a:ext uri="{FF2B5EF4-FFF2-40B4-BE49-F238E27FC236}">
                <a16:creationId xmlns:a16="http://schemas.microsoft.com/office/drawing/2014/main" id="{7BB23B80-6AD8-F4B3-230D-DCD82CDFA1D2}"/>
              </a:ext>
            </a:extLst>
          </p:cNvPr>
          <p:cNvSpPr txBox="1"/>
          <p:nvPr/>
        </p:nvSpPr>
        <p:spPr>
          <a:xfrm>
            <a:off x="339493" y="411872"/>
            <a:ext cx="6792827" cy="1384995"/>
          </a:xfrm>
          <a:prstGeom prst="rect">
            <a:avLst/>
          </a:prstGeom>
          <a:noFill/>
        </p:spPr>
        <p:txBody>
          <a:bodyPr wrap="square" lIns="91440" tIns="45720" rIns="91440" bIns="45720" rtlCol="0" anchor="t">
            <a:spAutoFit/>
          </a:bodyPr>
          <a:lstStyle/>
          <a:p>
            <a:r>
              <a:rPr lang="en-US" sz="3200" b="1" dirty="0">
                <a:latin typeface="Beirut Text SemiBold"/>
              </a:rPr>
              <a:t>Millage Guidelines Adopted by City Council </a:t>
            </a:r>
            <a:br>
              <a:rPr lang="en-US" sz="3200" b="1" dirty="0">
                <a:latin typeface="Beirut Text SemiBold"/>
              </a:rPr>
            </a:br>
            <a:endParaRPr lang="en-US" sz="2000" b="1" dirty="0">
              <a:latin typeface="Beirut Text SemiBold"/>
            </a:endParaRPr>
          </a:p>
        </p:txBody>
      </p:sp>
      <p:sp>
        <p:nvSpPr>
          <p:cNvPr id="23" name="TextBox 22">
            <a:extLst>
              <a:ext uri="{FF2B5EF4-FFF2-40B4-BE49-F238E27FC236}">
                <a16:creationId xmlns:a16="http://schemas.microsoft.com/office/drawing/2014/main" id="{9A19DC2A-38FA-A0AD-B968-4CDCD31E2D8A}"/>
              </a:ext>
            </a:extLst>
          </p:cNvPr>
          <p:cNvSpPr txBox="1"/>
          <p:nvPr/>
        </p:nvSpPr>
        <p:spPr>
          <a:xfrm>
            <a:off x="373027" y="2709435"/>
            <a:ext cx="5122844" cy="3563861"/>
          </a:xfrm>
          <a:prstGeom prst="rect">
            <a:avLst/>
          </a:prstGeom>
          <a:solidFill>
            <a:schemeClr val="accent2"/>
          </a:solidFill>
        </p:spPr>
        <p:txBody>
          <a:bodyPr wrap="square" rtlCol="0">
            <a:spAutoFit/>
          </a:bodyPr>
          <a:lstStyle/>
          <a:p>
            <a:pPr lvl="0" algn="ctr">
              <a:spcAft>
                <a:spcPts val="1200"/>
              </a:spcAft>
              <a:defRPr/>
            </a:pPr>
            <a:endParaRPr lang="en-US" sz="2400" b="1" dirty="0">
              <a:solidFill>
                <a:schemeClr val="accent2"/>
              </a:solidFill>
              <a:latin typeface="Beirut Text SemiBold"/>
            </a:endParaRPr>
          </a:p>
          <a:p>
            <a:pPr lvl="0" algn="ctr">
              <a:spcAft>
                <a:spcPts val="1200"/>
              </a:spcAft>
              <a:defRPr/>
            </a:pPr>
            <a:r>
              <a:rPr lang="en-US" sz="2800" b="1" dirty="0">
                <a:latin typeface="Beirut Text SemiBold"/>
              </a:rPr>
              <a:t>Permanent Affordability</a:t>
            </a:r>
          </a:p>
          <a:p>
            <a:pPr lvl="0" algn="ctr">
              <a:lnSpc>
                <a:spcPct val="150000"/>
              </a:lnSpc>
              <a:defRPr/>
            </a:pPr>
            <a:r>
              <a:rPr lang="en-US" dirty="0"/>
              <a:t>Publicly-Owned Properties</a:t>
            </a:r>
          </a:p>
          <a:p>
            <a:pPr lvl="0" algn="ctr">
              <a:lnSpc>
                <a:spcPct val="150000"/>
              </a:lnSpc>
              <a:defRPr/>
            </a:pPr>
            <a:r>
              <a:rPr lang="en-US" dirty="0"/>
              <a:t>Ann Arbor Housing Commission</a:t>
            </a:r>
            <a:br>
              <a:rPr lang="en-US" dirty="0"/>
            </a:br>
            <a:r>
              <a:rPr lang="en-US" dirty="0"/>
              <a:t>Mission Driven Non-Profits</a:t>
            </a:r>
            <a:br>
              <a:rPr lang="en-US" dirty="0"/>
            </a:br>
            <a:r>
              <a:rPr lang="en-US" dirty="0"/>
              <a:t>Cooperatives</a:t>
            </a:r>
            <a:br>
              <a:rPr lang="en-US" dirty="0"/>
            </a:br>
            <a:r>
              <a:rPr lang="en-US" dirty="0"/>
              <a:t>Owner Models with Permanent Affordability</a:t>
            </a:r>
            <a:br>
              <a:rPr lang="en-US" sz="1400" dirty="0"/>
            </a:br>
            <a:endParaRPr lang="en-US" sz="1400" dirty="0"/>
          </a:p>
        </p:txBody>
      </p:sp>
      <p:sp>
        <p:nvSpPr>
          <p:cNvPr id="6" name="TextBox 5">
            <a:extLst>
              <a:ext uri="{FF2B5EF4-FFF2-40B4-BE49-F238E27FC236}">
                <a16:creationId xmlns:a16="http://schemas.microsoft.com/office/drawing/2014/main" id="{187DB9E5-5B2C-2CE7-F4AC-F9F8E0CD2A6D}"/>
              </a:ext>
            </a:extLst>
          </p:cNvPr>
          <p:cNvSpPr txBox="1"/>
          <p:nvPr/>
        </p:nvSpPr>
        <p:spPr>
          <a:xfrm>
            <a:off x="5770797" y="2447825"/>
            <a:ext cx="2743200" cy="3825471"/>
          </a:xfrm>
          <a:prstGeom prst="rect">
            <a:avLst/>
          </a:prstGeom>
          <a:solidFill>
            <a:schemeClr val="accent5"/>
          </a:solidFill>
        </p:spPr>
        <p:txBody>
          <a:bodyPr wrap="square" rtlCol="0">
            <a:spAutoFit/>
          </a:bodyPr>
          <a:lstStyle/>
          <a:p>
            <a:pPr lvl="0" algn="ctr">
              <a:spcAft>
                <a:spcPts val="1200"/>
              </a:spcAft>
              <a:defRPr/>
            </a:pPr>
            <a:br>
              <a:rPr lang="en-US" sz="2400" b="1" dirty="0">
                <a:latin typeface="Beirut Text SemiBold"/>
              </a:rPr>
            </a:br>
            <a:r>
              <a:rPr lang="en-US" sz="2800" b="1" dirty="0">
                <a:latin typeface="Beirut Text SemiBold"/>
              </a:rPr>
              <a:t>Development</a:t>
            </a:r>
          </a:p>
          <a:p>
            <a:pPr lvl="0" algn="ctr">
              <a:lnSpc>
                <a:spcPct val="150000"/>
              </a:lnSpc>
              <a:defRPr/>
            </a:pPr>
            <a:r>
              <a:rPr lang="en-US" dirty="0"/>
              <a:t>New Construction</a:t>
            </a:r>
            <a:br>
              <a:rPr lang="en-US" dirty="0"/>
            </a:br>
            <a:r>
              <a:rPr lang="en-US" dirty="0"/>
              <a:t>Acquisition </a:t>
            </a:r>
            <a:br>
              <a:rPr lang="en-US" dirty="0"/>
            </a:br>
            <a:r>
              <a:rPr lang="en-US" dirty="0"/>
              <a:t>Demolition</a:t>
            </a:r>
            <a:br>
              <a:rPr lang="en-US" dirty="0"/>
            </a:br>
            <a:r>
              <a:rPr lang="en-US" dirty="0"/>
              <a:t>Infrastructure </a:t>
            </a:r>
            <a:br>
              <a:rPr lang="en-US" dirty="0"/>
            </a:br>
            <a:r>
              <a:rPr lang="en-US" dirty="0"/>
              <a:t>Utilities</a:t>
            </a:r>
            <a:br>
              <a:rPr lang="en-US" dirty="0"/>
            </a:br>
            <a:r>
              <a:rPr lang="en-US" dirty="0"/>
              <a:t>Renovations</a:t>
            </a:r>
            <a:br>
              <a:rPr lang="en-US" sz="1400" dirty="0"/>
            </a:br>
            <a:endParaRPr lang="en-US" sz="1400" dirty="0"/>
          </a:p>
        </p:txBody>
      </p:sp>
      <p:sp>
        <p:nvSpPr>
          <p:cNvPr id="7" name="TextBox 6">
            <a:extLst>
              <a:ext uri="{FF2B5EF4-FFF2-40B4-BE49-F238E27FC236}">
                <a16:creationId xmlns:a16="http://schemas.microsoft.com/office/drawing/2014/main" id="{EFDCE8C2-5D47-1536-6B76-F5FD386B902C}"/>
              </a:ext>
            </a:extLst>
          </p:cNvPr>
          <p:cNvSpPr txBox="1"/>
          <p:nvPr/>
        </p:nvSpPr>
        <p:spPr>
          <a:xfrm>
            <a:off x="8788922" y="411872"/>
            <a:ext cx="3073661" cy="2578976"/>
          </a:xfrm>
          <a:prstGeom prst="rect">
            <a:avLst/>
          </a:prstGeom>
          <a:solidFill>
            <a:schemeClr val="bg2"/>
          </a:solidFill>
        </p:spPr>
        <p:txBody>
          <a:bodyPr wrap="square" rtlCol="0">
            <a:spAutoFit/>
          </a:bodyPr>
          <a:lstStyle/>
          <a:p>
            <a:pPr lvl="0" algn="ctr">
              <a:spcAft>
                <a:spcPts val="1200"/>
              </a:spcAft>
              <a:defRPr/>
            </a:pPr>
            <a:br>
              <a:rPr lang="en-US" sz="2400" b="1" dirty="0">
                <a:latin typeface="Beirut Text SemiBold"/>
              </a:rPr>
            </a:br>
            <a:r>
              <a:rPr lang="en-US" sz="2800" b="1" dirty="0">
                <a:latin typeface="Beirut Text SemiBold"/>
              </a:rPr>
              <a:t>Sustainability</a:t>
            </a:r>
          </a:p>
          <a:p>
            <a:pPr lvl="0" algn="ctr">
              <a:lnSpc>
                <a:spcPct val="150000"/>
              </a:lnSpc>
              <a:defRPr/>
            </a:pPr>
            <a:r>
              <a:rPr lang="en-US" dirty="0"/>
              <a:t>Energy Efficient</a:t>
            </a:r>
            <a:br>
              <a:rPr lang="en-US" dirty="0"/>
            </a:br>
            <a:r>
              <a:rPr lang="en-US" dirty="0"/>
              <a:t>Green Construction</a:t>
            </a:r>
            <a:br>
              <a:rPr lang="en-US" dirty="0"/>
            </a:br>
            <a:r>
              <a:rPr lang="en-US" dirty="0"/>
              <a:t>Net Zero</a:t>
            </a:r>
            <a:br>
              <a:rPr lang="en-US" sz="1400" dirty="0"/>
            </a:br>
            <a:endParaRPr lang="en-US" sz="1400" dirty="0"/>
          </a:p>
        </p:txBody>
      </p:sp>
      <p:sp>
        <p:nvSpPr>
          <p:cNvPr id="8" name="TextBox 7">
            <a:extLst>
              <a:ext uri="{FF2B5EF4-FFF2-40B4-BE49-F238E27FC236}">
                <a16:creationId xmlns:a16="http://schemas.microsoft.com/office/drawing/2014/main" id="{3BFE25B5-6A14-CE3D-B1C0-00854EB57A99}"/>
              </a:ext>
            </a:extLst>
          </p:cNvPr>
          <p:cNvSpPr txBox="1"/>
          <p:nvPr/>
        </p:nvSpPr>
        <p:spPr>
          <a:xfrm>
            <a:off x="8788923" y="3278822"/>
            <a:ext cx="3073661" cy="2994474"/>
          </a:xfrm>
          <a:prstGeom prst="rect">
            <a:avLst/>
          </a:prstGeom>
          <a:solidFill>
            <a:schemeClr val="accent4"/>
          </a:solidFill>
        </p:spPr>
        <p:txBody>
          <a:bodyPr wrap="square" rtlCol="0">
            <a:spAutoFit/>
          </a:bodyPr>
          <a:lstStyle/>
          <a:p>
            <a:pPr lvl="0" algn="ctr">
              <a:spcAft>
                <a:spcPts val="1200"/>
              </a:spcAft>
              <a:defRPr/>
            </a:pPr>
            <a:br>
              <a:rPr lang="en-US" sz="2400" b="1" dirty="0">
                <a:latin typeface="Beirut Text SemiBold"/>
              </a:rPr>
            </a:br>
            <a:r>
              <a:rPr lang="en-US" sz="2800" b="1" dirty="0">
                <a:latin typeface="Beirut Text SemiBold"/>
              </a:rPr>
              <a:t>Leverage</a:t>
            </a:r>
          </a:p>
          <a:p>
            <a:pPr lvl="0" algn="ctr">
              <a:lnSpc>
                <a:spcPct val="150000"/>
              </a:lnSpc>
              <a:defRPr/>
            </a:pPr>
            <a:r>
              <a:rPr lang="en-US" dirty="0"/>
              <a:t>Maximize Other Resources</a:t>
            </a:r>
            <a:br>
              <a:rPr lang="en-US" dirty="0"/>
            </a:br>
            <a:r>
              <a:rPr lang="en-US" dirty="0"/>
              <a:t>Philanthropic</a:t>
            </a:r>
            <a:br>
              <a:rPr lang="en-US" dirty="0"/>
            </a:br>
            <a:r>
              <a:rPr lang="en-US" dirty="0"/>
              <a:t>Public/Private</a:t>
            </a:r>
            <a:br>
              <a:rPr lang="en-US" sz="1400" dirty="0"/>
            </a:br>
            <a:endParaRPr lang="en-US" sz="1400" dirty="0"/>
          </a:p>
        </p:txBody>
      </p:sp>
    </p:spTree>
    <p:extLst>
      <p:ext uri="{BB962C8B-B14F-4D97-AF65-F5344CB8AC3E}">
        <p14:creationId xmlns:p14="http://schemas.microsoft.com/office/powerpoint/2010/main" val="1752218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F690-5E0B-4BBB-B884-D4547F22F741}"/>
              </a:ext>
            </a:extLst>
          </p:cNvPr>
          <p:cNvSpPr>
            <a:spLocks noGrp="1"/>
          </p:cNvSpPr>
          <p:nvPr>
            <p:ph type="title"/>
          </p:nvPr>
        </p:nvSpPr>
        <p:spPr>
          <a:xfrm>
            <a:off x="505326" y="568325"/>
            <a:ext cx="11181345" cy="1054601"/>
          </a:xfrm>
        </p:spPr>
        <p:txBody>
          <a:bodyPr>
            <a:normAutofit fontScale="90000"/>
          </a:bodyPr>
          <a:lstStyle/>
          <a:p>
            <a:pPr algn="ctr"/>
            <a:br>
              <a:rPr lang="en-US" b="1" dirty="0">
                <a:solidFill>
                  <a:srgbClr val="4A91C2"/>
                </a:solidFill>
                <a:latin typeface="PT Sans" panose="020B0503020203020204" pitchFamily="34" charset="0"/>
                <a:ea typeface="+mn-ea"/>
                <a:cs typeface="+mn-cs"/>
              </a:rPr>
            </a:br>
            <a:r>
              <a:rPr lang="en-US" b="1" dirty="0">
                <a:solidFill>
                  <a:srgbClr val="4A91C2"/>
                </a:solidFill>
                <a:latin typeface="PT Sans" panose="020B0503020203020204" pitchFamily="34" charset="0"/>
                <a:ea typeface="+mn-ea"/>
                <a:cs typeface="+mn-cs"/>
              </a:rPr>
              <a:t>Affordable Housing Millage Strategy</a:t>
            </a:r>
            <a:br>
              <a:rPr lang="en-US" b="1" dirty="0">
                <a:solidFill>
                  <a:srgbClr val="4A91C2"/>
                </a:solidFill>
                <a:latin typeface="PT Sans" panose="020B0503020203020204" pitchFamily="34" charset="0"/>
                <a:ea typeface="+mn-ea"/>
                <a:cs typeface="+mn-cs"/>
              </a:rPr>
            </a:br>
            <a:br>
              <a:rPr lang="en-US" b="1" dirty="0">
                <a:solidFill>
                  <a:srgbClr val="4A91C2"/>
                </a:solidFill>
                <a:latin typeface="PT Sans" panose="020B0503020203020204" pitchFamily="34" charset="0"/>
                <a:ea typeface="+mn-ea"/>
                <a:cs typeface="+mn-cs"/>
              </a:rPr>
            </a:br>
            <a:endParaRPr lang="en-US" b="1" dirty="0">
              <a:solidFill>
                <a:srgbClr val="4A91C2"/>
              </a:solidFill>
              <a:latin typeface="PT Sans" panose="020B0503020203020204" pitchFamily="34" charset="0"/>
              <a:ea typeface="+mn-ea"/>
              <a:cs typeface="+mn-cs"/>
            </a:endParaRPr>
          </a:p>
        </p:txBody>
      </p:sp>
      <p:sp>
        <p:nvSpPr>
          <p:cNvPr id="5" name="Slide Number Placeholder 4">
            <a:extLst>
              <a:ext uri="{FF2B5EF4-FFF2-40B4-BE49-F238E27FC236}">
                <a16:creationId xmlns:a16="http://schemas.microsoft.com/office/drawing/2014/main" id="{C65E70BD-DC3B-469A-9EBF-D43AD8417075}"/>
              </a:ext>
            </a:extLst>
          </p:cNvPr>
          <p:cNvSpPr>
            <a:spLocks noGrp="1"/>
          </p:cNvSpPr>
          <p:nvPr>
            <p:ph type="sldNum" sz="quarter" idx="12"/>
          </p:nvPr>
        </p:nvSpPr>
        <p:spPr/>
        <p:txBody>
          <a:bodyPr/>
          <a:lstStyle/>
          <a:p>
            <a:fld id="{D77E9F74-045A-48FC-B9BF-6200E59ED1BF}" type="slidenum">
              <a:rPr lang="en-US" smtClean="0"/>
              <a:t>52</a:t>
            </a:fld>
            <a:endParaRPr lang="en-US"/>
          </a:p>
        </p:txBody>
      </p:sp>
      <p:graphicFrame>
        <p:nvGraphicFramePr>
          <p:cNvPr id="9" name="Content Placeholder 2">
            <a:extLst>
              <a:ext uri="{FF2B5EF4-FFF2-40B4-BE49-F238E27FC236}">
                <a16:creationId xmlns:a16="http://schemas.microsoft.com/office/drawing/2014/main" id="{72D86180-F540-FC1C-9ABB-03BFBC3E0AF4}"/>
              </a:ext>
            </a:extLst>
          </p:cNvPr>
          <p:cNvGraphicFramePr>
            <a:graphicFrameLocks noGrp="1"/>
          </p:cNvGraphicFramePr>
          <p:nvPr>
            <p:ph idx="1"/>
          </p:nvPr>
        </p:nvGraphicFramePr>
        <p:xfrm>
          <a:off x="838200" y="1527716"/>
          <a:ext cx="11015546" cy="5018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3106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61F4-186B-C0E6-F9DB-9FFFFEFE2B28}"/>
              </a:ext>
            </a:extLst>
          </p:cNvPr>
          <p:cNvSpPr>
            <a:spLocks noGrp="1"/>
          </p:cNvSpPr>
          <p:nvPr>
            <p:ph type="title"/>
          </p:nvPr>
        </p:nvSpPr>
        <p:spPr>
          <a:xfrm>
            <a:off x="679704" y="199745"/>
            <a:ext cx="3514344" cy="4930986"/>
          </a:xfrm>
        </p:spPr>
        <p:txBody>
          <a:bodyPr>
            <a:normAutofit/>
          </a:bodyPr>
          <a:lstStyle/>
          <a:p>
            <a:pPr algn="r"/>
            <a:r>
              <a:rPr lang="en-US" b="1" dirty="0">
                <a:solidFill>
                  <a:schemeClr val="accent1"/>
                </a:solidFill>
              </a:rPr>
              <a:t>New Affordable Housing </a:t>
            </a:r>
            <a:br>
              <a:rPr lang="en-US" b="1" dirty="0">
                <a:solidFill>
                  <a:schemeClr val="accent1"/>
                </a:solidFill>
              </a:rPr>
            </a:br>
            <a:r>
              <a:rPr lang="en-US" b="1" dirty="0">
                <a:solidFill>
                  <a:schemeClr val="accent1"/>
                </a:solidFill>
              </a:rPr>
              <a:t>Millage-funded Projects</a:t>
            </a:r>
          </a:p>
        </p:txBody>
      </p:sp>
      <p:sp>
        <p:nvSpPr>
          <p:cNvPr id="3" name="Content Placeholder 2">
            <a:extLst>
              <a:ext uri="{FF2B5EF4-FFF2-40B4-BE49-F238E27FC236}">
                <a16:creationId xmlns:a16="http://schemas.microsoft.com/office/drawing/2014/main" id="{2B0982F9-6F66-DB6F-5B57-FC1666202219}"/>
              </a:ext>
            </a:extLst>
          </p:cNvPr>
          <p:cNvSpPr>
            <a:spLocks noGrp="1"/>
          </p:cNvSpPr>
          <p:nvPr>
            <p:ph sz="half" idx="1"/>
          </p:nvPr>
        </p:nvSpPr>
        <p:spPr>
          <a:xfrm>
            <a:off x="4976030" y="963507"/>
            <a:ext cx="6250940" cy="2304627"/>
          </a:xfrm>
        </p:spPr>
        <p:txBody>
          <a:bodyPr anchor="b">
            <a:normAutofit fontScale="92500" lnSpcReduction="20000"/>
          </a:bodyPr>
          <a:lstStyle/>
          <a:p>
            <a:pPr marL="0" indent="0">
              <a:buNone/>
            </a:pPr>
            <a:r>
              <a:rPr lang="en-US" sz="2000" b="1" dirty="0"/>
              <a:t>Completed, 199 apartments</a:t>
            </a:r>
          </a:p>
          <a:p>
            <a:pPr>
              <a:buFontTx/>
              <a:buChar char="-"/>
            </a:pPr>
            <a:r>
              <a:rPr lang="en-US" sz="2000" dirty="0"/>
              <a:t>70 @ Hickory Way I &amp; II, Avalon</a:t>
            </a:r>
          </a:p>
          <a:p>
            <a:pPr>
              <a:buFontTx/>
              <a:buChar char="-"/>
            </a:pPr>
            <a:r>
              <a:rPr lang="en-US" sz="2000" dirty="0"/>
              <a:t>50 @ Grove at Veridian, Avalon</a:t>
            </a:r>
          </a:p>
          <a:p>
            <a:pPr>
              <a:buFontTx/>
              <a:buChar char="-"/>
            </a:pPr>
            <a:r>
              <a:rPr lang="en-US" sz="2000" dirty="0"/>
              <a:t>16 @ Siller Terrace, AAHC</a:t>
            </a:r>
          </a:p>
          <a:p>
            <a:pPr>
              <a:buFontTx/>
              <a:buChar char="-"/>
            </a:pPr>
            <a:r>
              <a:rPr lang="en-US" sz="2000" dirty="0"/>
              <a:t>63 @ Dunbar Tower, AAHC</a:t>
            </a:r>
          </a:p>
          <a:p>
            <a:pPr>
              <a:buFontTx/>
              <a:buChar char="-"/>
            </a:pPr>
            <a:endParaRPr lang="en-US" sz="2000" dirty="0"/>
          </a:p>
        </p:txBody>
      </p:sp>
      <p:sp>
        <p:nvSpPr>
          <p:cNvPr id="4" name="Content Placeholder 3">
            <a:extLst>
              <a:ext uri="{FF2B5EF4-FFF2-40B4-BE49-F238E27FC236}">
                <a16:creationId xmlns:a16="http://schemas.microsoft.com/office/drawing/2014/main" id="{29DF2D5E-54A5-8394-CCFC-8B80DCC4822D}"/>
              </a:ext>
            </a:extLst>
          </p:cNvPr>
          <p:cNvSpPr>
            <a:spLocks noGrp="1"/>
          </p:cNvSpPr>
          <p:nvPr>
            <p:ph sz="half" idx="2"/>
          </p:nvPr>
        </p:nvSpPr>
        <p:spPr>
          <a:xfrm>
            <a:off x="4976030" y="3589866"/>
            <a:ext cx="6250940" cy="2304628"/>
          </a:xfrm>
        </p:spPr>
        <p:txBody>
          <a:bodyPr>
            <a:normAutofit fontScale="92500" lnSpcReduction="20000"/>
          </a:bodyPr>
          <a:lstStyle/>
          <a:p>
            <a:pPr marL="0" indent="0">
              <a:buNone/>
            </a:pPr>
            <a:r>
              <a:rPr lang="en-US" sz="1900" b="1" dirty="0"/>
              <a:t>Under Development, 1017 apartments</a:t>
            </a:r>
          </a:p>
          <a:p>
            <a:pPr>
              <a:buFontTx/>
              <a:buChar char="-"/>
            </a:pPr>
            <a:r>
              <a:rPr lang="en-US" sz="1900" dirty="0"/>
              <a:t>39 @ Hickory Way III, Avalon</a:t>
            </a:r>
          </a:p>
          <a:p>
            <a:pPr>
              <a:buFontTx/>
              <a:buChar char="-"/>
            </a:pPr>
            <a:r>
              <a:rPr lang="en-US" sz="1900" dirty="0"/>
              <a:t>250 @ Annex@A2, The Annex Group</a:t>
            </a:r>
          </a:p>
          <a:p>
            <a:pPr>
              <a:buFontTx/>
              <a:buChar char="-"/>
            </a:pPr>
            <a:r>
              <a:rPr lang="en-US" sz="1900" dirty="0"/>
              <a:t>209 @ Arbor South, AAHC</a:t>
            </a:r>
          </a:p>
          <a:p>
            <a:pPr>
              <a:buFontTx/>
              <a:buChar char="-"/>
            </a:pPr>
            <a:r>
              <a:rPr lang="en-US" sz="1900" dirty="0"/>
              <a:t>330 @ 350 S 5th, AAHC</a:t>
            </a:r>
          </a:p>
          <a:p>
            <a:pPr>
              <a:buFontTx/>
              <a:buChar char="-"/>
            </a:pPr>
            <a:r>
              <a:rPr lang="en-US" sz="1900" dirty="0"/>
              <a:t>66 @ Lockwood on State, Lockwood</a:t>
            </a:r>
          </a:p>
          <a:p>
            <a:pPr>
              <a:buFontTx/>
              <a:buChar char="-"/>
            </a:pPr>
            <a:r>
              <a:rPr lang="en-US" sz="1900" dirty="0"/>
              <a:t>123 units @ 2 sites in process of acquiring, AAHC</a:t>
            </a:r>
          </a:p>
        </p:txBody>
      </p:sp>
      <p:sp>
        <p:nvSpPr>
          <p:cNvPr id="5" name="TextBox 4">
            <a:extLst>
              <a:ext uri="{FF2B5EF4-FFF2-40B4-BE49-F238E27FC236}">
                <a16:creationId xmlns:a16="http://schemas.microsoft.com/office/drawing/2014/main" id="{EBB2FC3A-5209-5CC2-0449-49A967D5676A}"/>
              </a:ext>
            </a:extLst>
          </p:cNvPr>
          <p:cNvSpPr txBox="1"/>
          <p:nvPr/>
        </p:nvSpPr>
        <p:spPr>
          <a:xfrm>
            <a:off x="1659854" y="4944972"/>
            <a:ext cx="5068388" cy="1600438"/>
          </a:xfrm>
          <a:prstGeom prst="rect">
            <a:avLst/>
          </a:prstGeom>
          <a:noFill/>
        </p:spPr>
        <p:txBody>
          <a:bodyPr wrap="square" rtlCol="0">
            <a:spAutoFit/>
          </a:bodyPr>
          <a:lstStyle/>
          <a:p>
            <a:r>
              <a:rPr lang="en-US" sz="1600"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Total Development Costs</a:t>
            </a:r>
          </a:p>
          <a:p>
            <a:pPr marL="285750" indent="-285750">
              <a:buFontTx/>
              <a:buChar char="-"/>
            </a:pPr>
            <a:r>
              <a:rPr lang="en-US" sz="1600"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$512,481,107</a:t>
            </a:r>
          </a:p>
          <a:p>
            <a:r>
              <a:rPr lang="en-US" sz="1600"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Ann Arbor Housing Millage</a:t>
            </a:r>
          </a:p>
          <a:p>
            <a:pPr marL="285750" indent="-285750">
              <a:buFontTx/>
              <a:buChar char="-"/>
            </a:pPr>
            <a:r>
              <a:rPr lang="en-US" sz="1600"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$68,629,369</a:t>
            </a:r>
          </a:p>
          <a:p>
            <a:pPr marL="285750" indent="-285750">
              <a:buFontTx/>
              <a:buChar char="-"/>
            </a:pPr>
            <a:r>
              <a:rPr lang="en-US" sz="1600"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13.3% </a:t>
            </a:r>
          </a:p>
          <a:p>
            <a:pPr marL="285750" indent="-285750">
              <a:buFontTx/>
              <a:buChar char="-"/>
            </a:pPr>
            <a:r>
              <a:rPr lang="en-US" sz="1600"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$424,591/unit average</a:t>
            </a:r>
            <a:r>
              <a:rPr lang="en-US" dirty="0"/>
              <a:t>	</a:t>
            </a:r>
          </a:p>
        </p:txBody>
      </p:sp>
    </p:spTree>
    <p:extLst>
      <p:ext uri="{BB962C8B-B14F-4D97-AF65-F5344CB8AC3E}">
        <p14:creationId xmlns:p14="http://schemas.microsoft.com/office/powerpoint/2010/main" val="3473856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FD75D7-15F0-4040-81B6-58357B7BAF67}"/>
              </a:ext>
            </a:extLst>
          </p:cNvPr>
          <p:cNvSpPr>
            <a:spLocks noGrp="1"/>
          </p:cNvSpPr>
          <p:nvPr>
            <p:ph sz="half" idx="1"/>
          </p:nvPr>
        </p:nvSpPr>
        <p:spPr>
          <a:xfrm>
            <a:off x="223025" y="1550020"/>
            <a:ext cx="5084956" cy="4954486"/>
          </a:xfrm>
          <a:ln w="38100">
            <a:noFill/>
          </a:ln>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3 Phases – 109 units</a:t>
            </a:r>
          </a:p>
          <a:p>
            <a:pPr lvl="1"/>
            <a:r>
              <a:rPr lang="en-US" dirty="0">
                <a:latin typeface="Calibri" panose="020F0502020204030204" pitchFamily="34" charset="0"/>
                <a:ea typeface="Calibri" panose="020F0502020204030204" pitchFamily="34" charset="0"/>
                <a:cs typeface="Calibri" panose="020F0502020204030204" pitchFamily="34" charset="0"/>
              </a:rPr>
              <a:t>34 units Phase I - Completed</a:t>
            </a:r>
          </a:p>
          <a:p>
            <a:pPr lvl="1"/>
            <a:r>
              <a:rPr lang="en-US" dirty="0">
                <a:latin typeface="Calibri" panose="020F0502020204030204" pitchFamily="34" charset="0"/>
                <a:ea typeface="Calibri" panose="020F0502020204030204" pitchFamily="34" charset="0"/>
                <a:cs typeface="Calibri" panose="020F0502020204030204" pitchFamily="34" charset="0"/>
              </a:rPr>
              <a:t>36 units Phase II – Completed</a:t>
            </a:r>
          </a:p>
          <a:p>
            <a:pPr lvl="1"/>
            <a:r>
              <a:rPr lang="en-US" dirty="0">
                <a:latin typeface="Calibri" panose="020F0502020204030204" pitchFamily="34" charset="0"/>
                <a:ea typeface="Calibri" panose="020F0502020204030204" pitchFamily="34" charset="0"/>
                <a:cs typeface="Calibri" panose="020F0502020204030204" pitchFamily="34" charset="0"/>
              </a:rPr>
              <a:t>39 units Phase III – Design Phase</a:t>
            </a:r>
          </a:p>
          <a:p>
            <a:pPr lvl="1"/>
            <a:r>
              <a:rPr lang="en-US" dirty="0">
                <a:latin typeface="Calibri" panose="020F0502020204030204" pitchFamily="34" charset="0"/>
                <a:ea typeface="Calibri" panose="020F0502020204030204" pitchFamily="34" charset="0"/>
                <a:cs typeface="Calibri" panose="020F0502020204030204" pitchFamily="34" charset="0"/>
              </a:rPr>
              <a:t>All 1 bedroom</a:t>
            </a:r>
          </a:p>
          <a:p>
            <a:r>
              <a:rPr lang="en-US" dirty="0">
                <a:latin typeface="Calibri" panose="020F0502020204030204" pitchFamily="34" charset="0"/>
                <a:ea typeface="Calibri" panose="020F0502020204030204" pitchFamily="34" charset="0"/>
                <a:cs typeface="Calibri" panose="020F0502020204030204" pitchFamily="34" charset="0"/>
              </a:rPr>
              <a:t>Mixed Income</a:t>
            </a:r>
          </a:p>
          <a:p>
            <a:pPr lvl="1"/>
            <a:r>
              <a:rPr lang="en-US" dirty="0">
                <a:latin typeface="Calibri" panose="020F0502020204030204" pitchFamily="34" charset="0"/>
                <a:ea typeface="Calibri" panose="020F0502020204030204" pitchFamily="34" charset="0"/>
                <a:cs typeface="Calibri" panose="020F0502020204030204" pitchFamily="34" charset="0"/>
              </a:rPr>
              <a:t>30% AMI &amp; reserved for households who are homeless or special needs with Project-Based Vouchers (PBV) </a:t>
            </a:r>
          </a:p>
          <a:p>
            <a:pPr lvl="1"/>
            <a:r>
              <a:rPr lang="en-US" dirty="0">
                <a:latin typeface="Calibri" panose="020F0502020204030204" pitchFamily="34" charset="0"/>
                <a:ea typeface="Calibri" panose="020F0502020204030204" pitchFamily="34" charset="0"/>
                <a:cs typeface="Calibri" panose="020F0502020204030204" pitchFamily="34" charset="0"/>
              </a:rPr>
              <a:t>50% AMI</a:t>
            </a:r>
          </a:p>
          <a:p>
            <a:pPr lvl="1"/>
            <a:r>
              <a:rPr lang="en-US" dirty="0">
                <a:latin typeface="Calibri" panose="020F0502020204030204" pitchFamily="34" charset="0"/>
                <a:ea typeface="Calibri" panose="020F0502020204030204" pitchFamily="34" charset="0"/>
                <a:cs typeface="Calibri" panose="020F0502020204030204" pitchFamily="34" charset="0"/>
              </a:rPr>
              <a:t>60% AMI</a:t>
            </a:r>
          </a:p>
          <a:p>
            <a:r>
              <a:rPr lang="en-US" dirty="0">
                <a:latin typeface="Calibri" panose="020F0502020204030204" pitchFamily="34" charset="0"/>
                <a:ea typeface="Calibri" panose="020F0502020204030204" pitchFamily="34" charset="0"/>
                <a:cs typeface="Calibri" panose="020F0502020204030204" pitchFamily="34" charset="0"/>
              </a:rPr>
              <a:t>$38M Total Development Costs</a:t>
            </a:r>
          </a:p>
          <a:p>
            <a:pPr lvl="1"/>
            <a:r>
              <a:rPr lang="en-US" dirty="0">
                <a:latin typeface="Calibri" panose="020F0502020204030204" pitchFamily="34" charset="0"/>
                <a:ea typeface="Calibri" panose="020F0502020204030204" pitchFamily="34" charset="0"/>
                <a:cs typeface="Calibri" panose="020F0502020204030204" pitchFamily="34" charset="0"/>
              </a:rPr>
              <a:t>$2,025,000 city millage capital</a:t>
            </a:r>
          </a:p>
          <a:p>
            <a:pPr lvl="1"/>
            <a:r>
              <a:rPr lang="en-US" dirty="0">
                <a:latin typeface="Calibri" panose="020F0502020204030204" pitchFamily="34" charset="0"/>
                <a:ea typeface="Calibri" panose="020F0502020204030204" pitchFamily="34" charset="0"/>
                <a:cs typeface="Calibri" panose="020F0502020204030204" pitchFamily="34" charset="0"/>
              </a:rPr>
              <a:t>$800,000/year services</a:t>
            </a:r>
          </a:p>
          <a:p>
            <a:pPr lvl="1"/>
            <a:r>
              <a:rPr lang="en-US" dirty="0">
                <a:latin typeface="Calibri" panose="020F0502020204030204" pitchFamily="34" charset="0"/>
                <a:ea typeface="Calibri" panose="020F0502020204030204" pitchFamily="34" charset="0"/>
                <a:cs typeface="Calibri" panose="020F0502020204030204" pitchFamily="34" charset="0"/>
              </a:rPr>
              <a:t>Phase III Land Donated by City of A2</a:t>
            </a:r>
          </a:p>
        </p:txBody>
      </p:sp>
      <p:sp>
        <p:nvSpPr>
          <p:cNvPr id="6" name="Slide Number Placeholder 5">
            <a:extLst>
              <a:ext uri="{FF2B5EF4-FFF2-40B4-BE49-F238E27FC236}">
                <a16:creationId xmlns:a16="http://schemas.microsoft.com/office/drawing/2014/main" id="{62918AB1-8BC3-4F55-B550-7586BF805246}"/>
              </a:ext>
            </a:extLst>
          </p:cNvPr>
          <p:cNvSpPr>
            <a:spLocks noGrp="1"/>
          </p:cNvSpPr>
          <p:nvPr>
            <p:ph type="sldNum" sz="quarter" idx="12"/>
          </p:nvPr>
        </p:nvSpPr>
        <p:spPr/>
        <p:txBody>
          <a:bodyPr/>
          <a:lstStyle/>
          <a:p>
            <a:fld id="{D77E9F74-045A-48FC-B9BF-6200E59ED1BF}" type="slidenum">
              <a:rPr lang="en-US" smtClean="0"/>
              <a:t>54</a:t>
            </a:fld>
            <a:endParaRPr lang="en-US"/>
          </a:p>
        </p:txBody>
      </p:sp>
      <p:sp>
        <p:nvSpPr>
          <p:cNvPr id="8" name="Title 1">
            <a:extLst>
              <a:ext uri="{FF2B5EF4-FFF2-40B4-BE49-F238E27FC236}">
                <a16:creationId xmlns:a16="http://schemas.microsoft.com/office/drawing/2014/main" id="{AA0E50AF-E04D-4A6D-98CF-C9BADCA4D8A7}"/>
              </a:ext>
            </a:extLst>
          </p:cNvPr>
          <p:cNvSpPr txBox="1">
            <a:spLocks/>
          </p:cNvSpPr>
          <p:nvPr/>
        </p:nvSpPr>
        <p:spPr>
          <a:xfrm>
            <a:off x="223025" y="482212"/>
            <a:ext cx="11634195" cy="1067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4A91C2"/>
                </a:solidFill>
                <a:latin typeface="Calibri" panose="020F0502020204030204" pitchFamily="34" charset="0"/>
                <a:ea typeface="+mn-ea"/>
                <a:cs typeface="Calibri" panose="020F0502020204030204" pitchFamily="34" charset="0"/>
              </a:rPr>
              <a:t>Hickory Way on S. Maple – Avalon Housing</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257" t="11503" r="8629" b="29781"/>
          <a:stretch/>
        </p:blipFill>
        <p:spPr>
          <a:xfrm>
            <a:off x="5574072" y="2338447"/>
            <a:ext cx="6073055" cy="2214880"/>
          </a:xfrm>
          <a:prstGeom prst="rect">
            <a:avLst/>
          </a:prstGeom>
        </p:spPr>
      </p:pic>
      <p:sp>
        <p:nvSpPr>
          <p:cNvPr id="5" name="TextBox 4"/>
          <p:cNvSpPr txBox="1"/>
          <p:nvPr/>
        </p:nvSpPr>
        <p:spPr>
          <a:xfrm>
            <a:off x="6431825" y="4833922"/>
            <a:ext cx="4921975" cy="1015663"/>
          </a:xfrm>
          <a:prstGeom prst="rect">
            <a:avLst/>
          </a:prstGeom>
          <a:noFill/>
        </p:spPr>
        <p:txBody>
          <a:bodyPr wrap="square" rtlCol="0">
            <a:spAutoFit/>
          </a:bodyPr>
          <a:lstStyle/>
          <a:p>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When the first two phases of Hickory Way opened, the rate of adult chronic homelessness in Washtenaw County fell 30%.</a:t>
            </a:r>
          </a:p>
        </p:txBody>
      </p:sp>
    </p:spTree>
    <p:extLst>
      <p:ext uri="{BB962C8B-B14F-4D97-AF65-F5344CB8AC3E}">
        <p14:creationId xmlns:p14="http://schemas.microsoft.com/office/powerpoint/2010/main" val="456043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2D77BD-5A59-4BA3-A94B-8FB28EE9B412}"/>
              </a:ext>
            </a:extLst>
          </p:cNvPr>
          <p:cNvSpPr txBox="1">
            <a:spLocks/>
          </p:cNvSpPr>
          <p:nvPr/>
        </p:nvSpPr>
        <p:spPr>
          <a:xfrm>
            <a:off x="6417733" y="490537"/>
            <a:ext cx="5291663" cy="16287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a:solidFill>
                  <a:srgbClr val="4A91C2"/>
                </a:solidFill>
                <a:latin typeface="Calibri" panose="020F0502020204030204" pitchFamily="34" charset="0"/>
                <a:ea typeface="+mn-ea"/>
                <a:cs typeface="Calibri" panose="020F0502020204030204" pitchFamily="34" charset="0"/>
              </a:rPr>
              <a:t>The Grove at Veridian on Platt – Avalon Housing</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rcRect l="17232" r="22087"/>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Slide Number Placeholder 5">
            <a:extLst>
              <a:ext uri="{FF2B5EF4-FFF2-40B4-BE49-F238E27FC236}">
                <a16:creationId xmlns:a16="http://schemas.microsoft.com/office/drawing/2014/main" id="{6A4426E7-4D7C-42B0-B323-2EFE5907EF36}"/>
              </a:ext>
            </a:extLst>
          </p:cNvPr>
          <p:cNvSpPr>
            <a:spLocks noGrp="1"/>
          </p:cNvSpPr>
          <p:nvPr>
            <p:ph type="sldNum" sz="quarter" idx="12"/>
          </p:nvPr>
        </p:nvSpPr>
        <p:spPr>
          <a:xfrm>
            <a:off x="481013" y="6356350"/>
            <a:ext cx="685800" cy="365125"/>
          </a:xfrm>
        </p:spPr>
        <p:txBody>
          <a:bodyPr vert="horz" lIns="91440" tIns="45720" rIns="91440" bIns="45720" rtlCol="0" anchor="ctr">
            <a:normAutofit/>
          </a:bodyPr>
          <a:lstStyle/>
          <a:p>
            <a:pPr algn="l">
              <a:spcAft>
                <a:spcPts val="600"/>
              </a:spcAft>
              <a:defRPr/>
            </a:pPr>
            <a:fld id="{D77E9F74-045A-48FC-B9BF-6200E59ED1BF}" type="slidenum">
              <a:rPr lang="en-US">
                <a:solidFill>
                  <a:srgbClr val="FFFFFF"/>
                </a:solidFill>
                <a:latin typeface="Calibri" panose="020F0502020204030204"/>
              </a:rPr>
              <a:pPr algn="l">
                <a:spcAft>
                  <a:spcPts val="600"/>
                </a:spcAft>
                <a:defRPr/>
              </a:pPr>
              <a:t>55</a:t>
            </a:fld>
            <a:endParaRPr lang="en-US">
              <a:solidFill>
                <a:srgbClr val="FFFFFF"/>
              </a:solidFill>
              <a:latin typeface="Calibri" panose="020F0502020204030204"/>
            </a:endParaRPr>
          </a:p>
        </p:txBody>
      </p:sp>
      <p:sp>
        <p:nvSpPr>
          <p:cNvPr id="4" name="Content Placeholder 3">
            <a:extLst>
              <a:ext uri="{FF2B5EF4-FFF2-40B4-BE49-F238E27FC236}">
                <a16:creationId xmlns:a16="http://schemas.microsoft.com/office/drawing/2014/main" id="{B0FD75D7-15F0-4040-81B6-58357B7BAF67}"/>
              </a:ext>
            </a:extLst>
          </p:cNvPr>
          <p:cNvSpPr>
            <a:spLocks noGrp="1"/>
          </p:cNvSpPr>
          <p:nvPr>
            <p:ph sz="half" idx="1"/>
          </p:nvPr>
        </p:nvSpPr>
        <p:spPr>
          <a:xfrm>
            <a:off x="6417734" y="2614612"/>
            <a:ext cx="5291663" cy="3752849"/>
          </a:xfrm>
        </p:spPr>
        <p:txBody>
          <a:bodyPr vert="horz" lIns="91440" tIns="45720" rIns="91440" bIns="45720" rtlCol="0">
            <a:normAutofit/>
          </a:bodyPr>
          <a:lstStyle/>
          <a:p>
            <a:r>
              <a:rPr lang="en-US" sz="1800" dirty="0"/>
              <a:t>50 affordable apartments</a:t>
            </a:r>
          </a:p>
          <a:p>
            <a:pPr lvl="1"/>
            <a:r>
              <a:rPr lang="en-US" sz="1800" dirty="0"/>
              <a:t>1 to 4 Bedrooms</a:t>
            </a:r>
          </a:p>
          <a:p>
            <a:pPr lvl="1"/>
            <a:r>
              <a:rPr lang="en-US" sz="1800" dirty="0"/>
              <a:t>30 units up to 30% AMI &amp; reserved for households who are homeless or special needs and they all have project-based rental vouchers</a:t>
            </a:r>
          </a:p>
          <a:p>
            <a:pPr lvl="1"/>
            <a:r>
              <a:rPr lang="en-US" sz="1800" dirty="0"/>
              <a:t>20 units up to 60% AMI</a:t>
            </a:r>
          </a:p>
          <a:p>
            <a:r>
              <a:rPr lang="en-US" sz="1800" dirty="0"/>
              <a:t>115 people housed</a:t>
            </a:r>
          </a:p>
          <a:p>
            <a:r>
              <a:rPr lang="en-US" sz="1800" dirty="0"/>
              <a:t>$20.6 Million Total Development Costs</a:t>
            </a:r>
          </a:p>
          <a:p>
            <a:pPr lvl="1"/>
            <a:r>
              <a:rPr lang="en-US" sz="1800" dirty="0"/>
              <a:t>$1.9 million city millage capital</a:t>
            </a:r>
          </a:p>
          <a:p>
            <a:pPr lvl="1"/>
            <a:r>
              <a:rPr lang="en-US" sz="1800" dirty="0"/>
              <a:t>$389,000/year services</a:t>
            </a:r>
          </a:p>
          <a:p>
            <a:pPr lvl="1"/>
            <a:r>
              <a:rPr lang="en-US" sz="1800" dirty="0"/>
              <a:t>Land Donated by Washtenaw County</a:t>
            </a:r>
          </a:p>
        </p:txBody>
      </p:sp>
    </p:spTree>
    <p:extLst>
      <p:ext uri="{BB962C8B-B14F-4D97-AF65-F5344CB8AC3E}">
        <p14:creationId xmlns:p14="http://schemas.microsoft.com/office/powerpoint/2010/main" val="116593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EA26C-7B54-B9F1-CA59-5BCAA12839E5}"/>
              </a:ext>
            </a:extLst>
          </p:cNvPr>
          <p:cNvPicPr>
            <a:picLocks noChangeAspect="1"/>
          </p:cNvPicPr>
          <p:nvPr/>
        </p:nvPicPr>
        <p:blipFill>
          <a:blip r:embed="rId3"/>
          <a:srcRect l="1333"/>
          <a:stretch/>
        </p:blipFill>
        <p:spPr>
          <a:xfrm>
            <a:off x="20" y="10"/>
            <a:ext cx="12191980" cy="6857990"/>
          </a:xfrm>
          <a:prstGeom prst="rect">
            <a:avLst/>
          </a:prstGeom>
        </p:spPr>
      </p:pic>
      <p:sp>
        <p:nvSpPr>
          <p:cNvPr id="4" name="TextBox 3">
            <a:extLst>
              <a:ext uri="{FF2B5EF4-FFF2-40B4-BE49-F238E27FC236}">
                <a16:creationId xmlns:a16="http://schemas.microsoft.com/office/drawing/2014/main" id="{5B149764-30BB-4D26-E93C-E1CABEB64CFD}"/>
              </a:ext>
            </a:extLst>
          </p:cNvPr>
          <p:cNvSpPr txBox="1"/>
          <p:nvPr/>
        </p:nvSpPr>
        <p:spPr>
          <a:xfrm>
            <a:off x="7961243" y="318052"/>
            <a:ext cx="4104551" cy="1477328"/>
          </a:xfrm>
          <a:prstGeom prst="rect">
            <a:avLst/>
          </a:prstGeom>
          <a:noFill/>
        </p:spPr>
        <p:txBody>
          <a:bodyPr wrap="square" rtlCol="0">
            <a:spAutoFit/>
          </a:bodyPr>
          <a:lstStyle/>
          <a:p>
            <a:r>
              <a:rPr lang="en-US" dirty="0"/>
              <a:t>The Union @ A2 – The Annex Group</a:t>
            </a:r>
          </a:p>
          <a:p>
            <a:r>
              <a:rPr lang="en-US" dirty="0"/>
              <a:t>250 apartments, 30%, 60%, 70% AMI</a:t>
            </a:r>
          </a:p>
          <a:p>
            <a:r>
              <a:rPr lang="en-US" dirty="0"/>
              <a:t>1 - 3 Bedrooms</a:t>
            </a:r>
          </a:p>
          <a:p>
            <a:r>
              <a:rPr lang="en-US" dirty="0"/>
              <a:t>	$78 Million Total</a:t>
            </a:r>
          </a:p>
          <a:p>
            <a:r>
              <a:rPr lang="en-US" dirty="0"/>
              <a:t>	 $3 Million City Housing Millage</a:t>
            </a:r>
          </a:p>
        </p:txBody>
      </p:sp>
    </p:spTree>
    <p:extLst>
      <p:ext uri="{BB962C8B-B14F-4D97-AF65-F5344CB8AC3E}">
        <p14:creationId xmlns:p14="http://schemas.microsoft.com/office/powerpoint/2010/main" val="1469735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8C47613-25DA-A47C-6D53-08A6308EBB52}"/>
              </a:ext>
            </a:extLst>
          </p:cNvPr>
          <p:cNvPicPr>
            <a:picLocks noChangeAspect="1"/>
          </p:cNvPicPr>
          <p:nvPr/>
        </p:nvPicPr>
        <p:blipFill>
          <a:blip r:embed="rId3"/>
          <a:srcRect l="3064" r="-1" b="-1"/>
          <a:stretch>
            <a:fillRect/>
          </a:stretch>
        </p:blipFill>
        <p:spPr>
          <a:xfrm>
            <a:off x="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32E3DBE3-C69F-A608-29AD-76FC1C4D820D}"/>
              </a:ext>
            </a:extLst>
          </p:cNvPr>
          <p:cNvSpPr txBox="1">
            <a:spLocks/>
          </p:cNvSpPr>
          <p:nvPr/>
        </p:nvSpPr>
        <p:spPr>
          <a:xfrm>
            <a:off x="7531610" y="365125"/>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dirty="0">
                <a:solidFill>
                  <a:srgbClr val="0070C0"/>
                </a:solidFill>
              </a:rPr>
              <a:t>3689 S. State - Lockwood</a:t>
            </a:r>
          </a:p>
        </p:txBody>
      </p:sp>
      <p:sp>
        <p:nvSpPr>
          <p:cNvPr id="5" name="Content Placeholder 3">
            <a:extLst>
              <a:ext uri="{FF2B5EF4-FFF2-40B4-BE49-F238E27FC236}">
                <a16:creationId xmlns:a16="http://schemas.microsoft.com/office/drawing/2014/main" id="{90225964-B29C-6C30-D25D-7333DDDDD2F4}"/>
              </a:ext>
            </a:extLst>
          </p:cNvPr>
          <p:cNvSpPr txBox="1">
            <a:spLocks/>
          </p:cNvSpPr>
          <p:nvPr/>
        </p:nvSpPr>
        <p:spPr>
          <a:xfrm>
            <a:off x="7531610" y="2434201"/>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66 affordable apartments</a:t>
            </a:r>
          </a:p>
          <a:p>
            <a:pPr lvl="1"/>
            <a:r>
              <a:rPr lang="en-US" sz="2000" dirty="0"/>
              <a:t>44 1-bedroom</a:t>
            </a:r>
          </a:p>
          <a:p>
            <a:pPr lvl="1"/>
            <a:r>
              <a:rPr lang="en-US" sz="2000" dirty="0"/>
              <a:t>22 2-bedroom</a:t>
            </a:r>
          </a:p>
          <a:p>
            <a:pPr lvl="1"/>
            <a:r>
              <a:rPr lang="en-US" sz="2000" dirty="0"/>
              <a:t>5 AAHC project based vouchers for 30% AMI</a:t>
            </a:r>
          </a:p>
          <a:p>
            <a:pPr lvl="1"/>
            <a:r>
              <a:rPr lang="en-US" sz="2000" dirty="0"/>
              <a:t>Also 50%, 60%, 70% AMI</a:t>
            </a:r>
          </a:p>
          <a:p>
            <a:r>
              <a:rPr lang="en-US" sz="2000" dirty="0"/>
              <a:t>$29 Million Development Costs</a:t>
            </a:r>
          </a:p>
          <a:p>
            <a:pPr lvl="1"/>
            <a:r>
              <a:rPr lang="en-US" sz="2000" dirty="0"/>
              <a:t>$1.5 million city millage loan</a:t>
            </a:r>
          </a:p>
        </p:txBody>
      </p:sp>
    </p:spTree>
    <p:extLst>
      <p:ext uri="{BB962C8B-B14F-4D97-AF65-F5344CB8AC3E}">
        <p14:creationId xmlns:p14="http://schemas.microsoft.com/office/powerpoint/2010/main" val="550450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2D77BD-5A59-4BA3-A94B-8FB28EE9B412}"/>
              </a:ext>
            </a:extLst>
          </p:cNvPr>
          <p:cNvSpPr txBox="1">
            <a:spLocks/>
          </p:cNvSpPr>
          <p:nvPr/>
        </p:nvSpPr>
        <p:spPr>
          <a:xfrm>
            <a:off x="6417733" y="490537"/>
            <a:ext cx="5291663" cy="16287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a:solidFill>
                  <a:srgbClr val="4A91C2"/>
                </a:solidFill>
                <a:latin typeface="Calibri" panose="020F0502020204030204" pitchFamily="34" charset="0"/>
                <a:ea typeface="+mn-ea"/>
                <a:cs typeface="Calibri" panose="020F0502020204030204" pitchFamily="34" charset="0"/>
              </a:rPr>
              <a:t>Dunbar Tower on Catherine – Avalon &amp; AAHC</a:t>
            </a:r>
          </a:p>
        </p:txBody>
      </p:sp>
      <p:sp>
        <p:nvSpPr>
          <p:cNvPr id="6" name="Slide Number Placeholder 5">
            <a:extLst>
              <a:ext uri="{FF2B5EF4-FFF2-40B4-BE49-F238E27FC236}">
                <a16:creationId xmlns:a16="http://schemas.microsoft.com/office/drawing/2014/main" id="{6A4426E7-4D7C-42B0-B323-2EFE5907EF36}"/>
              </a:ext>
            </a:extLst>
          </p:cNvPr>
          <p:cNvSpPr>
            <a:spLocks noGrp="1"/>
          </p:cNvSpPr>
          <p:nvPr>
            <p:ph type="sldNum" sz="quarter" idx="12"/>
          </p:nvPr>
        </p:nvSpPr>
        <p:spPr>
          <a:xfrm>
            <a:off x="481013" y="6356350"/>
            <a:ext cx="685800" cy="365125"/>
          </a:xfrm>
        </p:spPr>
        <p:txBody>
          <a:bodyPr vert="horz" lIns="91440" tIns="45720" rIns="91440" bIns="45720" rtlCol="0" anchor="ctr">
            <a:normAutofit/>
          </a:bodyPr>
          <a:lstStyle/>
          <a:p>
            <a:pPr algn="l">
              <a:spcAft>
                <a:spcPts val="600"/>
              </a:spcAft>
              <a:defRPr/>
            </a:pPr>
            <a:fld id="{D77E9F74-045A-48FC-B9BF-6200E59ED1BF}" type="slidenum">
              <a:rPr lang="en-US">
                <a:solidFill>
                  <a:srgbClr val="FFFFFF"/>
                </a:solidFill>
                <a:latin typeface="Calibri" panose="020F0502020204030204"/>
              </a:rPr>
              <a:pPr algn="l">
                <a:spcAft>
                  <a:spcPts val="600"/>
                </a:spcAft>
                <a:defRPr/>
              </a:pPr>
              <a:t>58</a:t>
            </a:fld>
            <a:endParaRPr lang="en-US">
              <a:solidFill>
                <a:srgbClr val="FFFFFF"/>
              </a:solidFill>
              <a:latin typeface="Calibri" panose="020F0502020204030204"/>
            </a:endParaRPr>
          </a:p>
        </p:txBody>
      </p:sp>
      <p:sp>
        <p:nvSpPr>
          <p:cNvPr id="4" name="Content Placeholder 3">
            <a:extLst>
              <a:ext uri="{FF2B5EF4-FFF2-40B4-BE49-F238E27FC236}">
                <a16:creationId xmlns:a16="http://schemas.microsoft.com/office/drawing/2014/main" id="{B0FD75D7-15F0-4040-81B6-58357B7BAF67}"/>
              </a:ext>
            </a:extLst>
          </p:cNvPr>
          <p:cNvSpPr>
            <a:spLocks noGrp="1"/>
          </p:cNvSpPr>
          <p:nvPr>
            <p:ph sz="half" idx="1"/>
          </p:nvPr>
        </p:nvSpPr>
        <p:spPr>
          <a:xfrm>
            <a:off x="6417734" y="2614612"/>
            <a:ext cx="5291663" cy="3752849"/>
          </a:xfrm>
        </p:spPr>
        <p:txBody>
          <a:bodyPr vert="horz" lIns="91440" tIns="45720" rIns="91440" bIns="45720" rtlCol="0">
            <a:normAutofit/>
          </a:bodyPr>
          <a:lstStyle/>
          <a:p>
            <a:r>
              <a:rPr lang="en-US" sz="1800" dirty="0"/>
              <a:t>63 affordable apartments</a:t>
            </a:r>
          </a:p>
          <a:p>
            <a:pPr lvl="1"/>
            <a:r>
              <a:rPr lang="en-US" sz="1800" dirty="0"/>
              <a:t>62 1-bedroom, 1 2-bedroom</a:t>
            </a:r>
          </a:p>
          <a:p>
            <a:pPr lvl="1"/>
            <a:r>
              <a:rPr lang="en-US" sz="1800" dirty="0"/>
              <a:t>32 units reserved for people who are homeless with PBV</a:t>
            </a:r>
          </a:p>
          <a:p>
            <a:pPr lvl="1"/>
            <a:r>
              <a:rPr lang="en-US" sz="1800" dirty="0"/>
              <a:t>31 units are at 50% or 60% of AMI with a preference for income qualified artists</a:t>
            </a:r>
          </a:p>
          <a:p>
            <a:r>
              <a:rPr lang="en-US" sz="1800" dirty="0"/>
              <a:t>$33.7 Million Total Development Costs</a:t>
            </a:r>
          </a:p>
          <a:p>
            <a:pPr lvl="1"/>
            <a:r>
              <a:rPr lang="en-US" sz="1800" dirty="0"/>
              <a:t>$11.2 million city millage capital</a:t>
            </a:r>
          </a:p>
          <a:p>
            <a:pPr lvl="1"/>
            <a:r>
              <a:rPr lang="en-US" sz="1800" dirty="0"/>
              <a:t>$305,000/year services</a:t>
            </a:r>
          </a:p>
          <a:p>
            <a:r>
              <a:rPr lang="en-US" sz="1800" dirty="0"/>
              <a:t>Move in Feb – May 2026</a:t>
            </a:r>
          </a:p>
          <a:p>
            <a:r>
              <a:rPr lang="en-US" sz="1800" dirty="0"/>
              <a:t>Land Donated by City of Ann Arbor</a:t>
            </a:r>
          </a:p>
        </p:txBody>
      </p:sp>
      <p:pic>
        <p:nvPicPr>
          <p:cNvPr id="7" name="Picture 6">
            <a:extLst>
              <a:ext uri="{FF2B5EF4-FFF2-40B4-BE49-F238E27FC236}">
                <a16:creationId xmlns:a16="http://schemas.microsoft.com/office/drawing/2014/main" id="{FE8FAF9E-1023-8DC0-8A3E-2AA9D52087F2}"/>
              </a:ext>
            </a:extLst>
          </p:cNvPr>
          <p:cNvPicPr>
            <a:picLocks noChangeAspect="1"/>
          </p:cNvPicPr>
          <p:nvPr/>
        </p:nvPicPr>
        <p:blipFill>
          <a:blip r:embed="rId3" cstate="print">
            <a:extLst>
              <a:ext uri="{28A0092B-C50C-407E-A947-70E740481C1C}">
                <a14:useLocalDpi xmlns:a14="http://schemas.microsoft.com/office/drawing/2010/main" val="0"/>
              </a:ext>
            </a:extLst>
          </a:blip>
          <a:srcRect l="24643" t="11111" r="40109" b="26032"/>
          <a:stretch>
            <a:fillRect/>
          </a:stretch>
        </p:blipFill>
        <p:spPr>
          <a:xfrm>
            <a:off x="0" y="-18030"/>
            <a:ext cx="5932714" cy="6881433"/>
          </a:xfrm>
          <a:prstGeom prst="rect">
            <a:avLst/>
          </a:prstGeom>
        </p:spPr>
      </p:pic>
    </p:spTree>
    <p:extLst>
      <p:ext uri="{BB962C8B-B14F-4D97-AF65-F5344CB8AC3E}">
        <p14:creationId xmlns:p14="http://schemas.microsoft.com/office/powerpoint/2010/main" val="2194031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building with solar panels&#10;&#10;AI-generated content may be incorrect.">
            <a:extLst>
              <a:ext uri="{FF2B5EF4-FFF2-40B4-BE49-F238E27FC236}">
                <a16:creationId xmlns:a16="http://schemas.microsoft.com/office/drawing/2014/main" id="{7E8E971F-E962-C22E-F865-8711F8FD30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71" r="972" b="1018"/>
          <a:stretch/>
        </p:blipFill>
        <p:spPr bwMode="auto">
          <a:xfrm>
            <a:off x="-1" y="0"/>
            <a:ext cx="12192001" cy="65913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EF9D1E79-FCB8-3372-5814-B035E0DA60E9}"/>
              </a:ext>
            </a:extLst>
          </p:cNvPr>
          <p:cNvSpPr>
            <a:spLocks noGrp="1"/>
          </p:cNvSpPr>
          <p:nvPr>
            <p:ph type="dt" sz="half" idx="10"/>
          </p:nvPr>
        </p:nvSpPr>
        <p:spPr/>
        <p:txBody>
          <a:bodyPr/>
          <a:lstStyle/>
          <a:p>
            <a:r>
              <a:rPr lang="en-US"/>
              <a:t>March 10, 2026</a:t>
            </a:r>
          </a:p>
        </p:txBody>
      </p:sp>
      <p:sp>
        <p:nvSpPr>
          <p:cNvPr id="3" name="Slide Number Placeholder 2">
            <a:extLst>
              <a:ext uri="{FF2B5EF4-FFF2-40B4-BE49-F238E27FC236}">
                <a16:creationId xmlns:a16="http://schemas.microsoft.com/office/drawing/2014/main" id="{EB782193-0B28-909A-DEA3-9F48B8B213BC}"/>
              </a:ext>
            </a:extLst>
          </p:cNvPr>
          <p:cNvSpPr>
            <a:spLocks noGrp="1"/>
          </p:cNvSpPr>
          <p:nvPr>
            <p:ph type="sldNum" sz="quarter" idx="12"/>
          </p:nvPr>
        </p:nvSpPr>
        <p:spPr/>
        <p:txBody>
          <a:bodyPr/>
          <a:lstStyle/>
          <a:p>
            <a:fld id="{593D15F1-D1C1-5E47-B450-18E733128F18}" type="slidenum">
              <a:rPr lang="en-US" smtClean="0"/>
              <a:pPr/>
              <a:t>59</a:t>
            </a:fld>
            <a:endParaRPr lang="en-US"/>
          </a:p>
        </p:txBody>
      </p:sp>
      <p:sp>
        <p:nvSpPr>
          <p:cNvPr id="4" name="Text Placeholder 3">
            <a:extLst>
              <a:ext uri="{FF2B5EF4-FFF2-40B4-BE49-F238E27FC236}">
                <a16:creationId xmlns:a16="http://schemas.microsoft.com/office/drawing/2014/main" id="{2440F59C-B759-2834-47CC-61CE70860A20}"/>
              </a:ext>
            </a:extLst>
          </p:cNvPr>
          <p:cNvSpPr>
            <a:spLocks noGrp="1"/>
          </p:cNvSpPr>
          <p:nvPr>
            <p:ph type="body" sz="quarter" idx="13"/>
          </p:nvPr>
        </p:nvSpPr>
        <p:spPr>
          <a:xfrm>
            <a:off x="338632" y="319555"/>
            <a:ext cx="7968403" cy="535531"/>
          </a:xfrm>
        </p:spPr>
        <p:txBody>
          <a:bodyPr/>
          <a:lstStyle/>
          <a:p>
            <a:r>
              <a:rPr lang="en-US" dirty="0"/>
              <a:t>Sustainability</a:t>
            </a:r>
          </a:p>
        </p:txBody>
      </p:sp>
    </p:spTree>
    <p:extLst>
      <p:ext uri="{BB962C8B-B14F-4D97-AF65-F5344CB8AC3E}">
        <p14:creationId xmlns:p14="http://schemas.microsoft.com/office/powerpoint/2010/main" val="3591695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6B8C-9D26-CCD3-400F-090C6C317B7F}"/>
              </a:ext>
            </a:extLst>
          </p:cNvPr>
          <p:cNvSpPr>
            <a:spLocks noGrp="1"/>
          </p:cNvSpPr>
          <p:nvPr>
            <p:ph type="title"/>
          </p:nvPr>
        </p:nvSpPr>
        <p:spPr>
          <a:xfrm>
            <a:off x="838200" y="2103437"/>
            <a:ext cx="10515600" cy="3041587"/>
          </a:xfrm>
        </p:spPr>
        <p:txBody>
          <a:bodyPr>
            <a:normAutofit/>
          </a:bodyPr>
          <a:lstStyle/>
          <a:p>
            <a:pPr algn="ctr"/>
            <a:r>
              <a:rPr lang="en-US" dirty="0"/>
              <a:t>GROUP QUESTION</a:t>
            </a:r>
            <a:br>
              <a:rPr lang="en-US" dirty="0"/>
            </a:br>
            <a:br>
              <a:rPr lang="en-US" dirty="0"/>
            </a:br>
            <a:r>
              <a:rPr lang="en-US" dirty="0"/>
              <a:t>What does Affordable Housing Mean to You?</a:t>
            </a:r>
          </a:p>
        </p:txBody>
      </p:sp>
    </p:spTree>
    <p:extLst>
      <p:ext uri="{BB962C8B-B14F-4D97-AF65-F5344CB8AC3E}">
        <p14:creationId xmlns:p14="http://schemas.microsoft.com/office/powerpoint/2010/main" val="3746485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6E3A2-A494-CAB6-231B-E43FCBCD19CF}"/>
              </a:ext>
            </a:extLst>
          </p:cNvPr>
          <p:cNvSpPr>
            <a:spLocks noGrp="1"/>
          </p:cNvSpPr>
          <p:nvPr>
            <p:ph type="dt" sz="half" idx="10"/>
          </p:nvPr>
        </p:nvSpPr>
        <p:spPr/>
        <p:txBody>
          <a:bodyPr/>
          <a:lstStyle/>
          <a:p>
            <a:r>
              <a:rPr lang="en-US"/>
              <a:t>March 10, 2026</a:t>
            </a:r>
            <a:endParaRPr lang="en-US" dirty="0"/>
          </a:p>
        </p:txBody>
      </p:sp>
      <p:sp>
        <p:nvSpPr>
          <p:cNvPr id="3" name="Slide Number Placeholder 2">
            <a:extLst>
              <a:ext uri="{FF2B5EF4-FFF2-40B4-BE49-F238E27FC236}">
                <a16:creationId xmlns:a16="http://schemas.microsoft.com/office/drawing/2014/main" id="{E27C271F-891D-51B8-4820-C57F5E66AF3C}"/>
              </a:ext>
            </a:extLst>
          </p:cNvPr>
          <p:cNvSpPr>
            <a:spLocks noGrp="1"/>
          </p:cNvSpPr>
          <p:nvPr>
            <p:ph type="sldNum" sz="quarter" idx="12"/>
          </p:nvPr>
        </p:nvSpPr>
        <p:spPr/>
        <p:txBody>
          <a:bodyPr/>
          <a:lstStyle/>
          <a:p>
            <a:fld id="{593D15F1-D1C1-5E47-B450-18E733128F18}" type="slidenum">
              <a:rPr lang="en-US" smtClean="0"/>
              <a:pPr/>
              <a:t>60</a:t>
            </a:fld>
            <a:endParaRPr lang="en-US" dirty="0"/>
          </a:p>
        </p:txBody>
      </p:sp>
      <p:graphicFrame>
        <p:nvGraphicFramePr>
          <p:cNvPr id="4" name="Table 9">
            <a:extLst>
              <a:ext uri="{FF2B5EF4-FFF2-40B4-BE49-F238E27FC236}">
                <a16:creationId xmlns:a16="http://schemas.microsoft.com/office/drawing/2014/main" id="{CFC13F0A-2C9D-0F24-D439-AC34BA38D6B2}"/>
              </a:ext>
            </a:extLst>
          </p:cNvPr>
          <p:cNvGraphicFramePr>
            <a:graphicFrameLocks/>
          </p:cNvGraphicFramePr>
          <p:nvPr/>
        </p:nvGraphicFramePr>
        <p:xfrm>
          <a:off x="1927365" y="1212016"/>
          <a:ext cx="8337269" cy="5093239"/>
        </p:xfrm>
        <a:graphic>
          <a:graphicData uri="http://schemas.openxmlformats.org/drawingml/2006/table">
            <a:tbl>
              <a:tblPr firstRow="1" bandRow="1">
                <a:tableStyleId>{00A15C55-8517-42AA-B614-E9B94910E393}</a:tableStyleId>
              </a:tblPr>
              <a:tblGrid>
                <a:gridCol w="5558180">
                  <a:extLst>
                    <a:ext uri="{9D8B030D-6E8A-4147-A177-3AD203B41FA5}">
                      <a16:colId xmlns:a16="http://schemas.microsoft.com/office/drawing/2014/main" val="1068426774"/>
                    </a:ext>
                  </a:extLst>
                </a:gridCol>
                <a:gridCol w="2779089">
                  <a:extLst>
                    <a:ext uri="{9D8B030D-6E8A-4147-A177-3AD203B41FA5}">
                      <a16:colId xmlns:a16="http://schemas.microsoft.com/office/drawing/2014/main" val="43395931"/>
                    </a:ext>
                  </a:extLst>
                </a:gridCol>
              </a:tblGrid>
              <a:tr h="582227">
                <a:tc>
                  <a:txBody>
                    <a:bodyPr/>
                    <a:lstStyle/>
                    <a:p>
                      <a:pPr algn="ctr">
                        <a:lnSpc>
                          <a:spcPct val="150000"/>
                        </a:lnSpc>
                      </a:pPr>
                      <a:r>
                        <a:rPr lang="en-US" sz="2300" dirty="0"/>
                        <a:t>Total Development Sources</a:t>
                      </a:r>
                    </a:p>
                  </a:txBody>
                  <a:tcPr marL="94552" marR="94552" marT="47275" marB="47275"/>
                </a:tc>
                <a:tc>
                  <a:txBody>
                    <a:bodyPr/>
                    <a:lstStyle/>
                    <a:p>
                      <a:pPr algn="ctr">
                        <a:lnSpc>
                          <a:spcPct val="150000"/>
                        </a:lnSpc>
                      </a:pPr>
                      <a:r>
                        <a:rPr lang="en-US" sz="2300" dirty="0"/>
                        <a:t>$33,772,787</a:t>
                      </a:r>
                    </a:p>
                  </a:txBody>
                  <a:tcPr marL="94552" marR="94552" marT="47275" marB="47275"/>
                </a:tc>
                <a:extLst>
                  <a:ext uri="{0D108BD9-81ED-4DB2-BD59-A6C34878D82A}">
                    <a16:rowId xmlns:a16="http://schemas.microsoft.com/office/drawing/2014/main" val="1003225263"/>
                  </a:ext>
                </a:extLst>
              </a:tr>
              <a:tr h="455983">
                <a:tc>
                  <a:txBody>
                    <a:bodyPr/>
                    <a:lstStyle/>
                    <a:p>
                      <a:pPr algn="ctr">
                        <a:lnSpc>
                          <a:spcPct val="150000"/>
                        </a:lnSpc>
                      </a:pPr>
                      <a:r>
                        <a:rPr lang="en-US" sz="1700" dirty="0"/>
                        <a:t>LIHTC Equity</a:t>
                      </a:r>
                    </a:p>
                  </a:txBody>
                  <a:tcPr marL="94552" marR="94552" marT="47275" marB="47275"/>
                </a:tc>
                <a:tc>
                  <a:txBody>
                    <a:bodyPr/>
                    <a:lstStyle/>
                    <a:p>
                      <a:pPr algn="ctr">
                        <a:lnSpc>
                          <a:spcPct val="150000"/>
                        </a:lnSpc>
                      </a:pPr>
                      <a:r>
                        <a:rPr lang="en-US" sz="1700" dirty="0"/>
                        <a:t>$12,748,725</a:t>
                      </a:r>
                    </a:p>
                  </a:txBody>
                  <a:tcPr marL="94552" marR="94552" marT="47275" marB="47275"/>
                </a:tc>
                <a:extLst>
                  <a:ext uri="{0D108BD9-81ED-4DB2-BD59-A6C34878D82A}">
                    <a16:rowId xmlns:a16="http://schemas.microsoft.com/office/drawing/2014/main" val="2958037463"/>
                  </a:ext>
                </a:extLst>
              </a:tr>
              <a:tr h="368639">
                <a:tc>
                  <a:txBody>
                    <a:bodyPr/>
                    <a:lstStyle/>
                    <a:p>
                      <a:pPr algn="ctr" fontAlgn="b">
                        <a:lnSpc>
                          <a:spcPct val="150000"/>
                        </a:lnSpc>
                      </a:pPr>
                      <a:r>
                        <a:rPr lang="en-US" sz="1700" b="0" u="none" strike="noStrike" dirty="0">
                          <a:solidFill>
                            <a:srgbClr val="000000"/>
                          </a:solidFill>
                          <a:effectLst/>
                        </a:rPr>
                        <a:t>City of Ann Arbor Bond Financing</a:t>
                      </a:r>
                      <a:endParaRPr lang="en-US" sz="1700" b="0" i="0" u="none" strike="noStrike" dirty="0">
                        <a:solidFill>
                          <a:srgbClr val="000000"/>
                        </a:solidFill>
                        <a:effectLst/>
                        <a:latin typeface="+mn-lt"/>
                      </a:endParaRPr>
                    </a:p>
                  </a:txBody>
                  <a:tcPr marL="0" marR="0" marT="0" marB="0" anchor="b"/>
                </a:tc>
                <a:tc>
                  <a:txBody>
                    <a:bodyPr/>
                    <a:lstStyle/>
                    <a:p>
                      <a:pPr algn="ctr" fontAlgn="b">
                        <a:lnSpc>
                          <a:spcPct val="150000"/>
                        </a:lnSpc>
                      </a:pPr>
                      <a:r>
                        <a:rPr lang="en-US" sz="1700" b="0" u="none" strike="noStrike" dirty="0">
                          <a:solidFill>
                            <a:srgbClr val="000000"/>
                          </a:solidFill>
                          <a:effectLst/>
                        </a:rPr>
                        <a:t>$9,000,000 </a:t>
                      </a:r>
                      <a:endParaRPr lang="en-US" sz="17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551618619"/>
                  </a:ext>
                </a:extLst>
              </a:tr>
              <a:tr h="368639">
                <a:tc>
                  <a:txBody>
                    <a:bodyPr/>
                    <a:lstStyle/>
                    <a:p>
                      <a:pPr algn="ctr" fontAlgn="b">
                        <a:lnSpc>
                          <a:spcPct val="150000"/>
                        </a:lnSpc>
                      </a:pPr>
                      <a:r>
                        <a:rPr lang="en-US" sz="1700" b="0" u="none" strike="noStrike" dirty="0">
                          <a:solidFill>
                            <a:srgbClr val="000000"/>
                          </a:solidFill>
                          <a:effectLst/>
                        </a:rPr>
                        <a:t>HUD HOME (Washtenaw County)</a:t>
                      </a:r>
                      <a:endParaRPr lang="en-US" sz="17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lnSpc>
                          <a:spcPct val="150000"/>
                        </a:lnSpc>
                      </a:pPr>
                      <a:r>
                        <a:rPr lang="en-US" sz="1700" b="0" u="none" strike="noStrike" dirty="0">
                          <a:solidFill>
                            <a:srgbClr val="000000"/>
                          </a:solidFill>
                          <a:effectLst/>
                        </a:rPr>
                        <a:t>$2,163,112 </a:t>
                      </a:r>
                      <a:endParaRPr lang="en-US" sz="1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13116661"/>
                  </a:ext>
                </a:extLst>
              </a:tr>
              <a:tr h="368639">
                <a:tc>
                  <a:txBody>
                    <a:bodyPr/>
                    <a:lstStyle/>
                    <a:p>
                      <a:pPr algn="ctr" fontAlgn="b">
                        <a:lnSpc>
                          <a:spcPct val="150000"/>
                        </a:lnSpc>
                      </a:pPr>
                      <a:r>
                        <a:rPr lang="en-US" sz="1700" b="0" u="none" strike="noStrike" dirty="0">
                          <a:solidFill>
                            <a:srgbClr val="000000"/>
                          </a:solidFill>
                          <a:effectLst/>
                        </a:rPr>
                        <a:t>State MEDC RAP Grant</a:t>
                      </a:r>
                      <a:endParaRPr lang="en-US" sz="17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lnSpc>
                          <a:spcPct val="150000"/>
                        </a:lnSpc>
                      </a:pPr>
                      <a:r>
                        <a:rPr lang="en-US" sz="1700" b="0" u="none" strike="noStrike" dirty="0">
                          <a:solidFill>
                            <a:srgbClr val="000000"/>
                          </a:solidFill>
                          <a:effectLst/>
                        </a:rPr>
                        <a:t>$4,018,915</a:t>
                      </a:r>
                      <a:endParaRPr lang="en-US" sz="1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09078117"/>
                  </a:ext>
                </a:extLst>
              </a:tr>
              <a:tr h="368639">
                <a:tc>
                  <a:txBody>
                    <a:bodyPr/>
                    <a:lstStyle/>
                    <a:p>
                      <a:pPr algn="ctr" fontAlgn="b">
                        <a:lnSpc>
                          <a:spcPct val="150000"/>
                        </a:lnSpc>
                      </a:pPr>
                      <a:r>
                        <a:rPr lang="en-US" sz="1700" b="0" u="none" strike="noStrike" dirty="0">
                          <a:solidFill>
                            <a:srgbClr val="000000"/>
                          </a:solidFill>
                          <a:effectLst/>
                        </a:rPr>
                        <a:t>Downtown Develop Authority</a:t>
                      </a:r>
                      <a:endParaRPr lang="en-US" sz="17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lnSpc>
                          <a:spcPct val="150000"/>
                        </a:lnSpc>
                      </a:pPr>
                      <a:r>
                        <a:rPr lang="en-US" sz="1700" b="0" u="none" strike="noStrike" dirty="0">
                          <a:solidFill>
                            <a:srgbClr val="000000"/>
                          </a:solidFill>
                          <a:effectLst/>
                        </a:rPr>
                        <a:t>$650,000 </a:t>
                      </a:r>
                      <a:endParaRPr lang="en-US" sz="1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47193671"/>
                  </a:ext>
                </a:extLst>
              </a:tr>
              <a:tr h="368639">
                <a:tc>
                  <a:txBody>
                    <a:bodyPr/>
                    <a:lstStyle/>
                    <a:p>
                      <a:pPr algn="ctr" fontAlgn="b">
                        <a:lnSpc>
                          <a:spcPct val="150000"/>
                        </a:lnSpc>
                      </a:pPr>
                      <a:r>
                        <a:rPr lang="en-US" sz="1700" b="0" u="none" strike="noStrike" dirty="0">
                          <a:solidFill>
                            <a:srgbClr val="000000"/>
                          </a:solidFill>
                          <a:effectLst/>
                        </a:rPr>
                        <a:t>City Housing Millage</a:t>
                      </a:r>
                      <a:endParaRPr lang="en-US" sz="1700" b="0" i="0" u="none" strike="noStrike" dirty="0">
                        <a:solidFill>
                          <a:srgbClr val="000000"/>
                        </a:solidFill>
                        <a:effectLst/>
                        <a:latin typeface="+mn-lt"/>
                      </a:endParaRPr>
                    </a:p>
                  </a:txBody>
                  <a:tcPr marL="0" marR="0" marT="0" marB="0" anchor="b"/>
                </a:tc>
                <a:tc>
                  <a:txBody>
                    <a:bodyPr/>
                    <a:lstStyle/>
                    <a:p>
                      <a:pPr algn="ctr" fontAlgn="b">
                        <a:lnSpc>
                          <a:spcPct val="150000"/>
                        </a:lnSpc>
                      </a:pPr>
                      <a:r>
                        <a:rPr lang="en-US" sz="1700" b="0" u="none" strike="noStrike">
                          <a:solidFill>
                            <a:srgbClr val="000000"/>
                          </a:solidFill>
                          <a:effectLst/>
                        </a:rPr>
                        <a:t>$1,925,669</a:t>
                      </a:r>
                      <a:endParaRPr lang="en-US" sz="17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1601200204"/>
                  </a:ext>
                </a:extLst>
              </a:tr>
              <a:tr h="368639">
                <a:tc>
                  <a:txBody>
                    <a:bodyPr/>
                    <a:lstStyle/>
                    <a:p>
                      <a:pPr algn="ctr" fontAlgn="b">
                        <a:lnSpc>
                          <a:spcPct val="150000"/>
                        </a:lnSpc>
                      </a:pPr>
                      <a:r>
                        <a:rPr lang="en-US" sz="1700" b="0" u="none" strike="noStrike">
                          <a:solidFill>
                            <a:srgbClr val="000000"/>
                          </a:solidFill>
                          <a:effectLst/>
                        </a:rPr>
                        <a:t>WCBRA Brownfield Funding</a:t>
                      </a:r>
                      <a:endParaRPr lang="en-US" sz="1700" b="0" i="0" u="none" strike="noStrike">
                        <a:solidFill>
                          <a:srgbClr val="000000"/>
                        </a:solidFill>
                        <a:effectLst/>
                        <a:latin typeface="+mn-lt"/>
                      </a:endParaRPr>
                    </a:p>
                  </a:txBody>
                  <a:tcPr marL="0" marR="0" marT="0" marB="0" anchor="b"/>
                </a:tc>
                <a:tc>
                  <a:txBody>
                    <a:bodyPr/>
                    <a:lstStyle/>
                    <a:p>
                      <a:pPr algn="ctr" fontAlgn="b">
                        <a:lnSpc>
                          <a:spcPct val="150000"/>
                        </a:lnSpc>
                      </a:pPr>
                      <a:r>
                        <a:rPr lang="en-US" sz="1700" b="0" u="none" strike="noStrike">
                          <a:solidFill>
                            <a:srgbClr val="000000"/>
                          </a:solidFill>
                          <a:effectLst/>
                        </a:rPr>
                        <a:t>$959,406 </a:t>
                      </a:r>
                      <a:endParaRPr lang="en-US" sz="17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2776364018"/>
                  </a:ext>
                </a:extLst>
              </a:tr>
              <a:tr h="368639">
                <a:tc>
                  <a:txBody>
                    <a:bodyPr/>
                    <a:lstStyle/>
                    <a:p>
                      <a:pPr algn="ctr" fontAlgn="b">
                        <a:lnSpc>
                          <a:spcPct val="150000"/>
                        </a:lnSpc>
                      </a:pPr>
                      <a:r>
                        <a:rPr lang="en-US" sz="1700" b="0" u="none" strike="noStrike">
                          <a:solidFill>
                            <a:srgbClr val="000000"/>
                          </a:solidFill>
                          <a:effectLst/>
                        </a:rPr>
                        <a:t>State EGLE Brownfield Funding</a:t>
                      </a:r>
                      <a:endParaRPr lang="en-US" sz="1700" b="0" i="0" u="none" strike="noStrike">
                        <a:solidFill>
                          <a:srgbClr val="000000"/>
                        </a:solidFill>
                        <a:effectLst/>
                        <a:latin typeface="+mn-lt"/>
                      </a:endParaRPr>
                    </a:p>
                  </a:txBody>
                  <a:tcPr marL="0" marR="0" marT="0" marB="0" anchor="b"/>
                </a:tc>
                <a:tc>
                  <a:txBody>
                    <a:bodyPr/>
                    <a:lstStyle/>
                    <a:p>
                      <a:pPr algn="ctr" fontAlgn="b">
                        <a:lnSpc>
                          <a:spcPct val="150000"/>
                        </a:lnSpc>
                      </a:pPr>
                      <a:r>
                        <a:rPr lang="en-US" sz="1700" b="0" u="none" strike="noStrike">
                          <a:solidFill>
                            <a:srgbClr val="000000"/>
                          </a:solidFill>
                          <a:effectLst/>
                        </a:rPr>
                        <a:t>$1,000,000 </a:t>
                      </a:r>
                      <a:endParaRPr lang="en-US" sz="17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1051164194"/>
                  </a:ext>
                </a:extLst>
              </a:tr>
              <a:tr h="368639">
                <a:tc>
                  <a:txBody>
                    <a:bodyPr/>
                    <a:lstStyle/>
                    <a:p>
                      <a:pPr algn="ctr" fontAlgn="b">
                        <a:lnSpc>
                          <a:spcPct val="150000"/>
                        </a:lnSpc>
                      </a:pPr>
                      <a:r>
                        <a:rPr lang="en-US" sz="1700" b="0" u="none" strike="noStrike">
                          <a:solidFill>
                            <a:srgbClr val="000000"/>
                          </a:solidFill>
                          <a:effectLst/>
                        </a:rPr>
                        <a:t>Federal Home Loan Bank</a:t>
                      </a:r>
                      <a:endParaRPr lang="en-US" sz="1700" b="0" i="0" u="none" strike="noStrike">
                        <a:solidFill>
                          <a:srgbClr val="000000"/>
                        </a:solidFill>
                        <a:effectLst/>
                        <a:latin typeface="+mn-lt"/>
                      </a:endParaRPr>
                    </a:p>
                  </a:txBody>
                  <a:tcPr marL="0" marR="0" marT="0" marB="0" anchor="b"/>
                </a:tc>
                <a:tc>
                  <a:txBody>
                    <a:bodyPr/>
                    <a:lstStyle/>
                    <a:p>
                      <a:pPr algn="ctr" fontAlgn="b">
                        <a:lnSpc>
                          <a:spcPct val="150000"/>
                        </a:lnSpc>
                      </a:pPr>
                      <a:r>
                        <a:rPr lang="en-US" sz="1700" b="0" u="none" strike="noStrike">
                          <a:solidFill>
                            <a:srgbClr val="000000"/>
                          </a:solidFill>
                          <a:effectLst/>
                        </a:rPr>
                        <a:t>$458,872 </a:t>
                      </a:r>
                      <a:endParaRPr lang="en-US" sz="17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1705560032"/>
                  </a:ext>
                </a:extLst>
              </a:tr>
              <a:tr h="368639">
                <a:tc>
                  <a:txBody>
                    <a:bodyPr/>
                    <a:lstStyle/>
                    <a:p>
                      <a:pPr algn="ctr" fontAlgn="b">
                        <a:lnSpc>
                          <a:spcPct val="150000"/>
                        </a:lnSpc>
                      </a:pPr>
                      <a:r>
                        <a:rPr lang="en-US" sz="1700" b="0" u="none" strike="noStrike">
                          <a:solidFill>
                            <a:srgbClr val="000000"/>
                          </a:solidFill>
                          <a:effectLst/>
                        </a:rPr>
                        <a:t>IRA Geothermal Tax Credit</a:t>
                      </a:r>
                      <a:endParaRPr lang="en-US" sz="1700" b="0" i="0" u="none" strike="noStrike">
                        <a:solidFill>
                          <a:srgbClr val="000000"/>
                        </a:solidFill>
                        <a:effectLst/>
                        <a:latin typeface="+mn-lt"/>
                      </a:endParaRPr>
                    </a:p>
                  </a:txBody>
                  <a:tcPr marL="0" marR="0" marT="0" marB="0" anchor="b"/>
                </a:tc>
                <a:tc>
                  <a:txBody>
                    <a:bodyPr/>
                    <a:lstStyle/>
                    <a:p>
                      <a:pPr algn="ctr" fontAlgn="b">
                        <a:lnSpc>
                          <a:spcPct val="150000"/>
                        </a:lnSpc>
                      </a:pPr>
                      <a:r>
                        <a:rPr lang="en-US" sz="1700" b="0" u="none" strike="noStrike">
                          <a:solidFill>
                            <a:srgbClr val="000000"/>
                          </a:solidFill>
                          <a:effectLst/>
                        </a:rPr>
                        <a:t>$254,975</a:t>
                      </a:r>
                      <a:endParaRPr lang="en-US" sz="17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1245186095"/>
                  </a:ext>
                </a:extLst>
              </a:tr>
              <a:tr h="368639">
                <a:tc>
                  <a:txBody>
                    <a:bodyPr/>
                    <a:lstStyle/>
                    <a:p>
                      <a:pPr algn="ctr" fontAlgn="b">
                        <a:lnSpc>
                          <a:spcPct val="150000"/>
                        </a:lnSpc>
                      </a:pPr>
                      <a:r>
                        <a:rPr lang="en-US" sz="1700" b="0" u="none" strike="noStrike">
                          <a:solidFill>
                            <a:srgbClr val="000000"/>
                          </a:solidFill>
                          <a:effectLst/>
                        </a:rPr>
                        <a:t>General Partner Capital </a:t>
                      </a:r>
                      <a:endParaRPr lang="en-US" sz="1700" b="0" i="0" u="none" strike="noStrike">
                        <a:solidFill>
                          <a:srgbClr val="000000"/>
                        </a:solidFill>
                        <a:effectLst/>
                        <a:latin typeface="+mn-lt"/>
                      </a:endParaRPr>
                    </a:p>
                  </a:txBody>
                  <a:tcPr marL="0" marR="0" marT="0" marB="0" anchor="b"/>
                </a:tc>
                <a:tc>
                  <a:txBody>
                    <a:bodyPr/>
                    <a:lstStyle/>
                    <a:p>
                      <a:pPr algn="ctr" fontAlgn="b">
                        <a:lnSpc>
                          <a:spcPct val="150000"/>
                        </a:lnSpc>
                      </a:pPr>
                      <a:r>
                        <a:rPr lang="en-US" sz="1700" b="0" u="none" strike="noStrike">
                          <a:solidFill>
                            <a:srgbClr val="000000"/>
                          </a:solidFill>
                          <a:effectLst/>
                        </a:rPr>
                        <a:t>$118,113</a:t>
                      </a:r>
                      <a:endParaRPr lang="en-US" sz="17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211768938"/>
                  </a:ext>
                </a:extLst>
              </a:tr>
              <a:tr h="368639">
                <a:tc>
                  <a:txBody>
                    <a:bodyPr/>
                    <a:lstStyle/>
                    <a:p>
                      <a:pPr algn="ctr" fontAlgn="b">
                        <a:lnSpc>
                          <a:spcPct val="150000"/>
                        </a:lnSpc>
                      </a:pPr>
                      <a:r>
                        <a:rPr lang="en-US" sz="1700" b="0" u="none" strike="noStrike" dirty="0">
                          <a:solidFill>
                            <a:srgbClr val="000000"/>
                          </a:solidFill>
                          <a:effectLst/>
                        </a:rPr>
                        <a:t>City of A2 Climate Millage</a:t>
                      </a:r>
                      <a:endParaRPr lang="en-US" sz="1700" b="0" i="0" u="none" strike="noStrike" dirty="0">
                        <a:solidFill>
                          <a:srgbClr val="000000"/>
                        </a:solidFill>
                        <a:effectLst/>
                        <a:latin typeface="+mn-lt"/>
                      </a:endParaRPr>
                    </a:p>
                  </a:txBody>
                  <a:tcPr marL="0" marR="0" marT="0" marB="0" anchor="b"/>
                </a:tc>
                <a:tc>
                  <a:txBody>
                    <a:bodyPr/>
                    <a:lstStyle/>
                    <a:p>
                      <a:pPr algn="ctr" fontAlgn="b">
                        <a:lnSpc>
                          <a:spcPct val="150000"/>
                        </a:lnSpc>
                      </a:pPr>
                      <a:r>
                        <a:rPr lang="en-US" sz="1700" b="0" u="none" strike="noStrike" dirty="0">
                          <a:solidFill>
                            <a:srgbClr val="000000"/>
                          </a:solidFill>
                          <a:effectLst/>
                        </a:rPr>
                        <a:t>$475,000</a:t>
                      </a:r>
                      <a:endParaRPr lang="en-US" sz="17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26414713"/>
                  </a:ext>
                </a:extLst>
              </a:tr>
            </a:tbl>
          </a:graphicData>
        </a:graphic>
      </p:graphicFrame>
      <p:sp>
        <p:nvSpPr>
          <p:cNvPr id="5" name="TextBox 4">
            <a:extLst>
              <a:ext uri="{FF2B5EF4-FFF2-40B4-BE49-F238E27FC236}">
                <a16:creationId xmlns:a16="http://schemas.microsoft.com/office/drawing/2014/main" id="{A5CA0FE1-7E9A-4CBE-E43C-C717A1CAD332}"/>
              </a:ext>
            </a:extLst>
          </p:cNvPr>
          <p:cNvSpPr txBox="1"/>
          <p:nvPr/>
        </p:nvSpPr>
        <p:spPr>
          <a:xfrm>
            <a:off x="339492" y="398982"/>
            <a:ext cx="11614929" cy="584775"/>
          </a:xfrm>
          <a:prstGeom prst="rect">
            <a:avLst/>
          </a:prstGeom>
          <a:noFill/>
        </p:spPr>
        <p:txBody>
          <a:bodyPr wrap="square" lIns="91440" tIns="45720" rIns="91440" bIns="45720" rtlCol="0" anchor="t">
            <a:spAutoFit/>
          </a:bodyPr>
          <a:lstStyle/>
          <a:p>
            <a:pPr algn="ctr"/>
            <a:r>
              <a:rPr lang="en-US" sz="3200" b="1" dirty="0">
                <a:latin typeface="Beirut Text SemiBold"/>
              </a:rPr>
              <a:t>121 Catherine Funding Sources</a:t>
            </a:r>
          </a:p>
        </p:txBody>
      </p:sp>
    </p:spTree>
    <p:extLst>
      <p:ext uri="{BB962C8B-B14F-4D97-AF65-F5344CB8AC3E}">
        <p14:creationId xmlns:p14="http://schemas.microsoft.com/office/powerpoint/2010/main" val="14372232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3279D-D66C-4F75-6DB3-5BA097FD670F}"/>
              </a:ext>
            </a:extLst>
          </p:cNvPr>
          <p:cNvPicPr>
            <a:picLocks noChangeAspect="1"/>
          </p:cNvPicPr>
          <p:nvPr/>
        </p:nvPicPr>
        <p:blipFill>
          <a:blip r:embed="rId3"/>
          <a:stretch>
            <a:fillRect/>
          </a:stretch>
        </p:blipFill>
        <p:spPr>
          <a:xfrm>
            <a:off x="19053" y="2466362"/>
            <a:ext cx="4839375" cy="4391638"/>
          </a:xfrm>
          <a:prstGeom prst="rect">
            <a:avLst/>
          </a:prstGeom>
        </p:spPr>
      </p:pic>
      <p:pic>
        <p:nvPicPr>
          <p:cNvPr id="5" name="Picture 4">
            <a:extLst>
              <a:ext uri="{FF2B5EF4-FFF2-40B4-BE49-F238E27FC236}">
                <a16:creationId xmlns:a16="http://schemas.microsoft.com/office/drawing/2014/main" id="{B0A10BCD-5BBE-0837-4A17-21693406289A}"/>
              </a:ext>
            </a:extLst>
          </p:cNvPr>
          <p:cNvPicPr>
            <a:picLocks noChangeAspect="1"/>
          </p:cNvPicPr>
          <p:nvPr/>
        </p:nvPicPr>
        <p:blipFill>
          <a:blip r:embed="rId4"/>
          <a:stretch>
            <a:fillRect/>
          </a:stretch>
        </p:blipFill>
        <p:spPr>
          <a:xfrm>
            <a:off x="0" y="0"/>
            <a:ext cx="4858428" cy="3905795"/>
          </a:xfrm>
          <a:prstGeom prst="rect">
            <a:avLst/>
          </a:prstGeom>
        </p:spPr>
      </p:pic>
      <p:sp>
        <p:nvSpPr>
          <p:cNvPr id="6" name="Title 1">
            <a:extLst>
              <a:ext uri="{FF2B5EF4-FFF2-40B4-BE49-F238E27FC236}">
                <a16:creationId xmlns:a16="http://schemas.microsoft.com/office/drawing/2014/main" id="{51995917-F889-EC7C-E865-B1C77767D22E}"/>
              </a:ext>
            </a:extLst>
          </p:cNvPr>
          <p:cNvSpPr txBox="1">
            <a:spLocks/>
          </p:cNvSpPr>
          <p:nvPr/>
        </p:nvSpPr>
        <p:spPr>
          <a:xfrm>
            <a:off x="6535298" y="673419"/>
            <a:ext cx="5291663" cy="1628775"/>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b="1">
                <a:solidFill>
                  <a:srgbClr val="0070C0"/>
                </a:solidFill>
              </a:rPr>
              <a:t>Siller Terrace - AAHC</a:t>
            </a:r>
            <a:br>
              <a:rPr lang="en-US" sz="3700" b="1"/>
            </a:br>
            <a:endParaRPr lang="en-US" sz="3700" b="1" dirty="0"/>
          </a:p>
        </p:txBody>
      </p:sp>
      <p:sp>
        <p:nvSpPr>
          <p:cNvPr id="7" name="Content Placeholder 3">
            <a:extLst>
              <a:ext uri="{FF2B5EF4-FFF2-40B4-BE49-F238E27FC236}">
                <a16:creationId xmlns:a16="http://schemas.microsoft.com/office/drawing/2014/main" id="{D43CC98C-5762-DB58-9C48-8E1BBBF64C09}"/>
              </a:ext>
            </a:extLst>
          </p:cNvPr>
          <p:cNvSpPr txBox="1">
            <a:spLocks/>
          </p:cNvSpPr>
          <p:nvPr/>
        </p:nvSpPr>
        <p:spPr>
          <a:xfrm>
            <a:off x="6417732" y="2431732"/>
            <a:ext cx="5291663" cy="37528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r>
              <a:rPr lang="en-US" sz="2400" dirty="0"/>
              <a:t>Acquisition &amp; Rehab 2023</a:t>
            </a:r>
          </a:p>
          <a:p>
            <a:r>
              <a:rPr lang="en-US" sz="2400" dirty="0"/>
              <a:t>2Bdr &amp; 3Bdr duplexes</a:t>
            </a:r>
          </a:p>
          <a:p>
            <a:r>
              <a:rPr lang="en-US" sz="2400" dirty="0"/>
              <a:t>16 apartments</a:t>
            </a:r>
          </a:p>
          <a:p>
            <a:r>
              <a:rPr lang="en-US" sz="2400" dirty="0"/>
              <a:t>Mixed Income</a:t>
            </a:r>
          </a:p>
          <a:p>
            <a:pPr lvl="1"/>
            <a:r>
              <a:rPr lang="en-US" dirty="0"/>
              <a:t>All 60% AMI or less </a:t>
            </a:r>
          </a:p>
          <a:p>
            <a:pPr lvl="1"/>
            <a:r>
              <a:rPr lang="en-US" dirty="0"/>
              <a:t>As initial renters move out</a:t>
            </a:r>
          </a:p>
          <a:p>
            <a:r>
              <a:rPr lang="en-US" sz="2400" dirty="0"/>
              <a:t>$5,078,700 Development </a:t>
            </a:r>
          </a:p>
          <a:p>
            <a:pPr lvl="1"/>
            <a:r>
              <a:rPr lang="en-US" dirty="0"/>
              <a:t>$78,700 city millage </a:t>
            </a:r>
          </a:p>
          <a:p>
            <a:endParaRPr lang="en-US" sz="1800" dirty="0"/>
          </a:p>
        </p:txBody>
      </p:sp>
    </p:spTree>
    <p:extLst>
      <p:ext uri="{BB962C8B-B14F-4D97-AF65-F5344CB8AC3E}">
        <p14:creationId xmlns:p14="http://schemas.microsoft.com/office/powerpoint/2010/main" val="333231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60F690-5E0B-4BBB-B884-D4547F22F74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b="1" kern="1200">
                <a:solidFill>
                  <a:srgbClr val="FFFFFF"/>
                </a:solidFill>
                <a:latin typeface="+mj-lt"/>
                <a:ea typeface="+mj-ea"/>
                <a:cs typeface="+mj-cs"/>
              </a:rPr>
              <a:t>AAHC Project 350 S 5</a:t>
            </a:r>
            <a:r>
              <a:rPr lang="en-US" sz="3300" b="1" kern="1200" baseline="30000">
                <a:solidFill>
                  <a:srgbClr val="FFFFFF"/>
                </a:solidFill>
                <a:latin typeface="+mj-lt"/>
                <a:ea typeface="+mj-ea"/>
                <a:cs typeface="+mj-cs"/>
              </a:rPr>
              <a:t>th</a:t>
            </a:r>
            <a:br>
              <a:rPr lang="en-US" sz="3300" b="1" kern="1200">
                <a:solidFill>
                  <a:srgbClr val="FFFFFF"/>
                </a:solidFill>
                <a:latin typeface="+mj-lt"/>
                <a:ea typeface="+mj-ea"/>
                <a:cs typeface="+mj-cs"/>
              </a:rPr>
            </a:br>
            <a:r>
              <a:rPr lang="en-US" sz="3300" b="1" kern="1200">
                <a:solidFill>
                  <a:srgbClr val="FFFFFF"/>
                </a:solidFill>
                <a:latin typeface="+mj-lt"/>
                <a:ea typeface="+mj-ea"/>
                <a:cs typeface="+mj-cs"/>
              </a:rPr>
              <a:t>Partnership with Related Midwest</a:t>
            </a:r>
          </a:p>
        </p:txBody>
      </p:sp>
      <p:pic>
        <p:nvPicPr>
          <p:cNvPr id="9" name="Picture 10" descr="Image result for y lot ann arbor">
            <a:extLst>
              <a:ext uri="{FF2B5EF4-FFF2-40B4-BE49-F238E27FC236}">
                <a16:creationId xmlns:a16="http://schemas.microsoft.com/office/drawing/2014/main" id="{044138B5-92AF-4790-83BB-DE2A820CC6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76" r="28171"/>
          <a:stretch/>
        </p:blipFill>
        <p:spPr bwMode="auto">
          <a:xfrm>
            <a:off x="4777316" y="1016854"/>
            <a:ext cx="6780700" cy="48219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9835A3E-7991-4FF8-BC57-0C6F16A6DB65}"/>
              </a:ext>
            </a:extLst>
          </p:cNvPr>
          <p:cNvSpPr>
            <a:spLocks noGrp="1"/>
          </p:cNvSpPr>
          <p:nvPr>
            <p:ph type="ftr" sz="quarter" idx="11"/>
          </p:nvPr>
        </p:nvSpPr>
        <p:spPr>
          <a:xfrm>
            <a:off x="1028700" y="6356350"/>
            <a:ext cx="6210300" cy="365125"/>
          </a:xfrm>
        </p:spPr>
        <p:txBody>
          <a:bodyPr vert="horz" lIns="91440" tIns="45720" rIns="91440" bIns="45720" rtlCol="0" anchor="ctr">
            <a:normAutofit/>
          </a:bodyPr>
          <a:lstStyle/>
          <a:p>
            <a:pPr algn="l">
              <a:spcAft>
                <a:spcPts val="600"/>
              </a:spcAft>
            </a:pPr>
            <a:r>
              <a:rPr lang="en-US" kern="1200">
                <a:solidFill>
                  <a:schemeClr val="tx1">
                    <a:alpha val="80000"/>
                  </a:schemeClr>
                </a:solidFill>
                <a:latin typeface="+mn-lt"/>
                <a:ea typeface="+mn-ea"/>
                <a:cs typeface="+mn-cs"/>
              </a:rPr>
              <a:t>AAHC</a:t>
            </a:r>
          </a:p>
        </p:txBody>
      </p:sp>
      <p:sp>
        <p:nvSpPr>
          <p:cNvPr id="6" name="Slide Number Placeholder 5">
            <a:extLst>
              <a:ext uri="{FF2B5EF4-FFF2-40B4-BE49-F238E27FC236}">
                <a16:creationId xmlns:a16="http://schemas.microsoft.com/office/drawing/2014/main" id="{62918AB1-8BC3-4F55-B550-7586BF805246}"/>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D77E9F74-045A-48FC-B9BF-6200E59ED1BF}" type="slidenum">
              <a:rPr lang="en-US">
                <a:solidFill>
                  <a:schemeClr val="tx1">
                    <a:alpha val="80000"/>
                  </a:schemeClr>
                </a:solidFill>
              </a:rPr>
              <a:pPr>
                <a:spcAft>
                  <a:spcPts val="600"/>
                </a:spcAft>
              </a:pPr>
              <a:t>62</a:t>
            </a:fld>
            <a:endParaRPr lang="en-US">
              <a:solidFill>
                <a:schemeClr val="tx1">
                  <a:alpha val="80000"/>
                </a:schemeClr>
              </a:solidFill>
            </a:endParaRPr>
          </a:p>
        </p:txBody>
      </p:sp>
    </p:spTree>
    <p:extLst>
      <p:ext uri="{BB962C8B-B14F-4D97-AF65-F5344CB8AC3E}">
        <p14:creationId xmlns:p14="http://schemas.microsoft.com/office/powerpoint/2010/main" val="90431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72363-7CCD-6298-5E62-F6EED96B1908}"/>
              </a:ext>
            </a:extLst>
          </p:cNvPr>
          <p:cNvSpPr txBox="1">
            <a:spLocks/>
          </p:cNvSpPr>
          <p:nvPr/>
        </p:nvSpPr>
        <p:spPr>
          <a:xfrm>
            <a:off x="6803409" y="762001"/>
            <a:ext cx="4156512" cy="1708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400" b="1"/>
              <a:t>AAHC 350 S 5</a:t>
            </a:r>
            <a:r>
              <a:rPr lang="en-US" sz="3400" b="1" baseline="30000"/>
              <a:t>th</a:t>
            </a:r>
            <a:endParaRPr lang="en-US" sz="3400" b="1"/>
          </a:p>
          <a:p>
            <a:pPr>
              <a:spcAft>
                <a:spcPts val="600"/>
              </a:spcAft>
            </a:pPr>
            <a:r>
              <a:rPr lang="en-US" sz="3400" b="1"/>
              <a:t>With Related Midwest</a:t>
            </a:r>
            <a:br>
              <a:rPr lang="en-US" sz="3400" b="1"/>
            </a:br>
            <a:endParaRPr lang="en-US" sz="3400" b="1"/>
          </a:p>
        </p:txBody>
      </p:sp>
      <p:pic>
        <p:nvPicPr>
          <p:cNvPr id="4" name="Picture 3">
            <a:extLst>
              <a:ext uri="{FF2B5EF4-FFF2-40B4-BE49-F238E27FC236}">
                <a16:creationId xmlns:a16="http://schemas.microsoft.com/office/drawing/2014/main" id="{E8C9E863-25C7-BDD1-B73A-A34BDDDE51FC}"/>
              </a:ext>
            </a:extLst>
          </p:cNvPr>
          <p:cNvPicPr>
            <a:picLocks noChangeAspect="1"/>
          </p:cNvPicPr>
          <p:nvPr/>
        </p:nvPicPr>
        <p:blipFill>
          <a:blip r:embed="rId3"/>
          <a:srcRect t="3812" r="2" b="2"/>
          <a:stretch>
            <a:fillRect/>
          </a:stretch>
        </p:blipFill>
        <p:spPr>
          <a:xfrm>
            <a:off x="-1" y="-2"/>
            <a:ext cx="6096001" cy="6858002"/>
          </a:xfrm>
          <a:prstGeom prst="rect">
            <a:avLst/>
          </a:prstGeom>
        </p:spPr>
      </p:pic>
      <p:sp>
        <p:nvSpPr>
          <p:cNvPr id="7" name="Content Placeholder 3">
            <a:extLst>
              <a:ext uri="{FF2B5EF4-FFF2-40B4-BE49-F238E27FC236}">
                <a16:creationId xmlns:a16="http://schemas.microsoft.com/office/drawing/2014/main" id="{3915A18E-6C75-F3E9-57B1-3042DF7A263E}"/>
              </a:ext>
            </a:extLst>
          </p:cNvPr>
          <p:cNvSpPr txBox="1">
            <a:spLocks/>
          </p:cNvSpPr>
          <p:nvPr/>
        </p:nvSpPr>
        <p:spPr>
          <a:xfrm>
            <a:off x="6803409" y="2470245"/>
            <a:ext cx="4156512" cy="3769835"/>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900" dirty="0"/>
          </a:p>
          <a:p>
            <a:r>
              <a:rPr lang="en-US" sz="1900" dirty="0"/>
              <a:t>20 Story Tower</a:t>
            </a:r>
          </a:p>
          <a:p>
            <a:r>
              <a:rPr lang="en-US" sz="1900" dirty="0"/>
              <a:t>1Bdr &amp; 2Bdr</a:t>
            </a:r>
          </a:p>
          <a:p>
            <a:r>
              <a:rPr lang="en-US" sz="1900" dirty="0"/>
              <a:t>330 apartments</a:t>
            </a:r>
          </a:p>
          <a:p>
            <a:r>
              <a:rPr lang="en-US" sz="1900" dirty="0"/>
              <a:t>Mixed Income</a:t>
            </a:r>
          </a:p>
          <a:p>
            <a:pPr lvl="1"/>
            <a:r>
              <a:rPr lang="en-US" sz="1900" dirty="0"/>
              <a:t>110 @ 30% AMI with project based vouchers</a:t>
            </a:r>
          </a:p>
          <a:p>
            <a:pPr lvl="1"/>
            <a:r>
              <a:rPr lang="en-US" sz="1900" dirty="0"/>
              <a:t>Also 60%, 70% &amp; 80% AMI</a:t>
            </a:r>
          </a:p>
          <a:p>
            <a:r>
              <a:rPr lang="en-US" sz="1900" dirty="0"/>
              <a:t>$220,000,000 Development </a:t>
            </a:r>
          </a:p>
          <a:p>
            <a:pPr lvl="1"/>
            <a:r>
              <a:rPr lang="en-US" sz="1900"/>
              <a:t>$35 </a:t>
            </a:r>
            <a:r>
              <a:rPr lang="en-US" sz="1900" dirty="0"/>
              <a:t>million city millage bond </a:t>
            </a:r>
          </a:p>
          <a:p>
            <a:r>
              <a:rPr lang="en-US" sz="1900" dirty="0"/>
              <a:t>Construction 2026-2028</a:t>
            </a:r>
          </a:p>
          <a:p>
            <a:endParaRPr lang="en-US" sz="1900" dirty="0"/>
          </a:p>
        </p:txBody>
      </p:sp>
      <p:pic>
        <p:nvPicPr>
          <p:cNvPr id="6" name="Picture 5">
            <a:extLst>
              <a:ext uri="{FF2B5EF4-FFF2-40B4-BE49-F238E27FC236}">
                <a16:creationId xmlns:a16="http://schemas.microsoft.com/office/drawing/2014/main" id="{68C27F4B-7A63-322E-0331-C19BE9B03FAF}"/>
              </a:ext>
            </a:extLst>
          </p:cNvPr>
          <p:cNvPicPr>
            <a:picLocks noChangeAspect="1"/>
          </p:cNvPicPr>
          <p:nvPr/>
        </p:nvPicPr>
        <p:blipFill>
          <a:blip r:embed="rId4"/>
          <a:stretch>
            <a:fillRect/>
          </a:stretch>
        </p:blipFill>
        <p:spPr>
          <a:xfrm>
            <a:off x="149135" y="130629"/>
            <a:ext cx="1866900" cy="657225"/>
          </a:xfrm>
          <a:prstGeom prst="rect">
            <a:avLst/>
          </a:prstGeom>
        </p:spPr>
      </p:pic>
    </p:spTree>
    <p:extLst>
      <p:ext uri="{BB962C8B-B14F-4D97-AF65-F5344CB8AC3E}">
        <p14:creationId xmlns:p14="http://schemas.microsoft.com/office/powerpoint/2010/main" val="7160676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4B0B87-4205-4A5B-F5C0-28F9D41668EA}"/>
              </a:ext>
            </a:extLst>
          </p:cNvPr>
          <p:cNvPicPr>
            <a:picLocks noChangeAspect="1"/>
          </p:cNvPicPr>
          <p:nvPr/>
        </p:nvPicPr>
        <p:blipFill>
          <a:blip r:embed="rId3"/>
          <a:stretch>
            <a:fillRect/>
          </a:stretch>
        </p:blipFill>
        <p:spPr>
          <a:xfrm>
            <a:off x="339634" y="0"/>
            <a:ext cx="11852366" cy="6863265"/>
          </a:xfrm>
          <a:prstGeom prst="rect">
            <a:avLst/>
          </a:prstGeom>
        </p:spPr>
      </p:pic>
    </p:spTree>
    <p:extLst>
      <p:ext uri="{BB962C8B-B14F-4D97-AF65-F5344CB8AC3E}">
        <p14:creationId xmlns:p14="http://schemas.microsoft.com/office/powerpoint/2010/main" val="30243676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7290-716B-2632-0E77-FA3DD3BAB92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1676D74-8EBD-0590-DBCD-579942C7DC54}"/>
              </a:ext>
            </a:extLst>
          </p:cNvPr>
          <p:cNvSpPr txBox="1">
            <a:spLocks/>
          </p:cNvSpPr>
          <p:nvPr/>
        </p:nvSpPr>
        <p:spPr>
          <a:xfrm>
            <a:off x="7766226" y="286104"/>
            <a:ext cx="3822189" cy="935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t>Arbor South</a:t>
            </a:r>
          </a:p>
        </p:txBody>
      </p:sp>
      <p:pic>
        <p:nvPicPr>
          <p:cNvPr id="8" name="Picture 7">
            <a:extLst>
              <a:ext uri="{FF2B5EF4-FFF2-40B4-BE49-F238E27FC236}">
                <a16:creationId xmlns:a16="http://schemas.microsoft.com/office/drawing/2014/main" id="{2F363B7B-121B-D31E-76CA-1CC1E5353ADD}"/>
              </a:ext>
            </a:extLst>
          </p:cNvPr>
          <p:cNvPicPr>
            <a:picLocks noChangeAspect="1"/>
          </p:cNvPicPr>
          <p:nvPr/>
        </p:nvPicPr>
        <p:blipFill>
          <a:blip r:embed="rId3"/>
          <a:srcRect l="728" r="659" b="2"/>
          <a:stretch>
            <a:fillRect/>
          </a:stretch>
        </p:blipFill>
        <p:spPr>
          <a:xfrm>
            <a:off x="1" y="10"/>
            <a:ext cx="6936390" cy="6857990"/>
          </a:xfrm>
          <a:prstGeom prst="rect">
            <a:avLst/>
          </a:prstGeom>
        </p:spPr>
      </p:pic>
      <p:sp>
        <p:nvSpPr>
          <p:cNvPr id="5" name="Content Placeholder 3">
            <a:extLst>
              <a:ext uri="{FF2B5EF4-FFF2-40B4-BE49-F238E27FC236}">
                <a16:creationId xmlns:a16="http://schemas.microsoft.com/office/drawing/2014/main" id="{27F66D08-7BB0-9512-8100-82DD753D5853}"/>
              </a:ext>
            </a:extLst>
          </p:cNvPr>
          <p:cNvSpPr txBox="1">
            <a:spLocks/>
          </p:cNvSpPr>
          <p:nvPr/>
        </p:nvSpPr>
        <p:spPr>
          <a:xfrm>
            <a:off x="7471451" y="1171282"/>
            <a:ext cx="3822189" cy="52776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Hotel</a:t>
            </a:r>
          </a:p>
          <a:p>
            <a:r>
              <a:rPr lang="en-US" sz="1800" dirty="0"/>
              <a:t>Retail</a:t>
            </a:r>
          </a:p>
          <a:p>
            <a:r>
              <a:rPr lang="en-US" sz="1800" dirty="0"/>
              <a:t>Parking structures</a:t>
            </a:r>
          </a:p>
          <a:p>
            <a:r>
              <a:rPr lang="en-US" sz="1800" dirty="0"/>
              <a:t>800 market rate units</a:t>
            </a:r>
          </a:p>
          <a:p>
            <a:pPr lvl="1"/>
            <a:r>
              <a:rPr lang="en-US" sz="1400" dirty="0"/>
              <a:t>Condos</a:t>
            </a:r>
          </a:p>
          <a:p>
            <a:pPr lvl="1"/>
            <a:r>
              <a:rPr lang="en-US" sz="1400" dirty="0"/>
              <a:t>Rental</a:t>
            </a:r>
          </a:p>
          <a:p>
            <a:r>
              <a:rPr lang="en-US" sz="1800" dirty="0"/>
              <a:t>Requesting Brownfield TIF Financing, which requires 15% of the units to be affordable</a:t>
            </a:r>
          </a:p>
          <a:p>
            <a:r>
              <a:rPr lang="en-US" sz="1800" dirty="0"/>
              <a:t>209 affordable apartments</a:t>
            </a:r>
          </a:p>
          <a:p>
            <a:pPr lvl="1"/>
            <a:r>
              <a:rPr lang="en-US" sz="1400" dirty="0"/>
              <a:t>151 (15%) required by developer</a:t>
            </a:r>
          </a:p>
          <a:p>
            <a:pPr lvl="1"/>
            <a:r>
              <a:rPr lang="en-US" sz="1400" dirty="0"/>
              <a:t>60% AMI or less</a:t>
            </a:r>
          </a:p>
          <a:p>
            <a:r>
              <a:rPr lang="en-US" sz="1800" dirty="0"/>
              <a:t>AAHC will own the Affordable Units</a:t>
            </a:r>
          </a:p>
          <a:p>
            <a:r>
              <a:rPr lang="en-US" sz="1800" dirty="0"/>
              <a:t>$77 Million Development Costs for the Affordable Units</a:t>
            </a:r>
          </a:p>
          <a:p>
            <a:pPr lvl="1"/>
            <a:r>
              <a:rPr lang="en-US" sz="1400" dirty="0"/>
              <a:t>$13 - $18 million city millage</a:t>
            </a:r>
          </a:p>
          <a:p>
            <a:pPr lvl="1"/>
            <a:r>
              <a:rPr lang="en-US" sz="1400" dirty="0"/>
              <a:t>For additional 58 apartments</a:t>
            </a:r>
          </a:p>
        </p:txBody>
      </p:sp>
    </p:spTree>
    <p:extLst>
      <p:ext uri="{BB962C8B-B14F-4D97-AF65-F5344CB8AC3E}">
        <p14:creationId xmlns:p14="http://schemas.microsoft.com/office/powerpoint/2010/main" val="3619566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2918AB1-8BC3-4F55-B550-7586BF805246}"/>
              </a:ext>
            </a:extLst>
          </p:cNvPr>
          <p:cNvSpPr>
            <a:spLocks noGrp="1"/>
          </p:cNvSpPr>
          <p:nvPr>
            <p:ph type="sldNum" sz="quarter" idx="12"/>
          </p:nvPr>
        </p:nvSpPr>
        <p:spPr/>
        <p:txBody>
          <a:bodyPr/>
          <a:lstStyle/>
          <a:p>
            <a:fld id="{D77E9F74-045A-48FC-B9BF-6200E59ED1BF}" type="slidenum">
              <a:rPr lang="en-US" smtClean="0"/>
              <a:t>66</a:t>
            </a:fld>
            <a:endParaRPr lang="en-US"/>
          </a:p>
        </p:txBody>
      </p:sp>
      <p:sp>
        <p:nvSpPr>
          <p:cNvPr id="7" name="Rectangle 6">
            <a:extLst>
              <a:ext uri="{FF2B5EF4-FFF2-40B4-BE49-F238E27FC236}">
                <a16:creationId xmlns:a16="http://schemas.microsoft.com/office/drawing/2014/main" id="{E63EFEA9-3789-4523-8A02-285C2782296F}"/>
              </a:ext>
            </a:extLst>
          </p:cNvPr>
          <p:cNvSpPr/>
          <p:nvPr/>
        </p:nvSpPr>
        <p:spPr>
          <a:xfrm>
            <a:off x="581721" y="378791"/>
            <a:ext cx="5412059" cy="646331"/>
          </a:xfrm>
          <a:prstGeom prst="rect">
            <a:avLst/>
          </a:prstGeom>
        </p:spPr>
        <p:txBody>
          <a:bodyPr wrap="none">
            <a:spAutoFit/>
          </a:bodyPr>
          <a:lstStyle/>
          <a:p>
            <a:r>
              <a:rPr lang="en-US" sz="3600" b="1" dirty="0">
                <a:solidFill>
                  <a:srgbClr val="4A91C2"/>
                </a:solidFill>
                <a:latin typeface="Calibri" panose="020F0502020204030204" pitchFamily="34" charset="0"/>
                <a:cs typeface="Calibri" panose="020F0502020204030204" pitchFamily="34" charset="0"/>
              </a:rPr>
              <a:t>721 N Main/123 W Summit</a:t>
            </a:r>
          </a:p>
        </p:txBody>
      </p:sp>
      <p:sp>
        <p:nvSpPr>
          <p:cNvPr id="8" name="Content Placeholder 3">
            <a:extLst>
              <a:ext uri="{FF2B5EF4-FFF2-40B4-BE49-F238E27FC236}">
                <a16:creationId xmlns:a16="http://schemas.microsoft.com/office/drawing/2014/main" id="{C78E8231-66E1-4F8A-9E72-EEDADE62A765}"/>
              </a:ext>
            </a:extLst>
          </p:cNvPr>
          <p:cNvSpPr>
            <a:spLocks noGrp="1"/>
          </p:cNvSpPr>
          <p:nvPr>
            <p:ph sz="half" idx="1"/>
          </p:nvPr>
        </p:nvSpPr>
        <p:spPr>
          <a:xfrm>
            <a:off x="838201" y="4640116"/>
            <a:ext cx="4295502" cy="1368798"/>
          </a:xfrm>
          <a:ln w="38100">
            <a:solidFill>
              <a:schemeClr val="accent1">
                <a:lumMod val="75000"/>
              </a:schemeClr>
            </a:solidFill>
          </a:ln>
        </p:spPr>
        <p:txBody>
          <a:bodyPr>
            <a:normAutofit/>
          </a:bodyPr>
          <a:lstStyle/>
          <a:p>
            <a:r>
              <a:rPr lang="en-US" sz="1600" dirty="0"/>
              <a:t>5 -12 apartments</a:t>
            </a:r>
          </a:p>
          <a:p>
            <a:r>
              <a:rPr lang="en-US" sz="1600" dirty="0"/>
              <a:t>Townhomes or 2 – 3 story stacked flats</a:t>
            </a:r>
          </a:p>
          <a:p>
            <a:r>
              <a:rPr lang="en-US" sz="1600" dirty="0"/>
              <a:t>All affordable to households up to 60% AMI</a:t>
            </a:r>
          </a:p>
        </p:txBody>
      </p:sp>
      <p:pic>
        <p:nvPicPr>
          <p:cNvPr id="2" name="Picture 1">
            <a:extLst>
              <a:ext uri="{FF2B5EF4-FFF2-40B4-BE49-F238E27FC236}">
                <a16:creationId xmlns:a16="http://schemas.microsoft.com/office/drawing/2014/main" id="{90ADA5B3-7938-48E6-9ABA-0124DA9B375A}"/>
              </a:ext>
            </a:extLst>
          </p:cNvPr>
          <p:cNvPicPr>
            <a:picLocks noChangeAspect="1"/>
          </p:cNvPicPr>
          <p:nvPr/>
        </p:nvPicPr>
        <p:blipFill>
          <a:blip r:embed="rId3"/>
          <a:stretch>
            <a:fillRect/>
          </a:stretch>
        </p:blipFill>
        <p:spPr>
          <a:xfrm>
            <a:off x="6096000" y="-1"/>
            <a:ext cx="6096000" cy="6358665"/>
          </a:xfrm>
          <a:prstGeom prst="rect">
            <a:avLst/>
          </a:prstGeom>
        </p:spPr>
      </p:pic>
      <p:pic>
        <p:nvPicPr>
          <p:cNvPr id="3" name="Picture 2">
            <a:extLst>
              <a:ext uri="{FF2B5EF4-FFF2-40B4-BE49-F238E27FC236}">
                <a16:creationId xmlns:a16="http://schemas.microsoft.com/office/drawing/2014/main" id="{1938716C-FD91-42B4-8E80-6EB0770D4538}"/>
              </a:ext>
            </a:extLst>
          </p:cNvPr>
          <p:cNvPicPr>
            <a:picLocks noChangeAspect="1"/>
          </p:cNvPicPr>
          <p:nvPr/>
        </p:nvPicPr>
        <p:blipFill>
          <a:blip r:embed="rId4"/>
          <a:stretch>
            <a:fillRect/>
          </a:stretch>
        </p:blipFill>
        <p:spPr>
          <a:xfrm>
            <a:off x="251673" y="1305999"/>
            <a:ext cx="5742107" cy="2496568"/>
          </a:xfrm>
          <a:prstGeom prst="rect">
            <a:avLst/>
          </a:prstGeom>
        </p:spPr>
      </p:pic>
    </p:spTree>
    <p:extLst>
      <p:ext uri="{BB962C8B-B14F-4D97-AF65-F5344CB8AC3E}">
        <p14:creationId xmlns:p14="http://schemas.microsoft.com/office/powerpoint/2010/main" val="24370231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01067" y="449085"/>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353 S Main</a:t>
            </a:r>
          </a:p>
        </p:txBody>
      </p:sp>
      <p:pic>
        <p:nvPicPr>
          <p:cNvPr id="4" name="Picture Placeholder 3"/>
          <p:cNvPicPr>
            <a:picLocks noGrp="1" noChangeAspect="1"/>
          </p:cNvPicPr>
          <p:nvPr>
            <p:ph type="pic" sz="quarter" idx="11"/>
          </p:nvPr>
        </p:nvPicPr>
        <p:blipFill>
          <a:blip r:embed="rId3"/>
          <a:srcRect l="20559" r="20559"/>
          <a:stretch>
            <a:fillRect/>
          </a:stretch>
        </p:blipFill>
        <p:spPr>
          <a:xfrm>
            <a:off x="6947675" y="1542154"/>
            <a:ext cx="4544787" cy="4714950"/>
          </a:xfrm>
          <a:prstGeom prst="rect">
            <a:avLst/>
          </a:prstGeom>
        </p:spPr>
      </p:pic>
      <p:sp>
        <p:nvSpPr>
          <p:cNvPr id="3" name="TextBox 2">
            <a:extLst>
              <a:ext uri="{FF2B5EF4-FFF2-40B4-BE49-F238E27FC236}">
                <a16:creationId xmlns:a16="http://schemas.microsoft.com/office/drawing/2014/main" id="{26A9DAD0-2CD1-260A-0E8F-FEB44C1BE61D}"/>
              </a:ext>
            </a:extLst>
          </p:cNvPr>
          <p:cNvSpPr txBox="1"/>
          <p:nvPr/>
        </p:nvSpPr>
        <p:spPr>
          <a:xfrm>
            <a:off x="696803" y="449084"/>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404 - 406 N Ashley</a:t>
            </a:r>
          </a:p>
        </p:txBody>
      </p:sp>
      <p:pic>
        <p:nvPicPr>
          <p:cNvPr id="16" name="Picture 15">
            <a:extLst>
              <a:ext uri="{FF2B5EF4-FFF2-40B4-BE49-F238E27FC236}">
                <a16:creationId xmlns:a16="http://schemas.microsoft.com/office/drawing/2014/main" id="{1026054B-1250-92CA-5C91-B7A6611FF1C4}"/>
              </a:ext>
            </a:extLst>
          </p:cNvPr>
          <p:cNvPicPr>
            <a:picLocks noChangeAspect="1"/>
          </p:cNvPicPr>
          <p:nvPr/>
        </p:nvPicPr>
        <p:blipFill>
          <a:blip r:embed="rId4"/>
          <a:stretch>
            <a:fillRect/>
          </a:stretch>
        </p:blipFill>
        <p:spPr>
          <a:xfrm>
            <a:off x="636409" y="1542153"/>
            <a:ext cx="5335340" cy="4714951"/>
          </a:xfrm>
          <a:prstGeom prst="rect">
            <a:avLst/>
          </a:prstGeom>
        </p:spPr>
      </p:pic>
    </p:spTree>
    <p:extLst>
      <p:ext uri="{BB962C8B-B14F-4D97-AF65-F5344CB8AC3E}">
        <p14:creationId xmlns:p14="http://schemas.microsoft.com/office/powerpoint/2010/main" val="35907310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6195" y="493533"/>
            <a:ext cx="5214551" cy="1138773"/>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1510 E Stadium</a:t>
            </a:r>
          </a:p>
          <a:p>
            <a:pPr algn="ctr"/>
            <a:r>
              <a:rPr lang="en-US" sz="2400" b="1" dirty="0">
                <a:solidFill>
                  <a:srgbClr val="4A91C2"/>
                </a:solidFill>
                <a:latin typeface="PT Sans" panose="020B0503020203020204" pitchFamily="34" charset="0"/>
              </a:rPr>
              <a:t>Ann Arbor City owned</a:t>
            </a:r>
          </a:p>
        </p:txBody>
      </p:sp>
      <p:pic>
        <p:nvPicPr>
          <p:cNvPr id="8" name="Picture 7">
            <a:extLst>
              <a:ext uri="{FF2B5EF4-FFF2-40B4-BE49-F238E27FC236}">
                <a16:creationId xmlns:a16="http://schemas.microsoft.com/office/drawing/2014/main" id="{43C2ECED-4E9E-4A67-86CC-C20B9AABC26C}"/>
              </a:ext>
            </a:extLst>
          </p:cNvPr>
          <p:cNvPicPr>
            <a:picLocks noChangeAspect="1"/>
          </p:cNvPicPr>
          <p:nvPr/>
        </p:nvPicPr>
        <p:blipFill>
          <a:blip r:embed="rId3"/>
          <a:stretch>
            <a:fillRect/>
          </a:stretch>
        </p:blipFill>
        <p:spPr>
          <a:xfrm>
            <a:off x="501254" y="0"/>
            <a:ext cx="4484719" cy="3944317"/>
          </a:xfrm>
          <a:prstGeom prst="rect">
            <a:avLst/>
          </a:prstGeom>
        </p:spPr>
      </p:pic>
      <p:pic>
        <p:nvPicPr>
          <p:cNvPr id="3" name="Picture 2">
            <a:extLst>
              <a:ext uri="{FF2B5EF4-FFF2-40B4-BE49-F238E27FC236}">
                <a16:creationId xmlns:a16="http://schemas.microsoft.com/office/drawing/2014/main" id="{6708CD8B-B41F-BD13-67B2-159A9EC02912}"/>
              </a:ext>
            </a:extLst>
          </p:cNvPr>
          <p:cNvPicPr>
            <a:picLocks noChangeAspect="1"/>
          </p:cNvPicPr>
          <p:nvPr/>
        </p:nvPicPr>
        <p:blipFill>
          <a:blip r:embed="rId4"/>
          <a:stretch>
            <a:fillRect/>
          </a:stretch>
        </p:blipFill>
        <p:spPr>
          <a:xfrm>
            <a:off x="1155976" y="3851271"/>
            <a:ext cx="4940024" cy="2813414"/>
          </a:xfrm>
          <a:prstGeom prst="rect">
            <a:avLst/>
          </a:prstGeom>
        </p:spPr>
      </p:pic>
      <p:sp>
        <p:nvSpPr>
          <p:cNvPr id="7" name="TextBox 6">
            <a:extLst>
              <a:ext uri="{FF2B5EF4-FFF2-40B4-BE49-F238E27FC236}">
                <a16:creationId xmlns:a16="http://schemas.microsoft.com/office/drawing/2014/main" id="{7D622F3B-ECAC-9079-D9F2-682FD4C3772E}"/>
              </a:ext>
            </a:extLst>
          </p:cNvPr>
          <p:cNvSpPr txBox="1"/>
          <p:nvPr/>
        </p:nvSpPr>
        <p:spPr>
          <a:xfrm>
            <a:off x="8321041" y="5366005"/>
            <a:ext cx="2155370" cy="461665"/>
          </a:xfrm>
          <a:prstGeom prst="rect">
            <a:avLst/>
          </a:prstGeom>
          <a:noFill/>
        </p:spPr>
        <p:txBody>
          <a:bodyPr wrap="square" rtlCol="0">
            <a:spAutoFit/>
          </a:bodyPr>
          <a:lstStyle/>
          <a:p>
            <a:r>
              <a:rPr lang="en-US" sz="2400" dirty="0"/>
              <a:t>Fire Station #2</a:t>
            </a:r>
          </a:p>
        </p:txBody>
      </p:sp>
      <p:pic>
        <p:nvPicPr>
          <p:cNvPr id="11" name="Picture 10">
            <a:extLst>
              <a:ext uri="{FF2B5EF4-FFF2-40B4-BE49-F238E27FC236}">
                <a16:creationId xmlns:a16="http://schemas.microsoft.com/office/drawing/2014/main" id="{D8439DD3-0712-BFBC-40BB-09B854D1BE67}"/>
              </a:ext>
            </a:extLst>
          </p:cNvPr>
          <p:cNvPicPr>
            <a:picLocks noChangeAspect="1"/>
          </p:cNvPicPr>
          <p:nvPr/>
        </p:nvPicPr>
        <p:blipFill>
          <a:blip r:embed="rId5"/>
          <a:stretch>
            <a:fillRect/>
          </a:stretch>
        </p:blipFill>
        <p:spPr>
          <a:xfrm>
            <a:off x="6476195" y="2059032"/>
            <a:ext cx="5201977" cy="3073895"/>
          </a:xfrm>
          <a:prstGeom prst="rect">
            <a:avLst/>
          </a:prstGeom>
        </p:spPr>
      </p:pic>
    </p:spTree>
    <p:extLst>
      <p:ext uri="{BB962C8B-B14F-4D97-AF65-F5344CB8AC3E}">
        <p14:creationId xmlns:p14="http://schemas.microsoft.com/office/powerpoint/2010/main" val="3159045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9451" y="429980"/>
            <a:ext cx="5707956"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2000 S. Industrial Hwy</a:t>
            </a:r>
          </a:p>
        </p:txBody>
      </p:sp>
      <p:pic>
        <p:nvPicPr>
          <p:cNvPr id="2" name="Picture Placeholder 1"/>
          <p:cNvPicPr>
            <a:picLocks noGrp="1" noChangeAspect="1"/>
          </p:cNvPicPr>
          <p:nvPr>
            <p:ph type="pic" sz="quarter" idx="11"/>
          </p:nvPr>
        </p:nvPicPr>
        <p:blipFill>
          <a:blip r:embed="rId3"/>
          <a:srcRect l="2100" r="2100"/>
          <a:stretch>
            <a:fillRect/>
          </a:stretch>
        </p:blipFill>
        <p:spPr>
          <a:xfrm>
            <a:off x="6962502" y="1531451"/>
            <a:ext cx="4850673" cy="5032290"/>
          </a:xfrm>
          <a:prstGeom prst="rect">
            <a:avLst/>
          </a:prstGeom>
        </p:spPr>
      </p:pic>
      <p:sp>
        <p:nvSpPr>
          <p:cNvPr id="3" name="TextBox 2">
            <a:extLst>
              <a:ext uri="{FF2B5EF4-FFF2-40B4-BE49-F238E27FC236}">
                <a16:creationId xmlns:a16="http://schemas.microsoft.com/office/drawing/2014/main" id="{4A430381-2A41-5447-6A02-E13D5BE6EABA}"/>
              </a:ext>
            </a:extLst>
          </p:cNvPr>
          <p:cNvSpPr txBox="1"/>
          <p:nvPr/>
        </p:nvSpPr>
        <p:spPr>
          <a:xfrm>
            <a:off x="6762206" y="428350"/>
            <a:ext cx="5512012"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Platt &amp; </a:t>
            </a:r>
            <a:r>
              <a:rPr lang="en-US" sz="4400" b="1" dirty="0" err="1">
                <a:solidFill>
                  <a:srgbClr val="4A91C2"/>
                </a:solidFill>
                <a:latin typeface="PT Sans" panose="020B0503020203020204" pitchFamily="34" charset="0"/>
              </a:rPr>
              <a:t>Springbrook</a:t>
            </a:r>
            <a:endParaRPr lang="en-US" sz="4400" b="1" dirty="0">
              <a:solidFill>
                <a:srgbClr val="4A91C2"/>
              </a:solidFill>
              <a:latin typeface="PT Sans" panose="020B0503020203020204" pitchFamily="34" charset="0"/>
            </a:endParaRPr>
          </a:p>
        </p:txBody>
      </p:sp>
      <p:pic>
        <p:nvPicPr>
          <p:cNvPr id="8" name="Picture 7">
            <a:extLst>
              <a:ext uri="{FF2B5EF4-FFF2-40B4-BE49-F238E27FC236}">
                <a16:creationId xmlns:a16="http://schemas.microsoft.com/office/drawing/2014/main" id="{D1CB86B3-28BF-655B-FE87-6CE088C6C3EA}"/>
              </a:ext>
            </a:extLst>
          </p:cNvPr>
          <p:cNvPicPr>
            <a:picLocks noChangeAspect="1"/>
          </p:cNvPicPr>
          <p:nvPr/>
        </p:nvPicPr>
        <p:blipFill>
          <a:blip r:embed="rId4"/>
          <a:stretch>
            <a:fillRect/>
          </a:stretch>
        </p:blipFill>
        <p:spPr>
          <a:xfrm>
            <a:off x="509451" y="1503787"/>
            <a:ext cx="5873516" cy="5059954"/>
          </a:xfrm>
          <a:prstGeom prst="rect">
            <a:avLst/>
          </a:prstGeom>
        </p:spPr>
      </p:pic>
    </p:spTree>
    <p:extLst>
      <p:ext uri="{BB962C8B-B14F-4D97-AF65-F5344CB8AC3E}">
        <p14:creationId xmlns:p14="http://schemas.microsoft.com/office/powerpoint/2010/main" val="1487911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49065" y="1027906"/>
            <a:ext cx="9093869" cy="2123658"/>
          </a:xfrm>
          <a:prstGeom prst="rect">
            <a:avLst/>
          </a:prstGeom>
          <a:noFill/>
        </p:spPr>
        <p:txBody>
          <a:bodyPr wrap="square" rtlCol="0">
            <a:spAutoFit/>
          </a:bodyPr>
          <a:lstStyle/>
          <a:p>
            <a:endParaRPr lang="en-US" sz="2000" dirty="0"/>
          </a:p>
          <a:p>
            <a:r>
              <a:rPr lang="en-US" sz="2800" b="1" dirty="0"/>
              <a:t>Housing that costs less than 30% of a household’s gross annual income</a:t>
            </a:r>
            <a:r>
              <a:rPr lang="en-US" sz="2800" dirty="0"/>
              <a:t>. If housing costs (rent and utilities or mortgage, taxes &amp; utilities) exceed 30%, it is considered a </a:t>
            </a:r>
            <a:r>
              <a:rPr lang="en-US" sz="2800" b="1" dirty="0"/>
              <a:t>cost burden</a:t>
            </a:r>
            <a:r>
              <a:rPr lang="en-US" sz="2800" dirty="0"/>
              <a:t>. </a:t>
            </a:r>
          </a:p>
        </p:txBody>
      </p:sp>
      <p:sp>
        <p:nvSpPr>
          <p:cNvPr id="6" name="Title 5"/>
          <p:cNvSpPr>
            <a:spLocks noGrp="1"/>
          </p:cNvSpPr>
          <p:nvPr>
            <p:ph type="title"/>
          </p:nvPr>
        </p:nvSpPr>
        <p:spPr>
          <a:xfrm>
            <a:off x="838199" y="365125"/>
            <a:ext cx="10918371" cy="1325563"/>
          </a:xfrm>
        </p:spPr>
        <p:txBody>
          <a:bodyPr>
            <a:normAutofit/>
          </a:bodyPr>
          <a:lstStyle/>
          <a:p>
            <a:r>
              <a:rPr lang="en-US" b="1" dirty="0">
                <a:solidFill>
                  <a:srgbClr val="0070C0"/>
                </a:solidFill>
              </a:rPr>
              <a:t>HUD DEFINITION of AFFORDABLE HOUSING </a:t>
            </a:r>
            <a:br>
              <a:rPr lang="en-US" dirty="0"/>
            </a:br>
            <a:endParaRPr lang="en-US"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75200" y="2978149"/>
            <a:ext cx="6797040" cy="3823335"/>
          </a:xfrm>
        </p:spPr>
      </p:pic>
      <p:sp>
        <p:nvSpPr>
          <p:cNvPr id="2" name="TextBox 1">
            <a:extLst>
              <a:ext uri="{FF2B5EF4-FFF2-40B4-BE49-F238E27FC236}">
                <a16:creationId xmlns:a16="http://schemas.microsoft.com/office/drawing/2014/main" id="{60518450-C1AF-40CD-A558-57B2F7315EFF}"/>
              </a:ext>
            </a:extLst>
          </p:cNvPr>
          <p:cNvSpPr txBox="1"/>
          <p:nvPr/>
        </p:nvSpPr>
        <p:spPr>
          <a:xfrm>
            <a:off x="838200" y="3989631"/>
            <a:ext cx="3345366" cy="1569660"/>
          </a:xfrm>
          <a:prstGeom prst="rect">
            <a:avLst/>
          </a:prstGeom>
          <a:noFill/>
          <a:ln w="57150">
            <a:solidFill>
              <a:srgbClr val="0070C0"/>
            </a:solidFill>
          </a:ln>
        </p:spPr>
        <p:txBody>
          <a:bodyPr wrap="square" rtlCol="0">
            <a:spAutoFit/>
          </a:bodyPr>
          <a:lstStyle/>
          <a:p>
            <a:pPr algn="ctr"/>
            <a:r>
              <a:rPr lang="en-US" sz="2400" b="1" dirty="0"/>
              <a:t>Newer Definition</a:t>
            </a:r>
          </a:p>
          <a:p>
            <a:r>
              <a:rPr lang="en-US" sz="2400" dirty="0"/>
              <a:t>Housing + Transportation if exceeds 45% of income then cost burden</a:t>
            </a:r>
          </a:p>
        </p:txBody>
      </p:sp>
    </p:spTree>
    <p:extLst>
      <p:ext uri="{BB962C8B-B14F-4D97-AF65-F5344CB8AC3E}">
        <p14:creationId xmlns:p14="http://schemas.microsoft.com/office/powerpoint/2010/main" val="4087068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A99C-9C11-4362-9A89-06B7935A08A4}"/>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4700" kern="1200" dirty="0">
                <a:solidFill>
                  <a:srgbClr val="0070C0"/>
                </a:solidFill>
                <a:latin typeface="+mj-lt"/>
                <a:ea typeface="+mj-ea"/>
                <a:cs typeface="+mj-cs"/>
              </a:rPr>
              <a:t>2022 AAHC</a:t>
            </a:r>
            <a:br>
              <a:rPr lang="en-US" sz="4700" kern="1200" dirty="0">
                <a:solidFill>
                  <a:srgbClr val="0070C0"/>
                </a:solidFill>
                <a:latin typeface="+mj-lt"/>
                <a:ea typeface="+mj-ea"/>
                <a:cs typeface="+mj-cs"/>
              </a:rPr>
            </a:br>
            <a:r>
              <a:rPr lang="en-US" sz="4700" kern="1200" dirty="0">
                <a:solidFill>
                  <a:srgbClr val="0070C0"/>
                </a:solidFill>
                <a:latin typeface="+mj-lt"/>
                <a:ea typeface="+mj-ea"/>
                <a:cs typeface="+mj-cs"/>
              </a:rPr>
              <a:t>NEW HUD DESIGNATION: </a:t>
            </a:r>
            <a:br>
              <a:rPr lang="en-US" sz="4700" kern="1200" dirty="0">
                <a:solidFill>
                  <a:srgbClr val="0070C0"/>
                </a:solidFill>
                <a:latin typeface="+mj-lt"/>
                <a:ea typeface="+mj-ea"/>
                <a:cs typeface="+mj-cs"/>
              </a:rPr>
            </a:br>
            <a:r>
              <a:rPr lang="en-US" sz="4700" kern="1200" dirty="0">
                <a:solidFill>
                  <a:srgbClr val="0070C0"/>
                </a:solidFill>
                <a:latin typeface="+mj-lt"/>
                <a:ea typeface="+mj-ea"/>
                <a:cs typeface="+mj-cs"/>
              </a:rPr>
              <a:t>LANDLORD INCENTIVES COHORT #4</a:t>
            </a:r>
            <a:br>
              <a:rPr lang="en-US" sz="4700" kern="1200" dirty="0">
                <a:solidFill>
                  <a:srgbClr val="0070C0"/>
                </a:solidFill>
                <a:latin typeface="+mj-lt"/>
                <a:ea typeface="+mj-ea"/>
                <a:cs typeface="+mj-cs"/>
              </a:rPr>
            </a:br>
            <a:r>
              <a:rPr lang="en-US" sz="4700" kern="1200" dirty="0">
                <a:solidFill>
                  <a:srgbClr val="0070C0"/>
                </a:solidFill>
                <a:latin typeface="+mj-lt"/>
                <a:ea typeface="+mj-ea"/>
                <a:cs typeface="+mj-cs"/>
              </a:rPr>
              <a:t>MOVING TO WORK </a:t>
            </a:r>
          </a:p>
        </p:txBody>
      </p:sp>
      <p:sp>
        <p:nvSpPr>
          <p:cNvPr id="4" name="Footer Placeholder 3">
            <a:extLst>
              <a:ext uri="{FF2B5EF4-FFF2-40B4-BE49-F238E27FC236}">
                <a16:creationId xmlns:a16="http://schemas.microsoft.com/office/drawing/2014/main" id="{FAD664A1-7998-48FA-9204-524DB381D57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AAHC</a:t>
            </a:r>
          </a:p>
        </p:txBody>
      </p:sp>
      <p:sp>
        <p:nvSpPr>
          <p:cNvPr id="5" name="Slide Number Placeholder 4">
            <a:extLst>
              <a:ext uri="{FF2B5EF4-FFF2-40B4-BE49-F238E27FC236}">
                <a16:creationId xmlns:a16="http://schemas.microsoft.com/office/drawing/2014/main" id="{4F695864-F9F9-442A-B575-97DEAB35C59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77E9F74-045A-48FC-B9BF-6200E59ED1BF}" type="slidenum">
              <a:rPr lang="en-US" smtClean="0"/>
              <a:pPr>
                <a:spcAft>
                  <a:spcPts val="600"/>
                </a:spcAft>
              </a:pPr>
              <a:t>70</a:t>
            </a:fld>
            <a:endParaRPr lang="en-US"/>
          </a:p>
        </p:txBody>
      </p:sp>
      <p:graphicFrame>
        <p:nvGraphicFramePr>
          <p:cNvPr id="30" name="Content Placeholder 2">
            <a:extLst>
              <a:ext uri="{FF2B5EF4-FFF2-40B4-BE49-F238E27FC236}">
                <a16:creationId xmlns:a16="http://schemas.microsoft.com/office/drawing/2014/main" id="{E62CD0A3-7411-441D-92AE-A2A1DDD96AF7}"/>
              </a:ext>
            </a:extLst>
          </p:cNvPr>
          <p:cNvGraphicFramePr>
            <a:graphicFrameLocks noGrp="1"/>
          </p:cNvGraphicFramePr>
          <p:nvPr>
            <p:ph sz="half"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0448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0A99C-9C11-4362-9A89-06B7935A08A4}"/>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3700" kern="1200" dirty="0">
                <a:solidFill>
                  <a:srgbClr val="FFFFFF"/>
                </a:solidFill>
                <a:latin typeface="+mj-lt"/>
                <a:ea typeface="+mj-ea"/>
                <a:cs typeface="+mj-cs"/>
              </a:rPr>
              <a:t>MTW Implementation</a:t>
            </a:r>
          </a:p>
        </p:txBody>
      </p:sp>
      <p:sp>
        <p:nvSpPr>
          <p:cNvPr id="4" name="Footer Placeholder 3">
            <a:extLst>
              <a:ext uri="{FF2B5EF4-FFF2-40B4-BE49-F238E27FC236}">
                <a16:creationId xmlns:a16="http://schemas.microsoft.com/office/drawing/2014/main" id="{EB9DC7C3-AD6C-48CB-96E9-7D019B22DD1E}"/>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AAHC</a:t>
            </a:r>
          </a:p>
        </p:txBody>
      </p:sp>
      <p:sp>
        <p:nvSpPr>
          <p:cNvPr id="3" name="Content Placeholder 2">
            <a:extLst>
              <a:ext uri="{FF2B5EF4-FFF2-40B4-BE49-F238E27FC236}">
                <a16:creationId xmlns:a16="http://schemas.microsoft.com/office/drawing/2014/main" id="{3133E019-0B63-4D89-BA8C-B7AF32EBF7A0}"/>
              </a:ext>
            </a:extLst>
          </p:cNvPr>
          <p:cNvSpPr>
            <a:spLocks noGrp="1"/>
          </p:cNvSpPr>
          <p:nvPr>
            <p:ph sz="half" idx="1"/>
          </p:nvPr>
        </p:nvSpPr>
        <p:spPr>
          <a:xfrm>
            <a:off x="4810259" y="649480"/>
            <a:ext cx="6555347" cy="5546047"/>
          </a:xfrm>
        </p:spPr>
        <p:txBody>
          <a:bodyPr vert="horz" lIns="91440" tIns="45720" rIns="91440" bIns="45720" rtlCol="0" anchor="ctr">
            <a:normAutofit/>
          </a:bodyPr>
          <a:lstStyle/>
          <a:p>
            <a:pPr marL="0"/>
            <a:r>
              <a:rPr lang="en-US" sz="2000" b="1" dirty="0"/>
              <a:t>Tenants</a:t>
            </a:r>
          </a:p>
          <a:p>
            <a:pPr lvl="1"/>
            <a:r>
              <a:rPr lang="en-US" sz="2000" dirty="0"/>
              <a:t>Address barriers such as credit score or lack of credit</a:t>
            </a:r>
          </a:p>
          <a:p>
            <a:pPr lvl="1"/>
            <a:r>
              <a:rPr lang="en-US" sz="2000" dirty="0"/>
              <a:t>Security deposit assistance</a:t>
            </a:r>
          </a:p>
          <a:p>
            <a:pPr lvl="1"/>
            <a:r>
              <a:rPr lang="en-US" sz="2000" dirty="0"/>
              <a:t>Utility deposit assistance or utility arrears payments</a:t>
            </a:r>
          </a:p>
          <a:p>
            <a:pPr lvl="1"/>
            <a:r>
              <a:rPr lang="en-US" sz="2000" dirty="0"/>
              <a:t>Housing search assistance</a:t>
            </a:r>
          </a:p>
          <a:p>
            <a:pPr lvl="1"/>
            <a:r>
              <a:rPr lang="en-US" sz="2000" dirty="0"/>
              <a:t>Renter’s insurance allowed</a:t>
            </a:r>
          </a:p>
          <a:p>
            <a:pPr lvl="1"/>
            <a:r>
              <a:rPr lang="en-US" sz="2000" dirty="0"/>
              <a:t>Initial move-in essential household items like beds, towels, kitchen supplies</a:t>
            </a:r>
          </a:p>
          <a:p>
            <a:pPr lvl="1"/>
            <a:r>
              <a:rPr lang="en-US" sz="2000" dirty="0"/>
              <a:t>On-line tenant portal: rent payments, income certifications, waitlist, communications</a:t>
            </a:r>
          </a:p>
          <a:p>
            <a:pPr marL="457200" lvl="1"/>
            <a:endParaRPr lang="en-US" sz="2000" dirty="0"/>
          </a:p>
          <a:p>
            <a:pPr lvl="1"/>
            <a:endParaRPr lang="en-US" sz="2000" dirty="0"/>
          </a:p>
          <a:p>
            <a:pPr marL="457200" lvl="1"/>
            <a:endParaRPr lang="en-US" sz="2000" dirty="0"/>
          </a:p>
          <a:p>
            <a:pPr lvl="1"/>
            <a:endParaRPr lang="en-US" sz="2000" dirty="0"/>
          </a:p>
        </p:txBody>
      </p:sp>
      <p:sp>
        <p:nvSpPr>
          <p:cNvPr id="5" name="Slide Number Placeholder 4">
            <a:extLst>
              <a:ext uri="{FF2B5EF4-FFF2-40B4-BE49-F238E27FC236}">
                <a16:creationId xmlns:a16="http://schemas.microsoft.com/office/drawing/2014/main" id="{C627185F-EB3E-49DA-97FD-76B4B80C8BB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77E9F74-045A-48FC-B9BF-6200E59ED1BF}" type="slidenum">
              <a:rPr lang="en-US" sz="1100">
                <a:solidFill>
                  <a:schemeClr val="tx1">
                    <a:lumMod val="50000"/>
                    <a:lumOff val="50000"/>
                  </a:schemeClr>
                </a:solidFill>
              </a:rPr>
              <a:pPr>
                <a:spcAft>
                  <a:spcPts val="600"/>
                </a:spcAft>
              </a:pPr>
              <a:t>71</a:t>
            </a:fld>
            <a:endParaRPr lang="en-US" sz="1100">
              <a:solidFill>
                <a:schemeClr val="tx1">
                  <a:lumMod val="50000"/>
                  <a:lumOff val="50000"/>
                </a:schemeClr>
              </a:solidFill>
            </a:endParaRPr>
          </a:p>
        </p:txBody>
      </p:sp>
    </p:spTree>
    <p:extLst>
      <p:ext uri="{BB962C8B-B14F-4D97-AF65-F5344CB8AC3E}">
        <p14:creationId xmlns:p14="http://schemas.microsoft.com/office/powerpoint/2010/main" val="19964894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0A99C-9C11-4362-9A89-06B7935A08A4}"/>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3700" kern="1200" dirty="0">
                <a:solidFill>
                  <a:srgbClr val="FFFFFF"/>
                </a:solidFill>
                <a:latin typeface="+mj-lt"/>
                <a:ea typeface="+mj-ea"/>
                <a:cs typeface="+mj-cs"/>
              </a:rPr>
              <a:t>MTW Implementation</a:t>
            </a:r>
          </a:p>
        </p:txBody>
      </p:sp>
      <p:sp>
        <p:nvSpPr>
          <p:cNvPr id="4" name="Footer Placeholder 3">
            <a:extLst>
              <a:ext uri="{FF2B5EF4-FFF2-40B4-BE49-F238E27FC236}">
                <a16:creationId xmlns:a16="http://schemas.microsoft.com/office/drawing/2014/main" id="{EB9DC7C3-AD6C-48CB-96E9-7D019B22DD1E}"/>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AAHC</a:t>
            </a:r>
          </a:p>
        </p:txBody>
      </p:sp>
      <p:sp>
        <p:nvSpPr>
          <p:cNvPr id="3" name="Content Placeholder 2">
            <a:extLst>
              <a:ext uri="{FF2B5EF4-FFF2-40B4-BE49-F238E27FC236}">
                <a16:creationId xmlns:a16="http://schemas.microsoft.com/office/drawing/2014/main" id="{3133E019-0B63-4D89-BA8C-B7AF32EBF7A0}"/>
              </a:ext>
            </a:extLst>
          </p:cNvPr>
          <p:cNvSpPr>
            <a:spLocks noGrp="1"/>
          </p:cNvSpPr>
          <p:nvPr>
            <p:ph sz="half" idx="1"/>
          </p:nvPr>
        </p:nvSpPr>
        <p:spPr>
          <a:xfrm>
            <a:off x="4810259" y="649480"/>
            <a:ext cx="6555347" cy="5546047"/>
          </a:xfrm>
        </p:spPr>
        <p:txBody>
          <a:bodyPr vert="horz" lIns="91440" tIns="45720" rIns="91440" bIns="45720" rtlCol="0" anchor="ctr">
            <a:normAutofit/>
          </a:bodyPr>
          <a:lstStyle/>
          <a:p>
            <a:pPr marL="0"/>
            <a:r>
              <a:rPr lang="en-US" sz="2000" b="1"/>
              <a:t>Landlord Recruitment &amp; Retention</a:t>
            </a:r>
          </a:p>
          <a:p>
            <a:pPr lvl="1"/>
            <a:r>
              <a:rPr lang="en-US" sz="2000"/>
              <a:t>Pre-inspection of units</a:t>
            </a:r>
          </a:p>
          <a:p>
            <a:pPr lvl="1"/>
            <a:r>
              <a:rPr lang="en-US" sz="2000"/>
              <a:t>Incentives for new landlords</a:t>
            </a:r>
          </a:p>
          <a:p>
            <a:pPr lvl="1"/>
            <a:r>
              <a:rPr lang="en-US" sz="2000"/>
              <a:t>Incentives to retain landlords </a:t>
            </a:r>
          </a:p>
          <a:p>
            <a:pPr lvl="1"/>
            <a:r>
              <a:rPr lang="en-US" sz="2000"/>
              <a:t>Assist with repairs to apartments</a:t>
            </a:r>
          </a:p>
          <a:p>
            <a:pPr lvl="1"/>
            <a:r>
              <a:rPr lang="en-US" sz="2000"/>
              <a:t>Unpaid rent mitigation fund</a:t>
            </a:r>
          </a:p>
          <a:p>
            <a:pPr lvl="1"/>
            <a:r>
              <a:rPr lang="en-US" sz="2000"/>
              <a:t>Vacancy payments between tenants</a:t>
            </a:r>
          </a:p>
          <a:p>
            <a:pPr lvl="1"/>
            <a:r>
              <a:rPr lang="en-US" sz="2000"/>
              <a:t>Holding fees</a:t>
            </a:r>
          </a:p>
          <a:p>
            <a:pPr lvl="1"/>
            <a:r>
              <a:rPr lang="en-US" sz="2000"/>
              <a:t>On-line landlord portal: payments, inspection status, communications</a:t>
            </a:r>
          </a:p>
          <a:p>
            <a:pPr marL="457200" lvl="1"/>
            <a:endParaRPr lang="en-US" sz="2000"/>
          </a:p>
          <a:p>
            <a:pPr lvl="1"/>
            <a:endParaRPr lang="en-US" sz="2000"/>
          </a:p>
          <a:p>
            <a:pPr lvl="1"/>
            <a:endParaRPr lang="en-US" sz="2000"/>
          </a:p>
          <a:p>
            <a:pPr lvl="1"/>
            <a:endParaRPr lang="en-US" sz="2000"/>
          </a:p>
        </p:txBody>
      </p:sp>
      <p:sp>
        <p:nvSpPr>
          <p:cNvPr id="5" name="Slide Number Placeholder 4">
            <a:extLst>
              <a:ext uri="{FF2B5EF4-FFF2-40B4-BE49-F238E27FC236}">
                <a16:creationId xmlns:a16="http://schemas.microsoft.com/office/drawing/2014/main" id="{C627185F-EB3E-49DA-97FD-76B4B80C8BB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77E9F74-045A-48FC-B9BF-6200E59ED1BF}" type="slidenum">
              <a:rPr lang="en-US" sz="1100">
                <a:solidFill>
                  <a:schemeClr val="tx1">
                    <a:lumMod val="50000"/>
                    <a:lumOff val="50000"/>
                  </a:schemeClr>
                </a:solidFill>
              </a:rPr>
              <a:pPr>
                <a:spcAft>
                  <a:spcPts val="600"/>
                </a:spcAft>
              </a:pPr>
              <a:t>72</a:t>
            </a:fld>
            <a:endParaRPr lang="en-US" sz="1100">
              <a:solidFill>
                <a:schemeClr val="tx1">
                  <a:lumMod val="50000"/>
                  <a:lumOff val="50000"/>
                </a:schemeClr>
              </a:solidFill>
            </a:endParaRPr>
          </a:p>
        </p:txBody>
      </p:sp>
    </p:spTree>
    <p:extLst>
      <p:ext uri="{BB962C8B-B14F-4D97-AF65-F5344CB8AC3E}">
        <p14:creationId xmlns:p14="http://schemas.microsoft.com/office/powerpoint/2010/main" val="14099957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BB812-F55C-4650-ABC4-A39E088737CB}"/>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b="1" dirty="0">
                <a:solidFill>
                  <a:srgbClr val="0070C0"/>
                </a:solidFill>
              </a:rPr>
              <a:t>Yes </a:t>
            </a:r>
            <a:br>
              <a:rPr lang="en-US" sz="5400" b="1" dirty="0">
                <a:solidFill>
                  <a:srgbClr val="0070C0"/>
                </a:solidFill>
              </a:rPr>
            </a:br>
            <a:r>
              <a:rPr lang="en-US" sz="5400" b="1" dirty="0">
                <a:solidFill>
                  <a:srgbClr val="0070C0"/>
                </a:solidFill>
              </a:rPr>
              <a:t>We Can</a:t>
            </a:r>
            <a:br>
              <a:rPr lang="en-US" sz="5400" b="1" dirty="0">
                <a:solidFill>
                  <a:srgbClr val="0070C0"/>
                </a:solidFill>
              </a:rPr>
            </a:br>
            <a:r>
              <a:rPr lang="en-US" sz="5400" b="1" dirty="0">
                <a:solidFill>
                  <a:srgbClr val="0070C0"/>
                </a:solidFill>
              </a:rPr>
              <a:t>Develop </a:t>
            </a:r>
            <a:br>
              <a:rPr lang="en-US" sz="5400" b="1" dirty="0">
                <a:solidFill>
                  <a:srgbClr val="0070C0"/>
                </a:solidFill>
              </a:rPr>
            </a:br>
            <a:r>
              <a:rPr lang="en-US" sz="5400" b="1" dirty="0">
                <a:solidFill>
                  <a:srgbClr val="0070C0"/>
                </a:solidFill>
              </a:rPr>
              <a:t>Affordable Housing</a:t>
            </a:r>
            <a:br>
              <a:rPr lang="en-US" sz="5400" b="1" dirty="0">
                <a:solidFill>
                  <a:srgbClr val="0070C0"/>
                </a:solidFill>
              </a:rPr>
            </a:br>
            <a:endParaRPr lang="en-US" sz="5400" b="1" dirty="0">
              <a:solidFill>
                <a:srgbClr val="0070C0"/>
              </a:solidFill>
            </a:endParaRPr>
          </a:p>
        </p:txBody>
      </p:sp>
    </p:spTree>
    <p:extLst>
      <p:ext uri="{BB962C8B-B14F-4D97-AF65-F5344CB8AC3E}">
        <p14:creationId xmlns:p14="http://schemas.microsoft.com/office/powerpoint/2010/main" val="36820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66F9-3F80-41F1-BC58-8033F5340FB4}"/>
              </a:ext>
            </a:extLst>
          </p:cNvPr>
          <p:cNvSpPr>
            <a:spLocks noGrp="1"/>
          </p:cNvSpPr>
          <p:nvPr>
            <p:ph type="ctrTitle"/>
          </p:nvPr>
        </p:nvSpPr>
        <p:spPr>
          <a:xfrm>
            <a:off x="1524000" y="406400"/>
            <a:ext cx="9144000" cy="2387600"/>
          </a:xfrm>
        </p:spPr>
        <p:txBody>
          <a:bodyPr/>
          <a:lstStyle/>
          <a:p>
            <a:r>
              <a:rPr lang="en-US" dirty="0"/>
              <a:t>FINAL Group Question</a:t>
            </a:r>
          </a:p>
        </p:txBody>
      </p:sp>
      <p:sp>
        <p:nvSpPr>
          <p:cNvPr id="3" name="Subtitle 2">
            <a:extLst>
              <a:ext uri="{FF2B5EF4-FFF2-40B4-BE49-F238E27FC236}">
                <a16:creationId xmlns:a16="http://schemas.microsoft.com/office/drawing/2014/main" id="{6BFF9650-53CF-491F-BF6F-FFA967D13FB4}"/>
              </a:ext>
            </a:extLst>
          </p:cNvPr>
          <p:cNvSpPr>
            <a:spLocks noGrp="1"/>
          </p:cNvSpPr>
          <p:nvPr>
            <p:ph type="subTitle" idx="1"/>
          </p:nvPr>
        </p:nvSpPr>
        <p:spPr/>
        <p:txBody>
          <a:bodyPr>
            <a:normAutofit/>
          </a:bodyPr>
          <a:lstStyle/>
          <a:p>
            <a:pPr algn="l"/>
            <a:r>
              <a:rPr lang="en-US" sz="3600" dirty="0"/>
              <a:t>Talk about something you have learned so far today that you did not previously know</a:t>
            </a:r>
          </a:p>
        </p:txBody>
      </p:sp>
    </p:spTree>
    <p:extLst>
      <p:ext uri="{BB962C8B-B14F-4D97-AF65-F5344CB8AC3E}">
        <p14:creationId xmlns:p14="http://schemas.microsoft.com/office/powerpoint/2010/main" val="295494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F518-CFA3-690F-46CE-9B38A437670C}"/>
              </a:ext>
            </a:extLst>
          </p:cNvPr>
          <p:cNvSpPr>
            <a:spLocks noGrp="1"/>
          </p:cNvSpPr>
          <p:nvPr>
            <p:ph type="title"/>
          </p:nvPr>
        </p:nvSpPr>
        <p:spPr/>
        <p:txBody>
          <a:bodyPr>
            <a:normAutofit/>
          </a:bodyPr>
          <a:lstStyle/>
          <a:p>
            <a:r>
              <a:rPr lang="en-US" b="1" dirty="0">
                <a:solidFill>
                  <a:srgbClr val="0070C0"/>
                </a:solidFill>
              </a:rPr>
              <a:t>Short History of </a:t>
            </a:r>
            <a:br>
              <a:rPr lang="en-US" b="1" dirty="0">
                <a:solidFill>
                  <a:srgbClr val="0070C0"/>
                </a:solidFill>
              </a:rPr>
            </a:br>
            <a:r>
              <a:rPr lang="en-US" b="1" dirty="0">
                <a:solidFill>
                  <a:srgbClr val="0070C0"/>
                </a:solidFill>
              </a:rPr>
              <a:t>Investment &amp; Disinvestment in Public Housing</a:t>
            </a:r>
          </a:p>
        </p:txBody>
      </p:sp>
      <p:graphicFrame>
        <p:nvGraphicFramePr>
          <p:cNvPr id="7" name="Subtitle 2">
            <a:extLst>
              <a:ext uri="{FF2B5EF4-FFF2-40B4-BE49-F238E27FC236}">
                <a16:creationId xmlns:a16="http://schemas.microsoft.com/office/drawing/2014/main" id="{6A9C055E-D610-5F25-A33F-DA7B1FC7CFE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4813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4169" y="2234879"/>
            <a:ext cx="5575443" cy="2554545"/>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86 Studios</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340 1-bdr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81 2-bdr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72 3-bdr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30 4-bdr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17 5-bdr</a:t>
            </a: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5" name="TextBox 4"/>
          <p:cNvSpPr txBox="1"/>
          <p:nvPr/>
        </p:nvSpPr>
        <p:spPr>
          <a:xfrm>
            <a:off x="6359382" y="1149476"/>
            <a:ext cx="5461143" cy="646331"/>
          </a:xfrm>
          <a:prstGeom prst="rect">
            <a:avLst/>
          </a:prstGeom>
          <a:noFill/>
        </p:spPr>
        <p:txBody>
          <a:bodyPr wrap="square" rtlCol="0">
            <a:spAutoFit/>
          </a:bodyPr>
          <a:lstStyle/>
          <a:p>
            <a:r>
              <a:rPr lang="en-US" dirty="0">
                <a:latin typeface="Abhaya Libre SemiBold" panose="02000703000000000000" pitchFamily="2" charset="0"/>
              </a:rPr>
              <a:t>AAHC owner &amp; property manager 626 apartments</a:t>
            </a:r>
          </a:p>
          <a:p>
            <a:r>
              <a:rPr lang="en-US" dirty="0">
                <a:latin typeface="Abhaya Libre SemiBold" panose="02000703000000000000" pitchFamily="2" charset="0"/>
              </a:rPr>
              <a:t>All have restrictive covenants and/or deed restrictions</a:t>
            </a:r>
          </a:p>
        </p:txBody>
      </p:sp>
      <p:cxnSp>
        <p:nvCxnSpPr>
          <p:cNvPr id="6" name="Straight Connector 5"/>
          <p:cNvCxnSpPr/>
          <p:nvPr/>
        </p:nvCxnSpPr>
        <p:spPr>
          <a:xfrm>
            <a:off x="6445107" y="2028825"/>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6577" y="6401390"/>
            <a:ext cx="4910667" cy="369332"/>
          </a:xfrm>
          <a:prstGeom prst="rect">
            <a:avLst/>
          </a:prstGeom>
          <a:noFill/>
        </p:spPr>
        <p:txBody>
          <a:bodyPr wrap="square" rtlCol="0">
            <a:spAutoFit/>
          </a:bodyPr>
          <a:lstStyle/>
          <a:p>
            <a:r>
              <a:rPr lang="en-US" b="1" dirty="0" err="1">
                <a:latin typeface="PT Sans" panose="020B0503020203020204" pitchFamily="34" charset="0"/>
              </a:rPr>
              <a:t>Hikone</a:t>
            </a:r>
            <a:r>
              <a:rPr lang="en-US" b="1" dirty="0">
                <a:latin typeface="PT Sans" panose="020B0503020203020204" pitchFamily="34" charset="0"/>
              </a:rPr>
              <a:t> gardening program</a:t>
            </a:r>
          </a:p>
        </p:txBody>
      </p:sp>
      <p:sp>
        <p:nvSpPr>
          <p:cNvPr id="16" name="Rectangle 15"/>
          <p:cNvSpPr/>
          <p:nvPr/>
        </p:nvSpPr>
        <p:spPr>
          <a:xfrm>
            <a:off x="6434168" y="4542585"/>
            <a:ext cx="2302872" cy="2058081"/>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641931" y="2234879"/>
            <a:ext cx="2076806" cy="2920716"/>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368498" y="4665285"/>
            <a:ext cx="2314092" cy="1569660"/>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80% of units have Project-Based Rent Subsidies</a:t>
            </a:r>
          </a:p>
        </p:txBody>
      </p:sp>
      <p:sp>
        <p:nvSpPr>
          <p:cNvPr id="19" name="TextBox 18"/>
          <p:cNvSpPr txBox="1"/>
          <p:nvPr/>
        </p:nvSpPr>
        <p:spPr>
          <a:xfrm>
            <a:off x="9676319" y="2317821"/>
            <a:ext cx="2008029" cy="2677656"/>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Income Restrictions 30%, 50%, 60% &amp; 80% Area Median Income Eligibility</a:t>
            </a:r>
          </a:p>
        </p:txBody>
      </p:sp>
      <p:sp>
        <p:nvSpPr>
          <p:cNvPr id="20" name="TextBox 19"/>
          <p:cNvSpPr txBox="1"/>
          <p:nvPr/>
        </p:nvSpPr>
        <p:spPr>
          <a:xfrm>
            <a:off x="6359382" y="445403"/>
            <a:ext cx="5461143" cy="769441"/>
          </a:xfrm>
          <a:prstGeom prst="rect">
            <a:avLst/>
          </a:prstGeom>
          <a:noFill/>
        </p:spPr>
        <p:txBody>
          <a:bodyPr wrap="square" rtlCol="0">
            <a:spAutoFit/>
          </a:bodyPr>
          <a:lstStyle/>
          <a:p>
            <a:r>
              <a:rPr lang="en-US" sz="4400" b="1" dirty="0">
                <a:solidFill>
                  <a:srgbClr val="4A91C2"/>
                </a:solidFill>
                <a:latin typeface="PT Sans" panose="020B0503020203020204" pitchFamily="34" charset="0"/>
              </a:rPr>
              <a:t>Affordable Housing</a:t>
            </a:r>
          </a:p>
        </p:txBody>
      </p:sp>
      <p:pic>
        <p:nvPicPr>
          <p:cNvPr id="14" name="Picture Placeholder 1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1788" r="11788"/>
          <a:stretch>
            <a:fillRect/>
          </a:stretch>
        </p:blipFill>
        <p:spPr/>
      </p:pic>
      <p:sp>
        <p:nvSpPr>
          <p:cNvPr id="10" name="Rectangle 9"/>
          <p:cNvSpPr/>
          <p:nvPr/>
        </p:nvSpPr>
        <p:spPr>
          <a:xfrm>
            <a:off x="8500471" y="5450115"/>
            <a:ext cx="2862622" cy="1309261"/>
          </a:xfrm>
          <a:prstGeom prst="rect">
            <a:avLst/>
          </a:prstGeom>
          <a:solidFill>
            <a:schemeClr val="accent1">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581777" y="5611787"/>
            <a:ext cx="2715646" cy="830997"/>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Tenants pay 30% of Income as rent</a:t>
            </a:r>
          </a:p>
        </p:txBody>
      </p:sp>
      <p:sp>
        <p:nvSpPr>
          <p:cNvPr id="7" name="TextBox 6">
            <a:extLst>
              <a:ext uri="{FF2B5EF4-FFF2-40B4-BE49-F238E27FC236}">
                <a16:creationId xmlns:a16="http://schemas.microsoft.com/office/drawing/2014/main" id="{83262EF0-137A-F47D-B920-F8BAE91C46AE}"/>
              </a:ext>
            </a:extLst>
          </p:cNvPr>
          <p:cNvSpPr txBox="1"/>
          <p:nvPr/>
        </p:nvSpPr>
        <p:spPr>
          <a:xfrm>
            <a:off x="3048625" y="3248081"/>
            <a:ext cx="6097248" cy="369332"/>
          </a:xfrm>
          <a:prstGeom prst="rect">
            <a:avLst/>
          </a:prstGeom>
          <a:noFill/>
        </p:spPr>
        <p:txBody>
          <a:bodyPr wrap="square">
            <a:spAutoFit/>
          </a:bodyPr>
          <a:lstStyle/>
          <a:p>
            <a:r>
              <a:rPr lang="en-US" sz="1800" dirty="0">
                <a:solidFill>
                  <a:srgbClr val="000000"/>
                </a:solidFill>
                <a:effectLst/>
                <a:latin typeface="Arial" panose="020B0604020202020204" pitchFamily="34" charset="0"/>
                <a:ea typeface="Aptos" panose="020B0004020202020204" pitchFamily="34" charset="0"/>
              </a:rPr>
              <a:t>D&amp;O and EPLI </a:t>
            </a:r>
            <a:endParaRPr lang="en-US" dirty="0"/>
          </a:p>
        </p:txBody>
      </p:sp>
    </p:spTree>
    <p:extLst>
      <p:ext uri="{BB962C8B-B14F-4D97-AF65-F5344CB8AC3E}">
        <p14:creationId xmlns:p14="http://schemas.microsoft.com/office/powerpoint/2010/main" val="2168350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8100</TotalTime>
  <Words>5067</Words>
  <Application>Microsoft Office PowerPoint</Application>
  <PresentationFormat>Widescreen</PresentationFormat>
  <Paragraphs>847</Paragraphs>
  <Slides>74</Slides>
  <Notes>52</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91" baseType="lpstr">
      <vt:lpstr>Abhaya Libre SemiBold</vt:lpstr>
      <vt:lpstr>ADLaM Display</vt:lpstr>
      <vt:lpstr>-apple-system</vt:lpstr>
      <vt:lpstr>Arial</vt:lpstr>
      <vt:lpstr>Beirut Text SemiBold</vt:lpstr>
      <vt:lpstr>Berlin Sans FB Demi</vt:lpstr>
      <vt:lpstr>Calibri</vt:lpstr>
      <vt:lpstr>Calibri Light</vt:lpstr>
      <vt:lpstr>Courier New</vt:lpstr>
      <vt:lpstr>Karla</vt:lpstr>
      <vt:lpstr>League Spartan</vt:lpstr>
      <vt:lpstr>PT Sans</vt:lpstr>
      <vt:lpstr>Spezia</vt:lpstr>
      <vt:lpstr>Spezia Medium</vt:lpstr>
      <vt:lpstr>Symbol</vt:lpstr>
      <vt:lpstr>Office Theme</vt:lpstr>
      <vt:lpstr>Worksheet</vt:lpstr>
      <vt:lpstr>Ann Arbor Housing Commission</vt:lpstr>
      <vt:lpstr>Group Questions</vt:lpstr>
      <vt:lpstr>PowerPoint Presentation</vt:lpstr>
      <vt:lpstr>AAHC Mission Statement</vt:lpstr>
      <vt:lpstr>PowerPoint Presentation</vt:lpstr>
      <vt:lpstr>GROUP QUESTION  What does Affordable Housing Mean to You?</vt:lpstr>
      <vt:lpstr>HUD DEFINITION of AFFORDABLE HOUSING  </vt:lpstr>
      <vt:lpstr>Short History of  Investment &amp; Disinvestment in Public Housing</vt:lpstr>
      <vt:lpstr>PowerPoint Presentation</vt:lpstr>
      <vt:lpstr>PowerPoint Presentation</vt:lpstr>
      <vt:lpstr>Permanent Supportive Housing</vt:lpstr>
      <vt:lpstr>PowerPoint Presentation</vt:lpstr>
      <vt:lpstr>WHAT IS THE HOUSING CHOICE VOUCHER PROGRAM?</vt:lpstr>
      <vt:lpstr>How the Voucher Program Works</vt:lpstr>
      <vt:lpstr>PowerPoint Presentation</vt:lpstr>
      <vt:lpstr>PowerPoint Presentation</vt:lpstr>
      <vt:lpstr>GROUP QUESTION  What is the annual household income of households that you think of, when you think about households who struggle to find housing they can afford in Ann Arbor?   Is it same/different for Washtenaw County?  </vt:lpstr>
      <vt:lpstr>2025 Ann Arbor Area Median Income</vt:lpstr>
      <vt:lpstr>2025 Affordable Monthly Housing Costs  Based on Spending 30% of Income </vt:lpstr>
      <vt:lpstr>Federal Poverty Level </vt:lpstr>
      <vt:lpstr>How are low-income residents impacted by the City of Ann Arbor’s Housing Market?</vt:lpstr>
      <vt:lpstr>PowerPoint Presentation</vt:lpstr>
      <vt:lpstr>Fair Market Rents Washtenaw County</vt:lpstr>
      <vt:lpstr>Poverty  by  Census Tract</vt:lpstr>
      <vt:lpstr>Ann Arbor 2020 Poverty by Age and Gender</vt:lpstr>
      <vt:lpstr>Major Area Employers</vt:lpstr>
      <vt:lpstr>U of M Enrollment and Ann Arbor Population</vt:lpstr>
      <vt:lpstr>PowerPoint Presentation</vt:lpstr>
      <vt:lpstr>Commuting Patterns  80,460 commute in for jobs  18,161 live and work in Ann Arbor  19,844 commute out for jobs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Options</vt:lpstr>
      <vt:lpstr>New Construction</vt:lpstr>
      <vt:lpstr>   Group Question  Do you think homeowners or renters receive more federal subsidies?</vt:lpstr>
      <vt:lpstr>Federal Housing Programs</vt:lpstr>
      <vt:lpstr>Housing Development Costs are the Same for Market Rate &amp; Affordable</vt:lpstr>
      <vt:lpstr>Typical Development Financing is Different  Market Rate vs. LIHTC Affordable Housing </vt:lpstr>
      <vt:lpstr>Operating Revenue &amp; Expense Market Rate vs. Affordable</vt:lpstr>
      <vt:lpstr>PowerPoint Presentation</vt:lpstr>
      <vt:lpstr>PowerPoint Presentation</vt:lpstr>
      <vt:lpstr>CHARTER LANGUAGE</vt:lpstr>
      <vt:lpstr>PowerPoint Presentation</vt:lpstr>
      <vt:lpstr>PowerPoint Presentation</vt:lpstr>
      <vt:lpstr> Affordable Housing Millage Strategy  </vt:lpstr>
      <vt:lpstr>New Affordable Housing  Millage-funded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AAHC Project 350 S 5th Partnership with Related Midwest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2022 AAHC NEW HUD DESIGNATION:  LANDLORD INCENTIVES COHORT #4 MOVING TO WORK </vt:lpstr>
      <vt:lpstr>MTW Implementation</vt:lpstr>
      <vt:lpstr>MTW Implementation</vt:lpstr>
      <vt:lpstr>Yes  We Can Develop  Affordable Housing </vt:lpstr>
      <vt:lpstr>FINAL Group 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 Arbor Housing Commission</dc:title>
  <dc:creator>Hall, Jennifer (Housing Commission)</dc:creator>
  <cp:lastModifiedBy>Hall, Jennifer (Housing Commission)</cp:lastModifiedBy>
  <cp:revision>51</cp:revision>
  <cp:lastPrinted>2023-09-15T00:44:06Z</cp:lastPrinted>
  <dcterms:created xsi:type="dcterms:W3CDTF">2021-06-11T01:32:08Z</dcterms:created>
  <dcterms:modified xsi:type="dcterms:W3CDTF">2026-04-15T14:17:19Z</dcterms:modified>
</cp:coreProperties>
</file>