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49"/>
  </p:notesMasterIdLst>
  <p:sldIdLst>
    <p:sldId id="303" r:id="rId2"/>
    <p:sldId id="286" r:id="rId3"/>
    <p:sldId id="291" r:id="rId4"/>
    <p:sldId id="292" r:id="rId5"/>
    <p:sldId id="293" r:id="rId6"/>
    <p:sldId id="297" r:id="rId7"/>
    <p:sldId id="375" r:id="rId8"/>
    <p:sldId id="296" r:id="rId9"/>
    <p:sldId id="304" r:id="rId10"/>
    <p:sldId id="306" r:id="rId11"/>
    <p:sldId id="307" r:id="rId12"/>
    <p:sldId id="266" r:id="rId13"/>
    <p:sldId id="275" r:id="rId14"/>
    <p:sldId id="276" r:id="rId15"/>
    <p:sldId id="267" r:id="rId16"/>
    <p:sldId id="262" r:id="rId17"/>
    <p:sldId id="265" r:id="rId18"/>
    <p:sldId id="273" r:id="rId19"/>
    <p:sldId id="310" r:id="rId20"/>
    <p:sldId id="279" r:id="rId21"/>
    <p:sldId id="308" r:id="rId22"/>
    <p:sldId id="331" r:id="rId23"/>
    <p:sldId id="312" r:id="rId24"/>
    <p:sldId id="313" r:id="rId25"/>
    <p:sldId id="299" r:id="rId26"/>
    <p:sldId id="373" r:id="rId27"/>
    <p:sldId id="360" r:id="rId28"/>
    <p:sldId id="361" r:id="rId29"/>
    <p:sldId id="362" r:id="rId30"/>
    <p:sldId id="363" r:id="rId31"/>
    <p:sldId id="342" r:id="rId32"/>
    <p:sldId id="343" r:id="rId33"/>
    <p:sldId id="333" r:id="rId34"/>
    <p:sldId id="345" r:id="rId35"/>
    <p:sldId id="372" r:id="rId36"/>
    <p:sldId id="320" r:id="rId37"/>
    <p:sldId id="314" r:id="rId38"/>
    <p:sldId id="322" r:id="rId39"/>
    <p:sldId id="315" r:id="rId40"/>
    <p:sldId id="316" r:id="rId41"/>
    <p:sldId id="323" r:id="rId42"/>
    <p:sldId id="368" r:id="rId43"/>
    <p:sldId id="319" r:id="rId44"/>
    <p:sldId id="317" r:id="rId45"/>
    <p:sldId id="318" r:id="rId46"/>
    <p:sldId id="374" r:id="rId47"/>
    <p:sldId id="336" r:id="rId48"/>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80824" autoAdjust="0"/>
  </p:normalViewPr>
  <p:slideViewPr>
    <p:cSldViewPr snapToGrid="0">
      <p:cViewPr varScale="1">
        <p:scale>
          <a:sx n="59" d="100"/>
          <a:sy n="59" d="100"/>
        </p:scale>
        <p:origin x="1056" y="7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customXml" Target="../customXml/item3.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l, Jennifer (Housing Commission)" userId="fa45e39d-3f99-41f3-b6e4-1d249f1d785d" providerId="ADAL" clId="{F2740754-3075-473D-85DF-A819DC0319AF}"/>
    <pc:docChg chg="modSld">
      <pc:chgData name="Hall, Jennifer (Housing Commission)" userId="fa45e39d-3f99-41f3-b6e4-1d249f1d785d" providerId="ADAL" clId="{F2740754-3075-473D-85DF-A819DC0319AF}" dt="2020-03-21T14:01:17.790" v="35" actId="20577"/>
      <pc:docMkLst>
        <pc:docMk/>
      </pc:docMkLst>
      <pc:sldChg chg="modSp">
        <pc:chgData name="Hall, Jennifer (Housing Commission)" userId="fa45e39d-3f99-41f3-b6e4-1d249f1d785d" providerId="ADAL" clId="{F2740754-3075-473D-85DF-A819DC0319AF}" dt="2020-03-21T14:01:17.790" v="35" actId="20577"/>
        <pc:sldMkLst>
          <pc:docMk/>
          <pc:sldMk cId="328888481" sldId="303"/>
        </pc:sldMkLst>
        <pc:spChg chg="mod">
          <ac:chgData name="Hall, Jennifer (Housing Commission)" userId="fa45e39d-3f99-41f3-b6e4-1d249f1d785d" providerId="ADAL" clId="{F2740754-3075-473D-85DF-A819DC0319AF}" dt="2020-03-21T14:01:17.790" v="35" actId="20577"/>
          <ac:spMkLst>
            <pc:docMk/>
            <pc:sldMk cId="328888481" sldId="303"/>
            <ac:spMk id="2" creationId="{00000000-0000-0000-0000-000000000000}"/>
          </ac:spMkLst>
        </pc:spChg>
      </pc:sldChg>
    </pc:docChg>
  </pc:docChgLst>
  <pc:docChgLst>
    <pc:chgData name="Hall, Jennifer" userId="fa45e39d-3f99-41f3-b6e4-1d249f1d785d" providerId="ADAL" clId="{C9B8C048-4A24-4AF4-970F-37F2B0A05B9E}"/>
    <pc:docChg chg="custSel addSld delSld modSld sldOrd modNotesMaster">
      <pc:chgData name="Hall, Jennifer" userId="fa45e39d-3f99-41f3-b6e4-1d249f1d785d" providerId="ADAL" clId="{C9B8C048-4A24-4AF4-970F-37F2B0A05B9E}" dt="2020-03-03T20:19:51.774" v="34" actId="2696"/>
      <pc:docMkLst>
        <pc:docMk/>
      </pc:docMkLst>
      <pc:sldChg chg="ord">
        <pc:chgData name="Hall, Jennifer" userId="fa45e39d-3f99-41f3-b6e4-1d249f1d785d" providerId="ADAL" clId="{C9B8C048-4A24-4AF4-970F-37F2B0A05B9E}" dt="2020-03-03T18:51:56.211" v="24"/>
        <pc:sldMkLst>
          <pc:docMk/>
          <pc:sldMk cId="3437997293" sldId="265"/>
        </pc:sldMkLst>
      </pc:sldChg>
      <pc:sldChg chg="modSp">
        <pc:chgData name="Hall, Jennifer" userId="fa45e39d-3f99-41f3-b6e4-1d249f1d785d" providerId="ADAL" clId="{C9B8C048-4A24-4AF4-970F-37F2B0A05B9E}" dt="2020-03-03T18:40:58.034" v="4" actId="122"/>
        <pc:sldMkLst>
          <pc:docMk/>
          <pc:sldMk cId="1907391524" sldId="279"/>
        </pc:sldMkLst>
        <pc:spChg chg="mod">
          <ac:chgData name="Hall, Jennifer" userId="fa45e39d-3f99-41f3-b6e4-1d249f1d785d" providerId="ADAL" clId="{C9B8C048-4A24-4AF4-970F-37F2B0A05B9E}" dt="2020-03-03T18:40:58.034" v="4" actId="122"/>
          <ac:spMkLst>
            <pc:docMk/>
            <pc:sldMk cId="1907391524" sldId="279"/>
            <ac:spMk id="2" creationId="{00000000-0000-0000-0000-000000000000}"/>
          </ac:spMkLst>
        </pc:spChg>
      </pc:sldChg>
      <pc:sldChg chg="addSp delSp modSp ord">
        <pc:chgData name="Hall, Jennifer" userId="fa45e39d-3f99-41f3-b6e4-1d249f1d785d" providerId="ADAL" clId="{C9B8C048-4A24-4AF4-970F-37F2B0A05B9E}" dt="2020-03-03T20:07:28.113" v="27"/>
        <pc:sldMkLst>
          <pc:docMk/>
          <pc:sldMk cId="3672194312" sldId="320"/>
        </pc:sldMkLst>
        <pc:picChg chg="del">
          <ac:chgData name="Hall, Jennifer" userId="fa45e39d-3f99-41f3-b6e4-1d249f1d785d" providerId="ADAL" clId="{C9B8C048-4A24-4AF4-970F-37F2B0A05B9E}" dt="2020-03-03T18:44:51.913" v="8" actId="478"/>
          <ac:picMkLst>
            <pc:docMk/>
            <pc:sldMk cId="3672194312" sldId="320"/>
            <ac:picMk id="2" creationId="{00000000-0000-0000-0000-000000000000}"/>
          </ac:picMkLst>
        </pc:picChg>
        <pc:picChg chg="add mod">
          <ac:chgData name="Hall, Jennifer" userId="fa45e39d-3f99-41f3-b6e4-1d249f1d785d" providerId="ADAL" clId="{C9B8C048-4A24-4AF4-970F-37F2B0A05B9E}" dt="2020-03-03T18:45:09.147" v="10" actId="14100"/>
          <ac:picMkLst>
            <pc:docMk/>
            <pc:sldMk cId="3672194312" sldId="320"/>
            <ac:picMk id="13" creationId="{789EC23D-A55E-41A6-9C22-9E6CE72F5EAD}"/>
          </ac:picMkLst>
        </pc:picChg>
      </pc:sldChg>
      <pc:sldChg chg="add">
        <pc:chgData name="Hall, Jennifer" userId="fa45e39d-3f99-41f3-b6e4-1d249f1d785d" providerId="ADAL" clId="{C9B8C048-4A24-4AF4-970F-37F2B0A05B9E}" dt="2020-03-03T18:51:25.730" v="22"/>
        <pc:sldMkLst>
          <pc:docMk/>
          <pc:sldMk cId="1782620744" sldId="331"/>
        </pc:sldMkLst>
      </pc:sldChg>
      <pc:sldChg chg="add ord">
        <pc:chgData name="Hall, Jennifer" userId="fa45e39d-3f99-41f3-b6e4-1d249f1d785d" providerId="ADAL" clId="{C9B8C048-4A24-4AF4-970F-37F2B0A05B9E}" dt="2020-03-03T20:07:28.113" v="27"/>
        <pc:sldMkLst>
          <pc:docMk/>
          <pc:sldMk cId="1072506998" sldId="333"/>
        </pc:sldMkLst>
      </pc:sldChg>
      <pc:sldChg chg="add">
        <pc:chgData name="Hall, Jennifer" userId="fa45e39d-3f99-41f3-b6e4-1d249f1d785d" providerId="ADAL" clId="{C9B8C048-4A24-4AF4-970F-37F2B0A05B9E}" dt="2020-03-03T18:52:43.027" v="25"/>
        <pc:sldMkLst>
          <pc:docMk/>
          <pc:sldMk cId="2665419229" sldId="336"/>
        </pc:sldMkLst>
      </pc:sldChg>
      <pc:sldChg chg="add">
        <pc:chgData name="Hall, Jennifer" userId="fa45e39d-3f99-41f3-b6e4-1d249f1d785d" providerId="ADAL" clId="{C9B8C048-4A24-4AF4-970F-37F2B0A05B9E}" dt="2020-03-03T20:08:03.971" v="28"/>
        <pc:sldMkLst>
          <pc:docMk/>
          <pc:sldMk cId="2548164258" sldId="342"/>
        </pc:sldMkLst>
      </pc:sldChg>
      <pc:sldChg chg="add del">
        <pc:chgData name="Hall, Jennifer" userId="fa45e39d-3f99-41f3-b6e4-1d249f1d785d" providerId="ADAL" clId="{C9B8C048-4A24-4AF4-970F-37F2B0A05B9E}" dt="2020-03-03T20:08:03.971" v="28"/>
        <pc:sldMkLst>
          <pc:docMk/>
          <pc:sldMk cId="2010480866" sldId="343"/>
        </pc:sldMkLst>
      </pc:sldChg>
      <pc:sldChg chg="add ord">
        <pc:chgData name="Hall, Jennifer" userId="fa45e39d-3f99-41f3-b6e4-1d249f1d785d" providerId="ADAL" clId="{C9B8C048-4A24-4AF4-970F-37F2B0A05B9E}" dt="2020-03-03T20:07:28.113" v="27"/>
        <pc:sldMkLst>
          <pc:docMk/>
          <pc:sldMk cId="200202014" sldId="345"/>
        </pc:sldMkLst>
      </pc:sldChg>
      <pc:sldChg chg="add">
        <pc:chgData name="Hall, Jennifer" userId="fa45e39d-3f99-41f3-b6e4-1d249f1d785d" providerId="ADAL" clId="{C9B8C048-4A24-4AF4-970F-37F2B0A05B9E}" dt="2020-03-03T18:46:53.118" v="14"/>
        <pc:sldMkLst>
          <pc:docMk/>
          <pc:sldMk cId="3472895975" sldId="360"/>
        </pc:sldMkLst>
      </pc:sldChg>
      <pc:sldChg chg="add">
        <pc:chgData name="Hall, Jennifer" userId="fa45e39d-3f99-41f3-b6e4-1d249f1d785d" providerId="ADAL" clId="{C9B8C048-4A24-4AF4-970F-37F2B0A05B9E}" dt="2020-03-03T18:46:53.118" v="14"/>
        <pc:sldMkLst>
          <pc:docMk/>
          <pc:sldMk cId="2049524657" sldId="361"/>
        </pc:sldMkLst>
      </pc:sldChg>
      <pc:sldChg chg="add">
        <pc:chgData name="Hall, Jennifer" userId="fa45e39d-3f99-41f3-b6e4-1d249f1d785d" providerId="ADAL" clId="{C9B8C048-4A24-4AF4-970F-37F2B0A05B9E}" dt="2020-03-03T18:46:53.118" v="14"/>
        <pc:sldMkLst>
          <pc:docMk/>
          <pc:sldMk cId="1691420821" sldId="362"/>
        </pc:sldMkLst>
      </pc:sldChg>
      <pc:sldChg chg="add">
        <pc:chgData name="Hall, Jennifer" userId="fa45e39d-3f99-41f3-b6e4-1d249f1d785d" providerId="ADAL" clId="{C9B8C048-4A24-4AF4-970F-37F2B0A05B9E}" dt="2020-03-03T18:46:53.118" v="14"/>
        <pc:sldMkLst>
          <pc:docMk/>
          <pc:sldMk cId="503593282" sldId="363"/>
        </pc:sldMkLst>
      </pc:sldChg>
      <pc:sldChg chg="add">
        <pc:chgData name="Hall, Jennifer" userId="fa45e39d-3f99-41f3-b6e4-1d249f1d785d" providerId="ADAL" clId="{C9B8C048-4A24-4AF4-970F-37F2B0A05B9E}" dt="2020-03-03T19:22:46.473" v="26"/>
        <pc:sldMkLst>
          <pc:docMk/>
          <pc:sldMk cId="2233431747" sldId="368"/>
        </pc:sldMkLst>
      </pc:sldChg>
      <pc:sldChg chg="add ord">
        <pc:chgData name="Hall, Jennifer" userId="fa45e39d-3f99-41f3-b6e4-1d249f1d785d" providerId="ADAL" clId="{C9B8C048-4A24-4AF4-970F-37F2B0A05B9E}" dt="2020-03-03T20:07:28.113" v="27"/>
        <pc:sldMkLst>
          <pc:docMk/>
          <pc:sldMk cId="3235898583" sldId="372"/>
        </pc:sldMkLst>
      </pc:sldChg>
      <pc:sldChg chg="add">
        <pc:chgData name="Hall, Jennifer" userId="fa45e39d-3f99-41f3-b6e4-1d249f1d785d" providerId="ADAL" clId="{C9B8C048-4A24-4AF4-970F-37F2B0A05B9E}" dt="2020-03-03T18:46:53.118" v="14"/>
        <pc:sldMkLst>
          <pc:docMk/>
          <pc:sldMk cId="992803047" sldId="373"/>
        </pc:sldMkLst>
      </pc:sldChg>
      <pc:sldChg chg="add">
        <pc:chgData name="Hall, Jennifer" userId="fa45e39d-3f99-41f3-b6e4-1d249f1d785d" providerId="ADAL" clId="{C9B8C048-4A24-4AF4-970F-37F2B0A05B9E}" dt="2020-03-03T18:48:34.663" v="15"/>
        <pc:sldMkLst>
          <pc:docMk/>
          <pc:sldMk cId="1552507864" sldId="374"/>
        </pc:sldMkLst>
      </pc:sldChg>
      <pc:sldChg chg="add">
        <pc:chgData name="Hall, Jennifer" userId="fa45e39d-3f99-41f3-b6e4-1d249f1d785d" providerId="ADAL" clId="{C9B8C048-4A24-4AF4-970F-37F2B0A05B9E}" dt="2020-03-03T20:19:48.031" v="33"/>
        <pc:sldMkLst>
          <pc:docMk/>
          <pc:sldMk cId="930085215" sldId="375"/>
        </pc:sldMkLst>
      </pc:sldChg>
      <pc:sldMasterChg chg="delSldLayout">
        <pc:chgData name="Hall, Jennifer" userId="fa45e39d-3f99-41f3-b6e4-1d249f1d785d" providerId="ADAL" clId="{C9B8C048-4A24-4AF4-970F-37F2B0A05B9E}" dt="2020-03-03T18:41:54.194" v="6" actId="2696"/>
        <pc:sldMasterMkLst>
          <pc:docMk/>
          <pc:sldMasterMk cId="1331623549" sldId="2147483732"/>
        </pc:sldMasterMkLst>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houscomm\houscommusr\HOUS\City%20Council\Budget\council%20budget%202018%20&amp;%202019\AAHC%20Business%20Pla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houscomm\houscommusr\JHall\Finance\historical%20data\historical%20data%20since%202008.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houscomm\houscommusr\HOUS\RAD\Funding%20Sources%20all%20AAHC%20project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demographics!$C$23</c:f>
              <c:strCache>
                <c:ptCount val="1"/>
                <c:pt idx="0">
                  <c:v>Income Range</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9489-4FCB-8E99-753EA88AF5F9}"/>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9489-4FCB-8E99-753EA88AF5F9}"/>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9489-4FCB-8E99-753EA88AF5F9}"/>
              </c:ext>
            </c:extLst>
          </c:dPt>
          <c:dLbls>
            <c:dLbl>
              <c:idx val="0"/>
              <c:spPr>
                <a:solidFill>
                  <a:prstClr val="white"/>
                </a:solidFill>
                <a:ln>
                  <a:solidFill>
                    <a:srgbClr val="606372"/>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9489-4FCB-8E99-753EA88AF5F9}"/>
                </c:ext>
              </c:extLst>
            </c:dLbl>
            <c:dLbl>
              <c:idx val="1"/>
              <c:spPr>
                <a:solidFill>
                  <a:prstClr val="white"/>
                </a:solidFill>
                <a:ln>
                  <a:solidFill>
                    <a:srgbClr val="606372"/>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9489-4FCB-8E99-753EA88AF5F9}"/>
                </c:ext>
              </c:extLst>
            </c:dLbl>
            <c:dLbl>
              <c:idx val="2"/>
              <c:layout>
                <c:manualLayout>
                  <c:x val="-0.12209079036482558"/>
                  <c:y val="8.6805555555555566E-2"/>
                </c:manualLayout>
              </c:layout>
              <c:spPr>
                <a:solidFill>
                  <a:prstClr val="white"/>
                </a:solidFill>
                <a:ln>
                  <a:solidFill>
                    <a:srgbClr val="606372"/>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9489-4FCB-8E99-753EA88AF5F9}"/>
                </c:ext>
              </c:extLst>
            </c:dLbl>
            <c:spPr>
              <a:solidFill>
                <a:prstClr val="white"/>
              </a:solidFill>
              <a:ln>
                <a:solidFill>
                  <a:srgbClr val="606372"/>
                </a:solid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demographics!$B$24:$B$26</c:f>
              <c:strCache>
                <c:ptCount val="3"/>
                <c:pt idx="0">
                  <c:v>Below $10,000</c:v>
                </c:pt>
                <c:pt idx="1">
                  <c:v>$10,001 - $25,000</c:v>
                </c:pt>
                <c:pt idx="2">
                  <c:v>over $25,000</c:v>
                </c:pt>
              </c:strCache>
            </c:strRef>
          </c:cat>
          <c:val>
            <c:numRef>
              <c:f>demographics!$C$24:$C$26</c:f>
              <c:numCache>
                <c:formatCode>0%</c:formatCode>
                <c:ptCount val="3"/>
                <c:pt idx="0">
                  <c:v>0.46</c:v>
                </c:pt>
                <c:pt idx="1">
                  <c:v>0.45</c:v>
                </c:pt>
                <c:pt idx="2">
                  <c:v>0.09</c:v>
                </c:pt>
              </c:numCache>
            </c:numRef>
          </c:val>
          <c:extLst>
            <c:ext xmlns:c16="http://schemas.microsoft.com/office/drawing/2014/chart" uri="{C3380CC4-5D6E-409C-BE32-E72D297353CC}">
              <c16:uniqueId val="{00000006-9489-4FCB-8E99-753EA88AF5F9}"/>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Sheet3!$A$3</c:f>
              <c:strCache>
                <c:ptCount val="1"/>
                <c:pt idx="0">
                  <c:v>Voucher HAP</c:v>
                </c:pt>
              </c:strCache>
            </c:strRef>
          </c:tx>
          <c:spPr>
            <a:solidFill>
              <a:schemeClr val="accent1"/>
            </a:solidFill>
            <a:ln>
              <a:noFill/>
            </a:ln>
            <a:effectLst/>
            <a:sp3d/>
          </c:spPr>
          <c:invertIfNegative val="0"/>
          <c:cat>
            <c:numRef>
              <c:f>Sheet3!$B$2:$M$2</c:f>
              <c:numCache>
                <c:formatCode>General</c:formatCod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numCache>
            </c:numRef>
          </c:cat>
          <c:val>
            <c:numRef>
              <c:f>Sheet3!$B$3:$M$3</c:f>
              <c:numCache>
                <c:formatCode>"$"#,##0</c:formatCode>
                <c:ptCount val="12"/>
                <c:pt idx="0">
                  <c:v>10690061</c:v>
                </c:pt>
                <c:pt idx="1">
                  <c:v>8590040</c:v>
                </c:pt>
                <c:pt idx="2">
                  <c:v>8706807</c:v>
                </c:pt>
                <c:pt idx="3">
                  <c:v>9629299</c:v>
                </c:pt>
                <c:pt idx="4">
                  <c:v>9138308</c:v>
                </c:pt>
                <c:pt idx="5">
                  <c:v>8466589</c:v>
                </c:pt>
                <c:pt idx="6">
                  <c:v>8728484</c:v>
                </c:pt>
                <c:pt idx="7">
                  <c:v>9978463</c:v>
                </c:pt>
                <c:pt idx="8">
                  <c:v>12264217</c:v>
                </c:pt>
                <c:pt idx="9">
                  <c:v>12595558</c:v>
                </c:pt>
                <c:pt idx="10">
                  <c:v>13135473</c:v>
                </c:pt>
                <c:pt idx="11" formatCode="General">
                  <c:v>13321257</c:v>
                </c:pt>
              </c:numCache>
            </c:numRef>
          </c:val>
          <c:extLst>
            <c:ext xmlns:c16="http://schemas.microsoft.com/office/drawing/2014/chart" uri="{C3380CC4-5D6E-409C-BE32-E72D297353CC}">
              <c16:uniqueId val="{00000000-750C-4A4A-A266-5312D4951DA3}"/>
            </c:ext>
          </c:extLst>
        </c:ser>
        <c:ser>
          <c:idx val="1"/>
          <c:order val="1"/>
          <c:tx>
            <c:strRef>
              <c:f>Sheet3!$A$4</c:f>
              <c:strCache>
                <c:ptCount val="1"/>
                <c:pt idx="0">
                  <c:v>Cranbroook </c:v>
                </c:pt>
              </c:strCache>
            </c:strRef>
          </c:tx>
          <c:spPr>
            <a:solidFill>
              <a:schemeClr val="accent2"/>
            </a:solidFill>
            <a:ln>
              <a:noFill/>
            </a:ln>
            <a:effectLst/>
            <a:sp3d/>
          </c:spPr>
          <c:invertIfNegative val="0"/>
          <c:cat>
            <c:numRef>
              <c:f>Sheet3!$B$2:$M$2</c:f>
              <c:numCache>
                <c:formatCode>General</c:formatCod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numCache>
            </c:numRef>
          </c:cat>
          <c:val>
            <c:numRef>
              <c:f>Sheet3!$B$4:$M$4</c:f>
              <c:numCache>
                <c:formatCode>"$"#,##0</c:formatCode>
                <c:ptCount val="12"/>
                <c:pt idx="0">
                  <c:v>1359980</c:v>
                </c:pt>
                <c:pt idx="1">
                  <c:v>1426155</c:v>
                </c:pt>
                <c:pt idx="2">
                  <c:v>1439874</c:v>
                </c:pt>
                <c:pt idx="3">
                  <c:v>1494898</c:v>
                </c:pt>
                <c:pt idx="4">
                  <c:v>1475205</c:v>
                </c:pt>
                <c:pt idx="5">
                  <c:v>1490731</c:v>
                </c:pt>
                <c:pt idx="6">
                  <c:v>739322</c:v>
                </c:pt>
                <c:pt idx="7">
                  <c:v>0</c:v>
                </c:pt>
                <c:pt idx="8">
                  <c:v>0</c:v>
                </c:pt>
                <c:pt idx="10">
                  <c:v>0</c:v>
                </c:pt>
              </c:numCache>
            </c:numRef>
          </c:val>
          <c:extLst>
            <c:ext xmlns:c16="http://schemas.microsoft.com/office/drawing/2014/chart" uri="{C3380CC4-5D6E-409C-BE32-E72D297353CC}">
              <c16:uniqueId val="{00000001-750C-4A4A-A266-5312D4951DA3}"/>
            </c:ext>
          </c:extLst>
        </c:ser>
        <c:ser>
          <c:idx val="2"/>
          <c:order val="2"/>
          <c:tx>
            <c:strRef>
              <c:f>Sheet3!$A$5</c:f>
              <c:strCache>
                <c:ptCount val="1"/>
                <c:pt idx="0">
                  <c:v>Continuum of Care</c:v>
                </c:pt>
              </c:strCache>
            </c:strRef>
          </c:tx>
          <c:spPr>
            <a:solidFill>
              <a:schemeClr val="accent3"/>
            </a:solidFill>
            <a:ln>
              <a:noFill/>
            </a:ln>
            <a:effectLst/>
            <a:sp3d/>
          </c:spPr>
          <c:invertIfNegative val="0"/>
          <c:cat>
            <c:numRef>
              <c:f>Sheet3!$B$2:$M$2</c:f>
              <c:numCache>
                <c:formatCode>General</c:formatCod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numCache>
            </c:numRef>
          </c:cat>
          <c:val>
            <c:numRef>
              <c:f>Sheet3!$B$5:$M$5</c:f>
              <c:numCache>
                <c:formatCode>"$"#,##0</c:formatCode>
                <c:ptCount val="12"/>
                <c:pt idx="0">
                  <c:v>805036</c:v>
                </c:pt>
                <c:pt idx="1">
                  <c:v>850114</c:v>
                </c:pt>
                <c:pt idx="2">
                  <c:v>858521</c:v>
                </c:pt>
                <c:pt idx="3">
                  <c:v>806547</c:v>
                </c:pt>
                <c:pt idx="4">
                  <c:v>780382</c:v>
                </c:pt>
                <c:pt idx="5">
                  <c:v>784604</c:v>
                </c:pt>
                <c:pt idx="7">
                  <c:v>2031931</c:v>
                </c:pt>
                <c:pt idx="8">
                  <c:v>3995341</c:v>
                </c:pt>
                <c:pt idx="9">
                  <c:v>2477141</c:v>
                </c:pt>
                <c:pt idx="10">
                  <c:v>2157337</c:v>
                </c:pt>
                <c:pt idx="11" formatCode="General">
                  <c:v>774851</c:v>
                </c:pt>
              </c:numCache>
            </c:numRef>
          </c:val>
          <c:extLst>
            <c:ext xmlns:c16="http://schemas.microsoft.com/office/drawing/2014/chart" uri="{C3380CC4-5D6E-409C-BE32-E72D297353CC}">
              <c16:uniqueId val="{00000002-750C-4A4A-A266-5312D4951DA3}"/>
            </c:ext>
          </c:extLst>
        </c:ser>
        <c:ser>
          <c:idx val="3"/>
          <c:order val="3"/>
          <c:tx>
            <c:strRef>
              <c:f>Sheet3!$A$6</c:f>
              <c:strCache>
                <c:ptCount val="1"/>
                <c:pt idx="0">
                  <c:v>Voucher Admin</c:v>
                </c:pt>
              </c:strCache>
            </c:strRef>
          </c:tx>
          <c:spPr>
            <a:solidFill>
              <a:schemeClr val="accent4"/>
            </a:solidFill>
            <a:ln>
              <a:noFill/>
            </a:ln>
            <a:effectLst/>
            <a:sp3d/>
          </c:spPr>
          <c:invertIfNegative val="0"/>
          <c:cat>
            <c:numRef>
              <c:f>Sheet3!$B$2:$M$2</c:f>
              <c:numCache>
                <c:formatCode>General</c:formatCod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numCache>
            </c:numRef>
          </c:cat>
          <c:val>
            <c:numRef>
              <c:f>Sheet3!$B$6:$M$6</c:f>
              <c:numCache>
                <c:formatCode>"$"#,##0</c:formatCode>
                <c:ptCount val="12"/>
                <c:pt idx="0">
                  <c:v>852313</c:v>
                </c:pt>
                <c:pt idx="1">
                  <c:v>862955.69</c:v>
                </c:pt>
                <c:pt idx="2">
                  <c:v>1057379.49</c:v>
                </c:pt>
                <c:pt idx="3">
                  <c:v>1102294.69</c:v>
                </c:pt>
                <c:pt idx="4">
                  <c:v>927120</c:v>
                </c:pt>
                <c:pt idx="5">
                  <c:v>1000137</c:v>
                </c:pt>
                <c:pt idx="6">
                  <c:v>946542</c:v>
                </c:pt>
                <c:pt idx="7">
                  <c:v>996254</c:v>
                </c:pt>
                <c:pt idx="8">
                  <c:v>1209133</c:v>
                </c:pt>
                <c:pt idx="9">
                  <c:v>1223187</c:v>
                </c:pt>
                <c:pt idx="10">
                  <c:v>1152565</c:v>
                </c:pt>
                <c:pt idx="11">
                  <c:v>1161775</c:v>
                </c:pt>
              </c:numCache>
            </c:numRef>
          </c:val>
          <c:extLst>
            <c:ext xmlns:c16="http://schemas.microsoft.com/office/drawing/2014/chart" uri="{C3380CC4-5D6E-409C-BE32-E72D297353CC}">
              <c16:uniqueId val="{00000003-750C-4A4A-A266-5312D4951DA3}"/>
            </c:ext>
          </c:extLst>
        </c:ser>
        <c:ser>
          <c:idx val="4"/>
          <c:order val="4"/>
          <c:tx>
            <c:strRef>
              <c:f>Sheet3!$A$7</c:f>
              <c:strCache>
                <c:ptCount val="1"/>
                <c:pt idx="0">
                  <c:v>Tenant Rent</c:v>
                </c:pt>
              </c:strCache>
            </c:strRef>
          </c:tx>
          <c:spPr>
            <a:solidFill>
              <a:schemeClr val="accent5"/>
            </a:solidFill>
            <a:ln>
              <a:noFill/>
            </a:ln>
            <a:effectLst/>
            <a:sp3d/>
          </c:spPr>
          <c:invertIfNegative val="0"/>
          <c:cat>
            <c:numRef>
              <c:f>Sheet3!$B$2:$M$2</c:f>
              <c:numCache>
                <c:formatCode>General</c:formatCod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numCache>
            </c:numRef>
          </c:cat>
          <c:val>
            <c:numRef>
              <c:f>Sheet3!$B$7:$M$7</c:f>
              <c:numCache>
                <c:formatCode>"$"#,##0</c:formatCode>
                <c:ptCount val="12"/>
                <c:pt idx="0">
                  <c:v>757298</c:v>
                </c:pt>
                <c:pt idx="1">
                  <c:v>748099.51</c:v>
                </c:pt>
                <c:pt idx="2">
                  <c:v>720558.87</c:v>
                </c:pt>
                <c:pt idx="3">
                  <c:v>732296.12</c:v>
                </c:pt>
                <c:pt idx="4">
                  <c:v>807030</c:v>
                </c:pt>
                <c:pt idx="5">
                  <c:v>857557</c:v>
                </c:pt>
                <c:pt idx="6">
                  <c:v>828829</c:v>
                </c:pt>
                <c:pt idx="7">
                  <c:v>530751</c:v>
                </c:pt>
                <c:pt idx="8">
                  <c:v>1147095</c:v>
                </c:pt>
                <c:pt idx="9">
                  <c:v>1334436</c:v>
                </c:pt>
                <c:pt idx="10">
                  <c:v>1073373</c:v>
                </c:pt>
                <c:pt idx="11" formatCode="General">
                  <c:v>1224978</c:v>
                </c:pt>
              </c:numCache>
            </c:numRef>
          </c:val>
          <c:extLst>
            <c:ext xmlns:c16="http://schemas.microsoft.com/office/drawing/2014/chart" uri="{C3380CC4-5D6E-409C-BE32-E72D297353CC}">
              <c16:uniqueId val="{00000004-750C-4A4A-A266-5312D4951DA3}"/>
            </c:ext>
          </c:extLst>
        </c:ser>
        <c:ser>
          <c:idx val="5"/>
          <c:order val="5"/>
          <c:tx>
            <c:strRef>
              <c:f>Sheet3!$A$8</c:f>
              <c:strCache>
                <c:ptCount val="1"/>
                <c:pt idx="0">
                  <c:v>Public Housing Operating</c:v>
                </c:pt>
              </c:strCache>
            </c:strRef>
          </c:tx>
          <c:spPr>
            <a:solidFill>
              <a:schemeClr val="accent6"/>
            </a:solidFill>
            <a:ln>
              <a:noFill/>
            </a:ln>
            <a:effectLst/>
            <a:sp3d/>
          </c:spPr>
          <c:invertIfNegative val="0"/>
          <c:cat>
            <c:numRef>
              <c:f>Sheet3!$B$2:$M$2</c:f>
              <c:numCache>
                <c:formatCode>General</c:formatCod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numCache>
            </c:numRef>
          </c:cat>
          <c:val>
            <c:numRef>
              <c:f>Sheet3!$B$8:$M$8</c:f>
              <c:numCache>
                <c:formatCode>"$"#,##0</c:formatCode>
                <c:ptCount val="12"/>
                <c:pt idx="0">
                  <c:v>968237</c:v>
                </c:pt>
                <c:pt idx="1">
                  <c:v>1050864</c:v>
                </c:pt>
                <c:pt idx="2">
                  <c:v>1065879</c:v>
                </c:pt>
                <c:pt idx="3">
                  <c:v>1201738</c:v>
                </c:pt>
                <c:pt idx="4">
                  <c:v>1227586</c:v>
                </c:pt>
                <c:pt idx="5">
                  <c:v>1157844</c:v>
                </c:pt>
                <c:pt idx="6">
                  <c:v>1059167</c:v>
                </c:pt>
                <c:pt idx="7">
                  <c:v>655200</c:v>
                </c:pt>
                <c:pt idx="8">
                  <c:v>289946</c:v>
                </c:pt>
                <c:pt idx="9">
                  <c:v>157043</c:v>
                </c:pt>
                <c:pt idx="10">
                  <c:v>127365</c:v>
                </c:pt>
                <c:pt idx="11">
                  <c:v>94051</c:v>
                </c:pt>
              </c:numCache>
            </c:numRef>
          </c:val>
          <c:extLst>
            <c:ext xmlns:c16="http://schemas.microsoft.com/office/drawing/2014/chart" uri="{C3380CC4-5D6E-409C-BE32-E72D297353CC}">
              <c16:uniqueId val="{00000005-750C-4A4A-A266-5312D4951DA3}"/>
            </c:ext>
          </c:extLst>
        </c:ser>
        <c:ser>
          <c:idx val="6"/>
          <c:order val="6"/>
          <c:tx>
            <c:strRef>
              <c:f>Sheet3!$A$9</c:f>
              <c:strCache>
                <c:ptCount val="1"/>
                <c:pt idx="0">
                  <c:v>Affordable PBV</c:v>
                </c:pt>
              </c:strCache>
            </c:strRef>
          </c:tx>
          <c:spPr>
            <a:solidFill>
              <a:schemeClr val="accent1">
                <a:lumMod val="60000"/>
              </a:schemeClr>
            </a:solidFill>
            <a:ln>
              <a:noFill/>
            </a:ln>
            <a:effectLst/>
            <a:sp3d/>
          </c:spPr>
          <c:invertIfNegative val="0"/>
          <c:cat>
            <c:numRef>
              <c:f>Sheet3!$B$2:$M$2</c:f>
              <c:numCache>
                <c:formatCode>General</c:formatCod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numCache>
            </c:numRef>
          </c:cat>
          <c:val>
            <c:numRef>
              <c:f>Sheet3!$B$9:$M$9</c:f>
              <c:numCache>
                <c:formatCode>General</c:formatCode>
                <c:ptCount val="12"/>
                <c:pt idx="7" formatCode="&quot;$&quot;#,##0">
                  <c:v>790413</c:v>
                </c:pt>
                <c:pt idx="8" formatCode="&quot;$&quot;#,##0">
                  <c:v>1375106</c:v>
                </c:pt>
                <c:pt idx="9" formatCode="&quot;$&quot;#,##0">
                  <c:v>1630178</c:v>
                </c:pt>
                <c:pt idx="10" formatCode="&quot;$&quot;#,##0">
                  <c:v>1820747</c:v>
                </c:pt>
                <c:pt idx="11" formatCode="&quot;$&quot;#,##0">
                  <c:v>2001000</c:v>
                </c:pt>
              </c:numCache>
            </c:numRef>
          </c:val>
          <c:extLst>
            <c:ext xmlns:c16="http://schemas.microsoft.com/office/drawing/2014/chart" uri="{C3380CC4-5D6E-409C-BE32-E72D297353CC}">
              <c16:uniqueId val="{00000006-750C-4A4A-A266-5312D4951DA3}"/>
            </c:ext>
          </c:extLst>
        </c:ser>
        <c:ser>
          <c:idx val="7"/>
          <c:order val="7"/>
          <c:tx>
            <c:strRef>
              <c:f>Sheet3!$A$10</c:f>
              <c:strCache>
                <c:ptCount val="1"/>
                <c:pt idx="0">
                  <c:v>FSS Income</c:v>
                </c:pt>
              </c:strCache>
            </c:strRef>
          </c:tx>
          <c:spPr>
            <a:solidFill>
              <a:schemeClr val="accent2">
                <a:lumMod val="60000"/>
              </a:schemeClr>
            </a:solidFill>
            <a:ln>
              <a:noFill/>
            </a:ln>
            <a:effectLst/>
            <a:sp3d/>
          </c:spPr>
          <c:invertIfNegative val="0"/>
          <c:cat>
            <c:numRef>
              <c:f>Sheet3!$B$2:$M$2</c:f>
              <c:numCache>
                <c:formatCode>General</c:formatCod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numCache>
            </c:numRef>
          </c:cat>
          <c:val>
            <c:numRef>
              <c:f>Sheet3!$B$10:$M$10</c:f>
              <c:numCache>
                <c:formatCode>General</c:formatCode>
                <c:ptCount val="12"/>
                <c:pt idx="4" formatCode="&quot;$&quot;#,##0">
                  <c:v>34500</c:v>
                </c:pt>
                <c:pt idx="5" formatCode="&quot;$&quot;#,##0">
                  <c:v>34500</c:v>
                </c:pt>
                <c:pt idx="6" formatCode="&quot;$&quot;#,##0">
                  <c:v>107547</c:v>
                </c:pt>
                <c:pt idx="7" formatCode="&quot;$&quot;#,##0">
                  <c:v>116640</c:v>
                </c:pt>
                <c:pt idx="8" formatCode="&quot;$&quot;#,##0">
                  <c:v>137425</c:v>
                </c:pt>
                <c:pt idx="9" formatCode="&quot;$&quot;#,##0">
                  <c:v>138000</c:v>
                </c:pt>
                <c:pt idx="10" formatCode="&quot;$&quot;#,##0">
                  <c:v>138380</c:v>
                </c:pt>
                <c:pt idx="11" formatCode="&quot;$&quot;#,##0">
                  <c:v>138789</c:v>
                </c:pt>
              </c:numCache>
            </c:numRef>
          </c:val>
          <c:extLst>
            <c:ext xmlns:c16="http://schemas.microsoft.com/office/drawing/2014/chart" uri="{C3380CC4-5D6E-409C-BE32-E72D297353CC}">
              <c16:uniqueId val="{00000007-750C-4A4A-A266-5312D4951DA3}"/>
            </c:ext>
          </c:extLst>
        </c:ser>
        <c:ser>
          <c:idx val="8"/>
          <c:order val="8"/>
          <c:tx>
            <c:strRef>
              <c:f>Sheet3!$A$11</c:f>
              <c:strCache>
                <c:ptCount val="1"/>
                <c:pt idx="0">
                  <c:v>Other Revenue</c:v>
                </c:pt>
              </c:strCache>
            </c:strRef>
          </c:tx>
          <c:spPr>
            <a:solidFill>
              <a:schemeClr val="accent3">
                <a:lumMod val="60000"/>
              </a:schemeClr>
            </a:solidFill>
            <a:ln>
              <a:noFill/>
            </a:ln>
            <a:effectLst/>
            <a:sp3d/>
          </c:spPr>
          <c:invertIfNegative val="0"/>
          <c:cat>
            <c:numRef>
              <c:f>Sheet3!$B$2:$M$2</c:f>
              <c:numCache>
                <c:formatCode>General</c:formatCod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numCache>
            </c:numRef>
          </c:cat>
          <c:val>
            <c:numRef>
              <c:f>Sheet3!$B$11:$M$11</c:f>
              <c:numCache>
                <c:formatCode>"$"#,##0</c:formatCode>
                <c:ptCount val="12"/>
                <c:pt idx="0">
                  <c:v>388918</c:v>
                </c:pt>
                <c:pt idx="1">
                  <c:v>376629</c:v>
                </c:pt>
                <c:pt idx="2">
                  <c:v>483238</c:v>
                </c:pt>
                <c:pt idx="3">
                  <c:v>438612</c:v>
                </c:pt>
                <c:pt idx="4">
                  <c:v>322985</c:v>
                </c:pt>
                <c:pt idx="5">
                  <c:v>265165</c:v>
                </c:pt>
                <c:pt idx="6">
                  <c:v>635318</c:v>
                </c:pt>
                <c:pt idx="7">
                  <c:v>1354744</c:v>
                </c:pt>
                <c:pt idx="8">
                  <c:v>1882464</c:v>
                </c:pt>
                <c:pt idx="9">
                  <c:v>660559</c:v>
                </c:pt>
                <c:pt idx="10">
                  <c:v>1504712</c:v>
                </c:pt>
                <c:pt idx="11">
                  <c:v>4519861</c:v>
                </c:pt>
              </c:numCache>
            </c:numRef>
          </c:val>
          <c:extLst>
            <c:ext xmlns:c16="http://schemas.microsoft.com/office/drawing/2014/chart" uri="{C3380CC4-5D6E-409C-BE32-E72D297353CC}">
              <c16:uniqueId val="{00000008-750C-4A4A-A266-5312D4951DA3}"/>
            </c:ext>
          </c:extLst>
        </c:ser>
        <c:ser>
          <c:idx val="9"/>
          <c:order val="9"/>
          <c:tx>
            <c:strRef>
              <c:f>Sheet3!$A$12</c:f>
              <c:strCache>
                <c:ptCount val="1"/>
                <c:pt idx="0">
                  <c:v>City of A2</c:v>
                </c:pt>
              </c:strCache>
            </c:strRef>
          </c:tx>
          <c:spPr>
            <a:solidFill>
              <a:schemeClr val="accent4">
                <a:lumMod val="60000"/>
              </a:schemeClr>
            </a:solidFill>
            <a:ln>
              <a:noFill/>
            </a:ln>
            <a:effectLst/>
            <a:sp3d/>
          </c:spPr>
          <c:invertIfNegative val="0"/>
          <c:cat>
            <c:numRef>
              <c:f>Sheet3!$B$2:$M$2</c:f>
              <c:numCache>
                <c:formatCode>General</c:formatCod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numCache>
            </c:numRef>
          </c:cat>
          <c:val>
            <c:numRef>
              <c:f>Sheet3!$B$12:$M$12</c:f>
              <c:numCache>
                <c:formatCode>"$"#,##0</c:formatCode>
                <c:ptCount val="12"/>
                <c:pt idx="0">
                  <c:v>192610</c:v>
                </c:pt>
                <c:pt idx="1">
                  <c:v>60000</c:v>
                </c:pt>
                <c:pt idx="2">
                  <c:v>150000</c:v>
                </c:pt>
                <c:pt idx="3">
                  <c:v>288200</c:v>
                </c:pt>
                <c:pt idx="4">
                  <c:v>214000</c:v>
                </c:pt>
                <c:pt idx="5">
                  <c:v>293720</c:v>
                </c:pt>
                <c:pt idx="6">
                  <c:v>447413</c:v>
                </c:pt>
                <c:pt idx="7">
                  <c:v>273500</c:v>
                </c:pt>
                <c:pt idx="8">
                  <c:v>339996</c:v>
                </c:pt>
                <c:pt idx="9">
                  <c:v>265000</c:v>
                </c:pt>
                <c:pt idx="10">
                  <c:v>361025</c:v>
                </c:pt>
                <c:pt idx="11">
                  <c:v>297645</c:v>
                </c:pt>
              </c:numCache>
            </c:numRef>
          </c:val>
          <c:extLst>
            <c:ext xmlns:c16="http://schemas.microsoft.com/office/drawing/2014/chart" uri="{C3380CC4-5D6E-409C-BE32-E72D297353CC}">
              <c16:uniqueId val="{00000009-750C-4A4A-A266-5312D4951DA3}"/>
            </c:ext>
          </c:extLst>
        </c:ser>
        <c:dLbls>
          <c:showLegendKey val="0"/>
          <c:showVal val="0"/>
          <c:showCatName val="0"/>
          <c:showSerName val="0"/>
          <c:showPercent val="0"/>
          <c:showBubbleSize val="0"/>
        </c:dLbls>
        <c:gapWidth val="150"/>
        <c:shape val="box"/>
        <c:axId val="307655040"/>
        <c:axId val="307655368"/>
        <c:axId val="0"/>
      </c:bar3DChart>
      <c:catAx>
        <c:axId val="3076550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7655368"/>
        <c:crosses val="autoZero"/>
        <c:auto val="1"/>
        <c:lblAlgn val="ctr"/>
        <c:lblOffset val="100"/>
        <c:noMultiLvlLbl val="0"/>
      </c:catAx>
      <c:valAx>
        <c:axId val="30765536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76550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Example of Market Rate vs Low-Income</a:t>
            </a:r>
            <a:r>
              <a:rPr lang="en-US" baseline="0" dirty="0"/>
              <a:t> Tax Credit Project</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Land</c:v>
                </c:pt>
              </c:strCache>
            </c:strRef>
          </c:tx>
          <c:spPr>
            <a:solidFill>
              <a:schemeClr val="accent1"/>
            </a:solidFill>
            <a:ln>
              <a:noFill/>
            </a:ln>
            <a:effectLst/>
            <a:sp3d/>
          </c:spPr>
          <c:invertIfNegative val="0"/>
          <c:cat>
            <c:strRef>
              <c:f>Sheet1!$A$2:$A$3</c:f>
              <c:strCache>
                <c:ptCount val="2"/>
                <c:pt idx="0">
                  <c:v>Market</c:v>
                </c:pt>
                <c:pt idx="1">
                  <c:v>Affordable</c:v>
                </c:pt>
              </c:strCache>
            </c:strRef>
          </c:cat>
          <c:val>
            <c:numRef>
              <c:f>Sheet1!$B$2:$B$3</c:f>
              <c:numCache>
                <c:formatCode>General</c:formatCode>
                <c:ptCount val="2"/>
                <c:pt idx="0">
                  <c:v>5</c:v>
                </c:pt>
                <c:pt idx="1">
                  <c:v>5</c:v>
                </c:pt>
              </c:numCache>
            </c:numRef>
          </c:val>
          <c:extLst>
            <c:ext xmlns:c16="http://schemas.microsoft.com/office/drawing/2014/chart" uri="{C3380CC4-5D6E-409C-BE32-E72D297353CC}">
              <c16:uniqueId val="{00000000-D92A-4622-9DC8-0DAD6E246E3F}"/>
            </c:ext>
          </c:extLst>
        </c:ser>
        <c:ser>
          <c:idx val="1"/>
          <c:order val="1"/>
          <c:tx>
            <c:strRef>
              <c:f>Sheet1!$C$1</c:f>
              <c:strCache>
                <c:ptCount val="1"/>
                <c:pt idx="0">
                  <c:v>Construction</c:v>
                </c:pt>
              </c:strCache>
            </c:strRef>
          </c:tx>
          <c:spPr>
            <a:solidFill>
              <a:schemeClr val="accent2"/>
            </a:solidFill>
            <a:ln>
              <a:noFill/>
            </a:ln>
            <a:effectLst/>
            <a:sp3d/>
          </c:spPr>
          <c:invertIfNegative val="0"/>
          <c:cat>
            <c:strRef>
              <c:f>Sheet1!$A$2:$A$3</c:f>
              <c:strCache>
                <c:ptCount val="2"/>
                <c:pt idx="0">
                  <c:v>Market</c:v>
                </c:pt>
                <c:pt idx="1">
                  <c:v>Affordable</c:v>
                </c:pt>
              </c:strCache>
            </c:strRef>
          </c:cat>
          <c:val>
            <c:numRef>
              <c:f>Sheet1!$C$2:$C$3</c:f>
              <c:numCache>
                <c:formatCode>General</c:formatCode>
                <c:ptCount val="2"/>
                <c:pt idx="0">
                  <c:v>20</c:v>
                </c:pt>
                <c:pt idx="1">
                  <c:v>19.3</c:v>
                </c:pt>
              </c:numCache>
            </c:numRef>
          </c:val>
          <c:extLst>
            <c:ext xmlns:c16="http://schemas.microsoft.com/office/drawing/2014/chart" uri="{C3380CC4-5D6E-409C-BE32-E72D297353CC}">
              <c16:uniqueId val="{00000001-D92A-4622-9DC8-0DAD6E246E3F}"/>
            </c:ext>
          </c:extLst>
        </c:ser>
        <c:ser>
          <c:idx val="2"/>
          <c:order val="2"/>
          <c:tx>
            <c:strRef>
              <c:f>Sheet1!$D$1</c:f>
              <c:strCache>
                <c:ptCount val="1"/>
                <c:pt idx="0">
                  <c:v>Professional</c:v>
                </c:pt>
              </c:strCache>
            </c:strRef>
          </c:tx>
          <c:spPr>
            <a:solidFill>
              <a:schemeClr val="accent3"/>
            </a:solidFill>
            <a:ln>
              <a:noFill/>
            </a:ln>
            <a:effectLst/>
            <a:sp3d/>
          </c:spPr>
          <c:invertIfNegative val="0"/>
          <c:cat>
            <c:strRef>
              <c:f>Sheet1!$A$2:$A$3</c:f>
              <c:strCache>
                <c:ptCount val="2"/>
                <c:pt idx="0">
                  <c:v>Market</c:v>
                </c:pt>
                <c:pt idx="1">
                  <c:v>Affordable</c:v>
                </c:pt>
              </c:strCache>
            </c:strRef>
          </c:cat>
          <c:val>
            <c:numRef>
              <c:f>Sheet1!$D$2:$D$3</c:f>
              <c:numCache>
                <c:formatCode>General</c:formatCode>
                <c:ptCount val="2"/>
                <c:pt idx="0">
                  <c:v>1.8</c:v>
                </c:pt>
                <c:pt idx="1">
                  <c:v>2</c:v>
                </c:pt>
              </c:numCache>
            </c:numRef>
          </c:val>
          <c:extLst>
            <c:ext xmlns:c16="http://schemas.microsoft.com/office/drawing/2014/chart" uri="{C3380CC4-5D6E-409C-BE32-E72D297353CC}">
              <c16:uniqueId val="{00000002-D92A-4622-9DC8-0DAD6E246E3F}"/>
            </c:ext>
          </c:extLst>
        </c:ser>
        <c:ser>
          <c:idx val="3"/>
          <c:order val="3"/>
          <c:tx>
            <c:strRef>
              <c:f>Sheet1!$E$1</c:f>
              <c:strCache>
                <c:ptCount val="1"/>
                <c:pt idx="0">
                  <c:v>Financing</c:v>
                </c:pt>
              </c:strCache>
            </c:strRef>
          </c:tx>
          <c:spPr>
            <a:solidFill>
              <a:schemeClr val="accent4"/>
            </a:solidFill>
            <a:ln>
              <a:noFill/>
            </a:ln>
            <a:effectLst/>
            <a:sp3d/>
          </c:spPr>
          <c:invertIfNegative val="0"/>
          <c:cat>
            <c:strRef>
              <c:f>Sheet1!$A$2:$A$3</c:f>
              <c:strCache>
                <c:ptCount val="2"/>
                <c:pt idx="0">
                  <c:v>Market</c:v>
                </c:pt>
                <c:pt idx="1">
                  <c:v>Affordable</c:v>
                </c:pt>
              </c:strCache>
            </c:strRef>
          </c:cat>
          <c:val>
            <c:numRef>
              <c:f>Sheet1!$E$2:$E$3</c:f>
              <c:numCache>
                <c:formatCode>General</c:formatCode>
                <c:ptCount val="2"/>
                <c:pt idx="0">
                  <c:v>0.8</c:v>
                </c:pt>
                <c:pt idx="1">
                  <c:v>1</c:v>
                </c:pt>
              </c:numCache>
            </c:numRef>
          </c:val>
          <c:extLst>
            <c:ext xmlns:c16="http://schemas.microsoft.com/office/drawing/2014/chart" uri="{C3380CC4-5D6E-409C-BE32-E72D297353CC}">
              <c16:uniqueId val="{00000003-D92A-4622-9DC8-0DAD6E246E3F}"/>
            </c:ext>
          </c:extLst>
        </c:ser>
        <c:ser>
          <c:idx val="4"/>
          <c:order val="4"/>
          <c:tx>
            <c:strRef>
              <c:f>Sheet1!$F$1</c:f>
              <c:strCache>
                <c:ptCount val="1"/>
                <c:pt idx="0">
                  <c:v>City Fees</c:v>
                </c:pt>
              </c:strCache>
            </c:strRef>
          </c:tx>
          <c:spPr>
            <a:solidFill>
              <a:schemeClr val="accent5"/>
            </a:solidFill>
            <a:ln>
              <a:noFill/>
            </a:ln>
            <a:effectLst/>
            <a:sp3d/>
          </c:spPr>
          <c:invertIfNegative val="0"/>
          <c:cat>
            <c:strRef>
              <c:f>Sheet1!$A$2:$A$3</c:f>
              <c:strCache>
                <c:ptCount val="2"/>
                <c:pt idx="0">
                  <c:v>Market</c:v>
                </c:pt>
                <c:pt idx="1">
                  <c:v>Affordable</c:v>
                </c:pt>
              </c:strCache>
            </c:strRef>
          </c:cat>
          <c:val>
            <c:numRef>
              <c:f>Sheet1!$F$2:$F$3</c:f>
              <c:numCache>
                <c:formatCode>General</c:formatCode>
                <c:ptCount val="2"/>
                <c:pt idx="0">
                  <c:v>0.7</c:v>
                </c:pt>
                <c:pt idx="1">
                  <c:v>0.7</c:v>
                </c:pt>
              </c:numCache>
            </c:numRef>
          </c:val>
          <c:extLst>
            <c:ext xmlns:c16="http://schemas.microsoft.com/office/drawing/2014/chart" uri="{C3380CC4-5D6E-409C-BE32-E72D297353CC}">
              <c16:uniqueId val="{00000006-D92A-4622-9DC8-0DAD6E246E3F}"/>
            </c:ext>
          </c:extLst>
        </c:ser>
        <c:ser>
          <c:idx val="5"/>
          <c:order val="5"/>
          <c:tx>
            <c:strRef>
              <c:f>Sheet1!$G$1</c:f>
              <c:strCache>
                <c:ptCount val="1"/>
                <c:pt idx="0">
                  <c:v>Developer</c:v>
                </c:pt>
              </c:strCache>
            </c:strRef>
          </c:tx>
          <c:spPr>
            <a:solidFill>
              <a:schemeClr val="accent6"/>
            </a:solidFill>
            <a:ln>
              <a:noFill/>
            </a:ln>
            <a:effectLst/>
            <a:sp3d/>
          </c:spPr>
          <c:invertIfNegative val="0"/>
          <c:cat>
            <c:strRef>
              <c:f>Sheet1!$A$2:$A$3</c:f>
              <c:strCache>
                <c:ptCount val="2"/>
                <c:pt idx="0">
                  <c:v>Market</c:v>
                </c:pt>
                <c:pt idx="1">
                  <c:v>Affordable</c:v>
                </c:pt>
              </c:strCache>
            </c:strRef>
          </c:cat>
          <c:val>
            <c:numRef>
              <c:f>Sheet1!$G$2:$G$3</c:f>
              <c:numCache>
                <c:formatCode>General</c:formatCode>
                <c:ptCount val="2"/>
                <c:pt idx="0">
                  <c:v>0.5</c:v>
                </c:pt>
                <c:pt idx="1">
                  <c:v>1.5</c:v>
                </c:pt>
              </c:numCache>
            </c:numRef>
          </c:val>
          <c:extLst>
            <c:ext xmlns:c16="http://schemas.microsoft.com/office/drawing/2014/chart" uri="{C3380CC4-5D6E-409C-BE32-E72D297353CC}">
              <c16:uniqueId val="{00000007-D92A-4622-9DC8-0DAD6E246E3F}"/>
            </c:ext>
          </c:extLst>
        </c:ser>
        <c:ser>
          <c:idx val="6"/>
          <c:order val="6"/>
          <c:tx>
            <c:strRef>
              <c:f>Sheet1!$H$1</c:f>
              <c:strCache>
                <c:ptCount val="1"/>
                <c:pt idx="0">
                  <c:v>Reserves</c:v>
                </c:pt>
              </c:strCache>
            </c:strRef>
          </c:tx>
          <c:spPr>
            <a:solidFill>
              <a:schemeClr val="accent1">
                <a:lumMod val="60000"/>
              </a:schemeClr>
            </a:solidFill>
            <a:ln>
              <a:noFill/>
            </a:ln>
            <a:effectLst/>
            <a:sp3d/>
          </c:spPr>
          <c:invertIfNegative val="0"/>
          <c:cat>
            <c:strRef>
              <c:f>Sheet1!$A$2:$A$3</c:f>
              <c:strCache>
                <c:ptCount val="2"/>
                <c:pt idx="0">
                  <c:v>Market</c:v>
                </c:pt>
                <c:pt idx="1">
                  <c:v>Affordable</c:v>
                </c:pt>
              </c:strCache>
            </c:strRef>
          </c:cat>
          <c:val>
            <c:numRef>
              <c:f>Sheet1!$H$2:$H$3</c:f>
              <c:numCache>
                <c:formatCode>General</c:formatCode>
                <c:ptCount val="2"/>
                <c:pt idx="0">
                  <c:v>0.1</c:v>
                </c:pt>
                <c:pt idx="1">
                  <c:v>0.3</c:v>
                </c:pt>
              </c:numCache>
            </c:numRef>
          </c:val>
          <c:extLst>
            <c:ext xmlns:c16="http://schemas.microsoft.com/office/drawing/2014/chart" uri="{C3380CC4-5D6E-409C-BE32-E72D297353CC}">
              <c16:uniqueId val="{00000009-D92A-4622-9DC8-0DAD6E246E3F}"/>
            </c:ext>
          </c:extLst>
        </c:ser>
        <c:dLbls>
          <c:showLegendKey val="0"/>
          <c:showVal val="0"/>
          <c:showCatName val="0"/>
          <c:showSerName val="0"/>
          <c:showPercent val="0"/>
          <c:showBubbleSize val="0"/>
        </c:dLbls>
        <c:gapWidth val="150"/>
        <c:shape val="box"/>
        <c:axId val="434429248"/>
        <c:axId val="434429640"/>
        <c:axId val="0"/>
      </c:bar3DChart>
      <c:catAx>
        <c:axId val="43442924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34429640"/>
        <c:crosses val="autoZero"/>
        <c:auto val="1"/>
        <c:lblAlgn val="ctr"/>
        <c:lblOffset val="100"/>
        <c:noMultiLvlLbl val="0"/>
      </c:catAx>
      <c:valAx>
        <c:axId val="4344296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Millions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4429248"/>
        <c:crosses val="autoZero"/>
        <c:crossBetween val="between"/>
      </c:valAx>
      <c:spPr>
        <a:noFill/>
        <a:ln>
          <a:noFill/>
        </a:ln>
        <a:effectLst/>
      </c:spPr>
    </c:plotArea>
    <c:legend>
      <c:legendPos val="b"/>
      <c:layout>
        <c:manualLayout>
          <c:xMode val="edge"/>
          <c:yMode val="edge"/>
          <c:x val="1.872929685113129E-2"/>
          <c:y val="0.82509937274121481"/>
          <c:w val="0.95542184951960563"/>
          <c:h val="0.1719778995759973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Equity</c:v>
                </c:pt>
              </c:strCache>
            </c:strRef>
          </c:tx>
          <c:spPr>
            <a:solidFill>
              <a:schemeClr val="accent1"/>
            </a:solidFill>
            <a:ln>
              <a:noFill/>
            </a:ln>
            <a:effectLst/>
            <a:sp3d/>
          </c:spPr>
          <c:invertIfNegative val="0"/>
          <c:cat>
            <c:strRef>
              <c:f>Sheet1!$A$2:$A$4</c:f>
              <c:strCache>
                <c:ptCount val="3"/>
                <c:pt idx="0">
                  <c:v>Market</c:v>
                </c:pt>
                <c:pt idx="1">
                  <c:v>LIHTC 60% AMI Average</c:v>
                </c:pt>
                <c:pt idx="2">
                  <c:v>LIHTC Non-Profit</c:v>
                </c:pt>
              </c:strCache>
            </c:strRef>
          </c:cat>
          <c:val>
            <c:numRef>
              <c:f>Sheet1!$B$2:$B$4</c:f>
              <c:numCache>
                <c:formatCode>General</c:formatCode>
                <c:ptCount val="3"/>
                <c:pt idx="0">
                  <c:v>8.67</c:v>
                </c:pt>
                <c:pt idx="1">
                  <c:v>20</c:v>
                </c:pt>
                <c:pt idx="2">
                  <c:v>20</c:v>
                </c:pt>
              </c:numCache>
            </c:numRef>
          </c:val>
          <c:extLst>
            <c:ext xmlns:c16="http://schemas.microsoft.com/office/drawing/2014/chart" uri="{C3380CC4-5D6E-409C-BE32-E72D297353CC}">
              <c16:uniqueId val="{00000000-89DE-43A8-80F5-2BBCDF06E096}"/>
            </c:ext>
          </c:extLst>
        </c:ser>
        <c:ser>
          <c:idx val="1"/>
          <c:order val="1"/>
          <c:tx>
            <c:strRef>
              <c:f>Sheet1!$C$1</c:f>
              <c:strCache>
                <c:ptCount val="1"/>
                <c:pt idx="0">
                  <c:v>Loan</c:v>
                </c:pt>
              </c:strCache>
            </c:strRef>
          </c:tx>
          <c:spPr>
            <a:solidFill>
              <a:schemeClr val="accent2"/>
            </a:solidFill>
            <a:ln>
              <a:noFill/>
            </a:ln>
            <a:effectLst/>
            <a:sp3d/>
          </c:spPr>
          <c:invertIfNegative val="0"/>
          <c:cat>
            <c:strRef>
              <c:f>Sheet1!$A$2:$A$4</c:f>
              <c:strCache>
                <c:ptCount val="3"/>
                <c:pt idx="0">
                  <c:v>Market</c:v>
                </c:pt>
                <c:pt idx="1">
                  <c:v>LIHTC 60% AMI Average</c:v>
                </c:pt>
                <c:pt idx="2">
                  <c:v>LIHTC Non-Profit</c:v>
                </c:pt>
              </c:strCache>
            </c:strRef>
          </c:cat>
          <c:val>
            <c:numRef>
              <c:f>Sheet1!$C$2:$C$4</c:f>
              <c:numCache>
                <c:formatCode>General</c:formatCode>
                <c:ptCount val="3"/>
                <c:pt idx="0">
                  <c:v>20.229999999999997</c:v>
                </c:pt>
                <c:pt idx="1">
                  <c:v>9.8000000000000007</c:v>
                </c:pt>
                <c:pt idx="2">
                  <c:v>4</c:v>
                </c:pt>
              </c:numCache>
            </c:numRef>
          </c:val>
          <c:extLst>
            <c:ext xmlns:c16="http://schemas.microsoft.com/office/drawing/2014/chart" uri="{C3380CC4-5D6E-409C-BE32-E72D297353CC}">
              <c16:uniqueId val="{00000001-89DE-43A8-80F5-2BBCDF06E096}"/>
            </c:ext>
          </c:extLst>
        </c:ser>
        <c:ser>
          <c:idx val="2"/>
          <c:order val="2"/>
          <c:tx>
            <c:strRef>
              <c:f>Sheet1!$D$1</c:f>
              <c:strCache>
                <c:ptCount val="1"/>
                <c:pt idx="0">
                  <c:v>Grants</c:v>
                </c:pt>
              </c:strCache>
            </c:strRef>
          </c:tx>
          <c:spPr>
            <a:solidFill>
              <a:schemeClr val="accent3"/>
            </a:solidFill>
            <a:ln>
              <a:noFill/>
            </a:ln>
            <a:effectLst/>
            <a:sp3d/>
          </c:spPr>
          <c:invertIfNegative val="0"/>
          <c:cat>
            <c:strRef>
              <c:f>Sheet1!$A$2:$A$4</c:f>
              <c:strCache>
                <c:ptCount val="3"/>
                <c:pt idx="0">
                  <c:v>Market</c:v>
                </c:pt>
                <c:pt idx="1">
                  <c:v>LIHTC 60% AMI Average</c:v>
                </c:pt>
                <c:pt idx="2">
                  <c:v>LIHTC Non-Profit</c:v>
                </c:pt>
              </c:strCache>
            </c:strRef>
          </c:cat>
          <c:val>
            <c:numRef>
              <c:f>Sheet1!$D$2:$D$4</c:f>
              <c:numCache>
                <c:formatCode>General</c:formatCode>
                <c:ptCount val="3"/>
                <c:pt idx="0">
                  <c:v>0</c:v>
                </c:pt>
                <c:pt idx="1">
                  <c:v>0</c:v>
                </c:pt>
                <c:pt idx="2">
                  <c:v>5.8000000000000007</c:v>
                </c:pt>
              </c:numCache>
            </c:numRef>
          </c:val>
          <c:extLst>
            <c:ext xmlns:c16="http://schemas.microsoft.com/office/drawing/2014/chart" uri="{C3380CC4-5D6E-409C-BE32-E72D297353CC}">
              <c16:uniqueId val="{00000002-89DE-43A8-80F5-2BBCDF06E096}"/>
            </c:ext>
          </c:extLst>
        </c:ser>
        <c:dLbls>
          <c:showLegendKey val="0"/>
          <c:showVal val="0"/>
          <c:showCatName val="0"/>
          <c:showSerName val="0"/>
          <c:showPercent val="0"/>
          <c:showBubbleSize val="0"/>
        </c:dLbls>
        <c:gapWidth val="150"/>
        <c:shape val="box"/>
        <c:axId val="434430032"/>
        <c:axId val="434675584"/>
        <c:axId val="0"/>
      </c:bar3DChart>
      <c:catAx>
        <c:axId val="434430032"/>
        <c:scaling>
          <c:orientation val="minMax"/>
        </c:scaling>
        <c:delete val="1"/>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Funding sources</a:t>
                </a:r>
              </a:p>
            </c:rich>
          </c:tx>
          <c:layout>
            <c:manualLayout>
              <c:xMode val="edge"/>
              <c:yMode val="edge"/>
              <c:x val="0.42928588092972136"/>
              <c:y val="0.89044152804435195"/>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434675584"/>
        <c:crosses val="autoZero"/>
        <c:auto val="1"/>
        <c:lblAlgn val="ctr"/>
        <c:lblOffset val="100"/>
        <c:noMultiLvlLbl val="0"/>
      </c:catAx>
      <c:valAx>
        <c:axId val="434675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Millions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4430032"/>
        <c:crosses val="autoZero"/>
        <c:crossBetween val="between"/>
      </c:valAx>
      <c:spPr>
        <a:noFill/>
        <a:ln>
          <a:noFill/>
        </a:ln>
        <a:effectLst/>
      </c:spPr>
    </c:plotArea>
    <c:legend>
      <c:legendPos val="b"/>
      <c:layout>
        <c:manualLayout>
          <c:xMode val="edge"/>
          <c:yMode val="edge"/>
          <c:x val="0.35919512504364659"/>
          <c:y val="0.90979176289297026"/>
          <c:w val="0.28726959794801543"/>
          <c:h val="8.4474165297487705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dirty="0"/>
              <a:t>How rent revenue</a:t>
            </a:r>
            <a:r>
              <a:rPr lang="en-US" b="1" baseline="0" dirty="0"/>
              <a:t> is expensed</a:t>
            </a:r>
            <a:endParaRPr lang="en-US" b="1" dirty="0"/>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Operations</c:v>
                </c:pt>
              </c:strCache>
            </c:strRef>
          </c:tx>
          <c:spPr>
            <a:solidFill>
              <a:schemeClr val="accent1"/>
            </a:solidFill>
            <a:ln>
              <a:noFill/>
            </a:ln>
            <a:effectLst/>
          </c:spPr>
          <c:invertIfNegative val="0"/>
          <c:cat>
            <c:strRef>
              <c:f>Sheet1!$A$2:$A$4</c:f>
              <c:strCache>
                <c:ptCount val="3"/>
                <c:pt idx="0">
                  <c:v>Market</c:v>
                </c:pt>
                <c:pt idx="1">
                  <c:v>All 60% AMI</c:v>
                </c:pt>
                <c:pt idx="2">
                  <c:v>30%, 50% &amp; 60%</c:v>
                </c:pt>
              </c:strCache>
            </c:strRef>
          </c:cat>
          <c:val>
            <c:numRef>
              <c:f>Sheet1!$B$2:$B$4</c:f>
              <c:numCache>
                <c:formatCode>General</c:formatCode>
                <c:ptCount val="3"/>
                <c:pt idx="0" formatCode="#,##0">
                  <c:v>500000</c:v>
                </c:pt>
                <c:pt idx="1">
                  <c:v>560000</c:v>
                </c:pt>
                <c:pt idx="2">
                  <c:v>600000</c:v>
                </c:pt>
              </c:numCache>
            </c:numRef>
          </c:val>
          <c:extLst>
            <c:ext xmlns:c16="http://schemas.microsoft.com/office/drawing/2014/chart" uri="{C3380CC4-5D6E-409C-BE32-E72D297353CC}">
              <c16:uniqueId val="{00000000-13B2-4F3E-920C-D2A8D0E31A13}"/>
            </c:ext>
          </c:extLst>
        </c:ser>
        <c:ser>
          <c:idx val="1"/>
          <c:order val="1"/>
          <c:tx>
            <c:strRef>
              <c:f>Sheet1!$C$1</c:f>
              <c:strCache>
                <c:ptCount val="1"/>
                <c:pt idx="0">
                  <c:v>Debt</c:v>
                </c:pt>
              </c:strCache>
            </c:strRef>
          </c:tx>
          <c:spPr>
            <a:solidFill>
              <a:schemeClr val="accent2"/>
            </a:solidFill>
            <a:ln>
              <a:noFill/>
            </a:ln>
            <a:effectLst/>
          </c:spPr>
          <c:invertIfNegative val="0"/>
          <c:cat>
            <c:strRef>
              <c:f>Sheet1!$A$2:$A$4</c:f>
              <c:strCache>
                <c:ptCount val="3"/>
                <c:pt idx="0">
                  <c:v>Market</c:v>
                </c:pt>
                <c:pt idx="1">
                  <c:v>All 60% AMI</c:v>
                </c:pt>
                <c:pt idx="2">
                  <c:v>30%, 50% &amp; 60%</c:v>
                </c:pt>
              </c:strCache>
            </c:strRef>
          </c:cat>
          <c:val>
            <c:numRef>
              <c:f>Sheet1!$C$2:$C$4</c:f>
              <c:numCache>
                <c:formatCode>General</c:formatCode>
                <c:ptCount val="3"/>
                <c:pt idx="0">
                  <c:v>1000000</c:v>
                </c:pt>
                <c:pt idx="1">
                  <c:v>486000</c:v>
                </c:pt>
                <c:pt idx="2" formatCode="#,##0">
                  <c:v>150000</c:v>
                </c:pt>
              </c:numCache>
            </c:numRef>
          </c:val>
          <c:extLst>
            <c:ext xmlns:c16="http://schemas.microsoft.com/office/drawing/2014/chart" uri="{C3380CC4-5D6E-409C-BE32-E72D297353CC}">
              <c16:uniqueId val="{00000001-13B2-4F3E-920C-D2A8D0E31A13}"/>
            </c:ext>
          </c:extLst>
        </c:ser>
        <c:ser>
          <c:idx val="2"/>
          <c:order val="2"/>
          <c:tx>
            <c:strRef>
              <c:f>Sheet1!$D$1</c:f>
              <c:strCache>
                <c:ptCount val="1"/>
                <c:pt idx="0">
                  <c:v>Capital/Reserves</c:v>
                </c:pt>
              </c:strCache>
            </c:strRef>
          </c:tx>
          <c:spPr>
            <a:solidFill>
              <a:schemeClr val="accent3"/>
            </a:solidFill>
            <a:ln>
              <a:noFill/>
            </a:ln>
            <a:effectLst/>
          </c:spPr>
          <c:invertIfNegative val="0"/>
          <c:cat>
            <c:strRef>
              <c:f>Sheet1!$A$2:$A$4</c:f>
              <c:strCache>
                <c:ptCount val="3"/>
                <c:pt idx="0">
                  <c:v>Market</c:v>
                </c:pt>
                <c:pt idx="1">
                  <c:v>All 60% AMI</c:v>
                </c:pt>
                <c:pt idx="2">
                  <c:v>30%, 50% &amp; 60%</c:v>
                </c:pt>
              </c:strCache>
            </c:strRef>
          </c:cat>
          <c:val>
            <c:numRef>
              <c:f>Sheet1!$D$2:$D$4</c:f>
              <c:numCache>
                <c:formatCode>General</c:formatCode>
                <c:ptCount val="3"/>
                <c:pt idx="0">
                  <c:v>60000</c:v>
                </c:pt>
                <c:pt idx="1">
                  <c:v>35000</c:v>
                </c:pt>
                <c:pt idx="2">
                  <c:v>35000</c:v>
                </c:pt>
              </c:numCache>
            </c:numRef>
          </c:val>
          <c:extLst>
            <c:ext xmlns:c16="http://schemas.microsoft.com/office/drawing/2014/chart" uri="{C3380CC4-5D6E-409C-BE32-E72D297353CC}">
              <c16:uniqueId val="{00000002-13B2-4F3E-920C-D2A8D0E31A13}"/>
            </c:ext>
          </c:extLst>
        </c:ser>
        <c:ser>
          <c:idx val="3"/>
          <c:order val="3"/>
          <c:tx>
            <c:strRef>
              <c:f>Sheet1!$E$1</c:f>
              <c:strCache>
                <c:ptCount val="1"/>
                <c:pt idx="0">
                  <c:v>Taxes</c:v>
                </c:pt>
              </c:strCache>
            </c:strRef>
          </c:tx>
          <c:spPr>
            <a:solidFill>
              <a:schemeClr val="accent4"/>
            </a:solidFill>
            <a:ln>
              <a:noFill/>
            </a:ln>
            <a:effectLst/>
          </c:spPr>
          <c:invertIfNegative val="0"/>
          <c:cat>
            <c:strRef>
              <c:f>Sheet1!$A$2:$A$4</c:f>
              <c:strCache>
                <c:ptCount val="3"/>
                <c:pt idx="0">
                  <c:v>Market</c:v>
                </c:pt>
                <c:pt idx="1">
                  <c:v>All 60% AMI</c:v>
                </c:pt>
                <c:pt idx="2">
                  <c:v>30%, 50% &amp; 60%</c:v>
                </c:pt>
              </c:strCache>
            </c:strRef>
          </c:cat>
          <c:val>
            <c:numRef>
              <c:f>Sheet1!$E$2:$E$4</c:f>
              <c:numCache>
                <c:formatCode>General</c:formatCode>
                <c:ptCount val="3"/>
                <c:pt idx="0">
                  <c:v>350000</c:v>
                </c:pt>
                <c:pt idx="1">
                  <c:v>100</c:v>
                </c:pt>
                <c:pt idx="2">
                  <c:v>100</c:v>
                </c:pt>
              </c:numCache>
            </c:numRef>
          </c:val>
          <c:extLst>
            <c:ext xmlns:c16="http://schemas.microsoft.com/office/drawing/2014/chart" uri="{C3380CC4-5D6E-409C-BE32-E72D297353CC}">
              <c16:uniqueId val="{00000003-13B2-4F3E-920C-D2A8D0E31A13}"/>
            </c:ext>
          </c:extLst>
        </c:ser>
        <c:ser>
          <c:idx val="4"/>
          <c:order val="4"/>
          <c:tx>
            <c:strRef>
              <c:f>Sheet1!$F$1</c:f>
              <c:strCache>
                <c:ptCount val="1"/>
                <c:pt idx="0">
                  <c:v>ROI/Cashflow</c:v>
                </c:pt>
              </c:strCache>
            </c:strRef>
          </c:tx>
          <c:spPr>
            <a:solidFill>
              <a:schemeClr val="accent5"/>
            </a:solidFill>
            <a:ln>
              <a:noFill/>
            </a:ln>
            <a:effectLst/>
          </c:spPr>
          <c:invertIfNegative val="0"/>
          <c:cat>
            <c:strRef>
              <c:f>Sheet1!$A$2:$A$4</c:f>
              <c:strCache>
                <c:ptCount val="3"/>
                <c:pt idx="0">
                  <c:v>Market</c:v>
                </c:pt>
                <c:pt idx="1">
                  <c:v>All 60% AMI</c:v>
                </c:pt>
                <c:pt idx="2">
                  <c:v>30%, 50% &amp; 60%</c:v>
                </c:pt>
              </c:strCache>
            </c:strRef>
          </c:cat>
          <c:val>
            <c:numRef>
              <c:f>Sheet1!$F$2:$F$4</c:f>
              <c:numCache>
                <c:formatCode>General</c:formatCode>
                <c:ptCount val="3"/>
                <c:pt idx="0">
                  <c:v>250000</c:v>
                </c:pt>
                <c:pt idx="1">
                  <c:v>90100</c:v>
                </c:pt>
                <c:pt idx="2">
                  <c:v>24900</c:v>
                </c:pt>
              </c:numCache>
            </c:numRef>
          </c:val>
          <c:extLst>
            <c:ext xmlns:c16="http://schemas.microsoft.com/office/drawing/2014/chart" uri="{C3380CC4-5D6E-409C-BE32-E72D297353CC}">
              <c16:uniqueId val="{00000004-13B2-4F3E-920C-D2A8D0E31A13}"/>
            </c:ext>
          </c:extLst>
        </c:ser>
        <c:dLbls>
          <c:showLegendKey val="0"/>
          <c:showVal val="0"/>
          <c:showCatName val="0"/>
          <c:showSerName val="0"/>
          <c:showPercent val="0"/>
          <c:showBubbleSize val="0"/>
        </c:dLbls>
        <c:gapWidth val="150"/>
        <c:overlap val="100"/>
        <c:axId val="434676368"/>
        <c:axId val="434676760"/>
      </c:barChart>
      <c:catAx>
        <c:axId val="434676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434676760"/>
        <c:crosses val="autoZero"/>
        <c:auto val="1"/>
        <c:lblAlgn val="ctr"/>
        <c:lblOffset val="100"/>
        <c:noMultiLvlLbl val="0"/>
      </c:catAx>
      <c:valAx>
        <c:axId val="4346767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4676368"/>
        <c:crosses val="autoZero"/>
        <c:crossBetween val="between"/>
      </c:valAx>
      <c:spPr>
        <a:noFill/>
        <a:ln>
          <a:noFill/>
        </a:ln>
        <a:effectLst/>
      </c:spPr>
    </c:plotArea>
    <c:legend>
      <c:legendPos val="b"/>
      <c:layout>
        <c:manualLayout>
          <c:xMode val="edge"/>
          <c:yMode val="edge"/>
          <c:x val="3.8295852223017575E-2"/>
          <c:y val="0.90474889533835889"/>
          <c:w val="0.80724667939234873"/>
          <c:h val="9.5251104661641051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Development Funding Sources $66 Million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chart!$A$5:$A$18</c:f>
              <c:strCache>
                <c:ptCount val="14"/>
                <c:pt idx="0">
                  <c:v>LIHTC (tax credits)</c:v>
                </c:pt>
                <c:pt idx="1">
                  <c:v>Lender Mortgage</c:v>
                </c:pt>
                <c:pt idx="2">
                  <c:v>FHLB (Federal Home Loan Bank)</c:v>
                </c:pt>
                <c:pt idx="3">
                  <c:v>AAHF (City of Ann Arbor Hsg Fund)</c:v>
                </c:pt>
                <c:pt idx="4">
                  <c:v>City General Fund</c:v>
                </c:pt>
                <c:pt idx="5">
                  <c:v>AAHC Purchase Money Mortgage (Ground Lease)</c:v>
                </c:pt>
                <c:pt idx="6">
                  <c:v>Ann Arbor DDA</c:v>
                </c:pt>
                <c:pt idx="7">
                  <c:v>City of Ann Arbor Sewer Fund</c:v>
                </c:pt>
                <c:pt idx="8">
                  <c:v>CDBG (Community Development Block Grant)</c:v>
                </c:pt>
                <c:pt idx="9">
                  <c:v>Washtenaw County Brownfield Authority</c:v>
                </c:pt>
                <c:pt idx="10">
                  <c:v>CCPG (HUD Community Challenge Planning Grant)</c:v>
                </c:pt>
                <c:pt idx="11">
                  <c:v>Insurance proceeds</c:v>
                </c:pt>
                <c:pt idx="12">
                  <c:v>AAHC CFP (HUD Capital Fund Program)</c:v>
                </c:pt>
                <c:pt idx="13">
                  <c:v>Ann Arbor Housing Commission</c:v>
                </c:pt>
              </c:strCache>
            </c:strRef>
          </c:cat>
          <c:val>
            <c:numRef>
              <c:f>chart!$B$5:$B$18</c:f>
              <c:numCache>
                <c:formatCode>_("$"* #,##0_);_("$"* \(#,##0\);_("$"* "-"??_);_(@_)</c:formatCode>
                <c:ptCount val="14"/>
                <c:pt idx="0">
                  <c:v>44104698</c:v>
                </c:pt>
                <c:pt idx="1">
                  <c:v>7050000</c:v>
                </c:pt>
                <c:pt idx="2">
                  <c:v>2670000</c:v>
                </c:pt>
                <c:pt idx="3">
                  <c:v>2079879</c:v>
                </c:pt>
                <c:pt idx="4">
                  <c:v>400000</c:v>
                </c:pt>
                <c:pt idx="5">
                  <c:v>2680006</c:v>
                </c:pt>
                <c:pt idx="6">
                  <c:v>1160000</c:v>
                </c:pt>
                <c:pt idx="7">
                  <c:v>153611</c:v>
                </c:pt>
                <c:pt idx="8">
                  <c:v>1628669</c:v>
                </c:pt>
                <c:pt idx="9">
                  <c:v>615000</c:v>
                </c:pt>
                <c:pt idx="10">
                  <c:v>343000</c:v>
                </c:pt>
                <c:pt idx="11">
                  <c:v>807278</c:v>
                </c:pt>
                <c:pt idx="12">
                  <c:v>1562483</c:v>
                </c:pt>
                <c:pt idx="13">
                  <c:v>425990</c:v>
                </c:pt>
              </c:numCache>
            </c:numRef>
          </c:val>
          <c:extLst>
            <c:ext xmlns:c16="http://schemas.microsoft.com/office/drawing/2014/chart" uri="{C3380CC4-5D6E-409C-BE32-E72D297353CC}">
              <c16:uniqueId val="{00000000-E18A-4615-9CFD-1128FAAD205C}"/>
            </c:ext>
          </c:extLst>
        </c:ser>
        <c:dLbls>
          <c:showLegendKey val="0"/>
          <c:showVal val="0"/>
          <c:showCatName val="0"/>
          <c:showSerName val="0"/>
          <c:showPercent val="0"/>
          <c:showBubbleSize val="0"/>
        </c:dLbls>
        <c:gapWidth val="219"/>
        <c:overlap val="-27"/>
        <c:axId val="633587040"/>
        <c:axId val="633592288"/>
      </c:barChart>
      <c:catAx>
        <c:axId val="633587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3592288"/>
        <c:crosses val="autoZero"/>
        <c:auto val="1"/>
        <c:lblAlgn val="ctr"/>
        <c:lblOffset val="100"/>
        <c:noMultiLvlLbl val="0"/>
      </c:catAx>
      <c:valAx>
        <c:axId val="633592288"/>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3587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drawing1.xml><?xml version="1.0" encoding="utf-8"?>
<c:userShapes xmlns:c="http://schemas.openxmlformats.org/drawingml/2006/chart">
  <cdr:relSizeAnchor xmlns:cdr="http://schemas.openxmlformats.org/drawingml/2006/chartDrawing">
    <cdr:from>
      <cdr:x>0.51316</cdr:x>
      <cdr:y>0.19649</cdr:y>
    </cdr:from>
    <cdr:to>
      <cdr:x>0.60132</cdr:x>
      <cdr:y>0.2807</cdr:y>
    </cdr:to>
    <cdr:sp macro="" textlink="">
      <cdr:nvSpPr>
        <cdr:cNvPr id="2" name="TextBox 1"/>
        <cdr:cNvSpPr txBox="1"/>
      </cdr:nvSpPr>
      <cdr:spPr>
        <a:xfrm xmlns:a="http://schemas.openxmlformats.org/drawingml/2006/main">
          <a:off x="6256422" y="1347536"/>
          <a:ext cx="1074821" cy="5775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100" dirty="0"/>
            <a:t>1</a:t>
          </a:r>
          <a:r>
            <a:rPr lang="en-US" sz="1100" baseline="30000" dirty="0"/>
            <a:t>st</a:t>
          </a:r>
          <a:r>
            <a:rPr lang="en-US" sz="1100" dirty="0"/>
            <a:t> RAD closing Sept 2014</a:t>
          </a:r>
        </a:p>
      </cdr:txBody>
    </cdr:sp>
  </cdr:relSizeAnchor>
  <cdr:relSizeAnchor xmlns:cdr="http://schemas.openxmlformats.org/drawingml/2006/chartDrawing">
    <cdr:from>
      <cdr:x>0.54737</cdr:x>
      <cdr:y>0.26199</cdr:y>
    </cdr:from>
    <cdr:to>
      <cdr:x>0.57105</cdr:x>
      <cdr:y>0.33216</cdr:y>
    </cdr:to>
    <cdr:sp macro="" textlink="">
      <cdr:nvSpPr>
        <cdr:cNvPr id="3" name="Down Arrow 2"/>
        <cdr:cNvSpPr/>
      </cdr:nvSpPr>
      <cdr:spPr>
        <a:xfrm xmlns:a="http://schemas.openxmlformats.org/drawingml/2006/main">
          <a:off x="6673516" y="1796715"/>
          <a:ext cx="288758" cy="481263"/>
        </a:xfrm>
        <a:prstGeom xmlns:a="http://schemas.openxmlformats.org/drawingml/2006/main" prst="down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B15D0337-93C3-4847-8191-98ED34F17322}" type="datetimeFigureOut">
              <a:rPr lang="en-US" smtClean="0"/>
              <a:t>3/21/2020</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F491ADE2-C625-4512-8A09-81C11AC50F75}" type="slidenum">
              <a:rPr lang="en-US" smtClean="0"/>
              <a:t>‹#›</a:t>
            </a:fld>
            <a:endParaRPr lang="en-US"/>
          </a:p>
        </p:txBody>
      </p:sp>
    </p:spTree>
    <p:extLst>
      <p:ext uri="{BB962C8B-B14F-4D97-AF65-F5344CB8AC3E}">
        <p14:creationId xmlns:p14="http://schemas.microsoft.com/office/powerpoint/2010/main" val="478652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Acknowledge housing is needed in all income ranges, sizes and styles, condos, rental, owner, single family etc. </a:t>
            </a:r>
          </a:p>
          <a:p>
            <a:pPr rtl="0"/>
            <a:r>
              <a:rPr lang="en-US" dirty="0"/>
              <a:t>No difference between Affordable and </a:t>
            </a:r>
            <a:r>
              <a:rPr lang="en-US" dirty="0" err="1"/>
              <a:t>Worforce</a:t>
            </a:r>
            <a:r>
              <a:rPr lang="en-US" dirty="0"/>
              <a:t> - marketing not definition</a:t>
            </a:r>
            <a:endParaRPr lang="en-US" b="0" dirty="0">
              <a:effectLst/>
            </a:endParaRPr>
          </a:p>
          <a:p>
            <a:pPr rtl="0"/>
            <a:endParaRPr lang="en-US" dirty="0"/>
          </a:p>
          <a:p>
            <a:pPr rtl="0"/>
            <a:r>
              <a:rPr lang="en-US" dirty="0"/>
              <a:t>EITHER Income or age restricted or market rate</a:t>
            </a:r>
          </a:p>
          <a:p>
            <a:pPr rtl="0"/>
            <a:r>
              <a:rPr lang="en-US" dirty="0"/>
              <a:t>Only other clearly defined term is Permanent supportive housing</a:t>
            </a:r>
          </a:p>
          <a:p>
            <a:pPr rtl="0"/>
            <a:endParaRPr lang="en-US" dirty="0"/>
          </a:p>
          <a:p>
            <a:pPr rtl="0"/>
            <a:r>
              <a:rPr lang="en-US" dirty="0"/>
              <a:t>Income restriction by upper level of income range and inclusive of everything below</a:t>
            </a:r>
            <a:endParaRPr lang="en-US" b="0" dirty="0">
              <a:effectLst/>
            </a:endParaRPr>
          </a:p>
          <a:p>
            <a:pPr rtl="0"/>
            <a:r>
              <a:rPr lang="en-US" dirty="0"/>
              <a:t>Rental or owner but primarily talking about rental today because people with low incomes primarily renters therefore also rent restriction</a:t>
            </a:r>
          </a:p>
          <a:p>
            <a:pPr rtl="0"/>
            <a:endParaRPr lang="en-US" dirty="0"/>
          </a:p>
          <a:p>
            <a:pPr rtl="0"/>
            <a:r>
              <a:rPr lang="en-US" dirty="0"/>
              <a:t>Miller Manor &amp; </a:t>
            </a:r>
            <a:r>
              <a:rPr lang="en-US" dirty="0" err="1"/>
              <a:t>Cranbrook</a:t>
            </a:r>
            <a:r>
              <a:rPr lang="en-US" dirty="0"/>
              <a:t> Towers 100% low-income due to funding source requirements. Depending on financing, can do mixed-income with or without market rate housing.</a:t>
            </a:r>
          </a:p>
          <a:p>
            <a:pPr rtl="0"/>
            <a:endParaRPr lang="en-US" dirty="0"/>
          </a:p>
          <a:p>
            <a:pPr rtl="0"/>
            <a:r>
              <a:rPr lang="en-US" dirty="0"/>
              <a:t>Affordable vs. Workforce, Senior 55+, Mixed-income, Mixed Use, Permanent Supportive Housing</a:t>
            </a:r>
          </a:p>
          <a:p>
            <a:pPr rtl="0"/>
            <a:endParaRPr lang="en-US" dirty="0"/>
          </a:p>
          <a:p>
            <a:pPr rtl="0"/>
            <a:r>
              <a:rPr lang="en-US" dirty="0"/>
              <a:t>In the study – we identified need for 2,711 in A2 up to 60% AMI</a:t>
            </a:r>
          </a:p>
          <a:p>
            <a:pPr rtl="0"/>
            <a:r>
              <a:rPr lang="en-US" dirty="0"/>
              <a:t>If we use the same study to look at the need for units from 60-100% AMI, it would be an additional 3,748 </a:t>
            </a:r>
            <a:endParaRPr lang="en-US" b="0" dirty="0">
              <a:effectLst/>
            </a:endParaRPr>
          </a:p>
          <a:p>
            <a:endParaRPr lang="en-US" dirty="0"/>
          </a:p>
        </p:txBody>
      </p:sp>
      <p:sp>
        <p:nvSpPr>
          <p:cNvPr id="4" name="Slide Number Placeholder 3"/>
          <p:cNvSpPr>
            <a:spLocks noGrp="1"/>
          </p:cNvSpPr>
          <p:nvPr>
            <p:ph type="sldNum" sz="quarter" idx="10"/>
          </p:nvPr>
        </p:nvSpPr>
        <p:spPr/>
        <p:txBody>
          <a:bodyPr/>
          <a:lstStyle/>
          <a:p>
            <a:fld id="{56D97306-5FC3-429E-BCF9-7811FE1D3E94}" type="slidenum">
              <a:rPr lang="en-US" smtClean="0"/>
              <a:t>2</a:t>
            </a:fld>
            <a:endParaRPr lang="en-US"/>
          </a:p>
        </p:txBody>
      </p:sp>
    </p:spTree>
    <p:extLst>
      <p:ext uri="{BB962C8B-B14F-4D97-AF65-F5344CB8AC3E}">
        <p14:creationId xmlns:p14="http://schemas.microsoft.com/office/powerpoint/2010/main" val="1966033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Loss of about 15% of county AH stock in 18 months.  </a:t>
            </a:r>
          </a:p>
        </p:txBody>
      </p:sp>
      <p:sp>
        <p:nvSpPr>
          <p:cNvPr id="4" name="Slide Number Placeholder 3"/>
          <p:cNvSpPr>
            <a:spLocks noGrp="1"/>
          </p:cNvSpPr>
          <p:nvPr>
            <p:ph type="sldNum" sz="quarter" idx="10"/>
          </p:nvPr>
        </p:nvSpPr>
        <p:spPr/>
        <p:txBody>
          <a:bodyPr/>
          <a:lstStyle/>
          <a:p>
            <a:fld id="{56D97306-5FC3-429E-BCF9-7811FE1D3E94}" type="slidenum">
              <a:rPr lang="en-US" smtClean="0"/>
              <a:t>21</a:t>
            </a:fld>
            <a:endParaRPr lang="en-US"/>
          </a:p>
        </p:txBody>
      </p:sp>
    </p:spTree>
    <p:extLst>
      <p:ext uri="{BB962C8B-B14F-4D97-AF65-F5344CB8AC3E}">
        <p14:creationId xmlns:p14="http://schemas.microsoft.com/office/powerpoint/2010/main" val="1011969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97306-5FC3-429E-BCF9-7811FE1D3E94}" type="slidenum">
              <a:rPr lang="en-US" smtClean="0"/>
              <a:t>22</a:t>
            </a:fld>
            <a:endParaRPr lang="en-US"/>
          </a:p>
        </p:txBody>
      </p:sp>
    </p:spTree>
    <p:extLst>
      <p:ext uri="{BB962C8B-B14F-4D97-AF65-F5344CB8AC3E}">
        <p14:creationId xmlns:p14="http://schemas.microsoft.com/office/powerpoint/2010/main" val="4279480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97306-5FC3-429E-BCF9-7811FE1D3E94}" type="slidenum">
              <a:rPr lang="en-US" smtClean="0"/>
              <a:t>23</a:t>
            </a:fld>
            <a:endParaRPr lang="en-US"/>
          </a:p>
        </p:txBody>
      </p:sp>
    </p:spTree>
    <p:extLst>
      <p:ext uri="{BB962C8B-B14F-4D97-AF65-F5344CB8AC3E}">
        <p14:creationId xmlns:p14="http://schemas.microsoft.com/office/powerpoint/2010/main" val="231560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97306-5FC3-429E-BCF9-7811FE1D3E94}" type="slidenum">
              <a:rPr lang="en-US" smtClean="0"/>
              <a:t>24</a:t>
            </a:fld>
            <a:endParaRPr lang="en-US"/>
          </a:p>
        </p:txBody>
      </p:sp>
    </p:spTree>
    <p:extLst>
      <p:ext uri="{BB962C8B-B14F-4D97-AF65-F5344CB8AC3E}">
        <p14:creationId xmlns:p14="http://schemas.microsoft.com/office/powerpoint/2010/main" val="4203002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1ADE2-C625-4512-8A09-81C11AC50F75}" type="slidenum">
              <a:rPr lang="en-US" smtClean="0"/>
              <a:t>26</a:t>
            </a:fld>
            <a:endParaRPr lang="en-US"/>
          </a:p>
        </p:txBody>
      </p:sp>
    </p:spTree>
    <p:extLst>
      <p:ext uri="{BB962C8B-B14F-4D97-AF65-F5344CB8AC3E}">
        <p14:creationId xmlns:p14="http://schemas.microsoft.com/office/powerpoint/2010/main" val="1797895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1ADE2-C625-4512-8A09-81C11AC50F75}" type="slidenum">
              <a:rPr lang="en-US" smtClean="0"/>
              <a:t>27</a:t>
            </a:fld>
            <a:endParaRPr lang="en-US"/>
          </a:p>
        </p:txBody>
      </p:sp>
    </p:spTree>
    <p:extLst>
      <p:ext uri="{BB962C8B-B14F-4D97-AF65-F5344CB8AC3E}">
        <p14:creationId xmlns:p14="http://schemas.microsoft.com/office/powerpoint/2010/main" val="604546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1ADE2-C625-4512-8A09-81C11AC50F75}" type="slidenum">
              <a:rPr lang="en-US" smtClean="0"/>
              <a:t>28</a:t>
            </a:fld>
            <a:endParaRPr lang="en-US"/>
          </a:p>
        </p:txBody>
      </p:sp>
    </p:spTree>
    <p:extLst>
      <p:ext uri="{BB962C8B-B14F-4D97-AF65-F5344CB8AC3E}">
        <p14:creationId xmlns:p14="http://schemas.microsoft.com/office/powerpoint/2010/main" val="789785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1ADE2-C625-4512-8A09-81C11AC50F75}" type="slidenum">
              <a:rPr lang="en-US" smtClean="0"/>
              <a:t>29</a:t>
            </a:fld>
            <a:endParaRPr lang="en-US"/>
          </a:p>
        </p:txBody>
      </p:sp>
    </p:spTree>
    <p:extLst>
      <p:ext uri="{BB962C8B-B14F-4D97-AF65-F5344CB8AC3E}">
        <p14:creationId xmlns:p14="http://schemas.microsoft.com/office/powerpoint/2010/main" val="754489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1ADE2-C625-4512-8A09-81C11AC50F75}" type="slidenum">
              <a:rPr lang="en-US" smtClean="0"/>
              <a:t>30</a:t>
            </a:fld>
            <a:endParaRPr lang="en-US"/>
          </a:p>
        </p:txBody>
      </p:sp>
    </p:spTree>
    <p:extLst>
      <p:ext uri="{BB962C8B-B14F-4D97-AF65-F5344CB8AC3E}">
        <p14:creationId xmlns:p14="http://schemas.microsoft.com/office/powerpoint/2010/main" val="3323166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1ADE2-C625-4512-8A09-81C11AC50F75}" type="slidenum">
              <a:rPr lang="en-US" smtClean="0"/>
              <a:t>33</a:t>
            </a:fld>
            <a:endParaRPr lang="en-US"/>
          </a:p>
        </p:txBody>
      </p:sp>
    </p:spTree>
    <p:extLst>
      <p:ext uri="{BB962C8B-B14F-4D97-AF65-F5344CB8AC3E}">
        <p14:creationId xmlns:p14="http://schemas.microsoft.com/office/powerpoint/2010/main" val="1395459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1ADE2-C625-4512-8A09-81C11AC50F75}" type="slidenum">
              <a:rPr lang="en-US" smtClean="0"/>
              <a:t>8</a:t>
            </a:fld>
            <a:endParaRPr lang="en-US"/>
          </a:p>
        </p:txBody>
      </p:sp>
    </p:spTree>
    <p:extLst>
      <p:ext uri="{BB962C8B-B14F-4D97-AF65-F5344CB8AC3E}">
        <p14:creationId xmlns:p14="http://schemas.microsoft.com/office/powerpoint/2010/main" val="261123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1ADE2-C625-4512-8A09-81C11AC50F75}" type="slidenum">
              <a:rPr lang="en-US" smtClean="0"/>
              <a:t>36</a:t>
            </a:fld>
            <a:endParaRPr lang="en-US"/>
          </a:p>
        </p:txBody>
      </p:sp>
    </p:spTree>
    <p:extLst>
      <p:ext uri="{BB962C8B-B14F-4D97-AF65-F5344CB8AC3E}">
        <p14:creationId xmlns:p14="http://schemas.microsoft.com/office/powerpoint/2010/main" val="4028101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1ADE2-C625-4512-8A09-81C11AC50F75}" type="slidenum">
              <a:rPr lang="en-US" smtClean="0"/>
              <a:t>37</a:t>
            </a:fld>
            <a:endParaRPr lang="en-US"/>
          </a:p>
        </p:txBody>
      </p:sp>
    </p:spTree>
    <p:extLst>
      <p:ext uri="{BB962C8B-B14F-4D97-AF65-F5344CB8AC3E}">
        <p14:creationId xmlns:p14="http://schemas.microsoft.com/office/powerpoint/2010/main" val="1569169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1ADE2-C625-4512-8A09-81C11AC50F75}" type="slidenum">
              <a:rPr lang="en-US" smtClean="0"/>
              <a:t>38</a:t>
            </a:fld>
            <a:endParaRPr lang="en-US"/>
          </a:p>
        </p:txBody>
      </p:sp>
    </p:spTree>
    <p:extLst>
      <p:ext uri="{BB962C8B-B14F-4D97-AF65-F5344CB8AC3E}">
        <p14:creationId xmlns:p14="http://schemas.microsoft.com/office/powerpoint/2010/main" val="1611406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1ADE2-C625-4512-8A09-81C11AC50F75}" type="slidenum">
              <a:rPr lang="en-US" smtClean="0"/>
              <a:t>39</a:t>
            </a:fld>
            <a:endParaRPr lang="en-US"/>
          </a:p>
        </p:txBody>
      </p:sp>
    </p:spTree>
    <p:extLst>
      <p:ext uri="{BB962C8B-B14F-4D97-AF65-F5344CB8AC3E}">
        <p14:creationId xmlns:p14="http://schemas.microsoft.com/office/powerpoint/2010/main" val="1107729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1ADE2-C625-4512-8A09-81C11AC50F75}" type="slidenum">
              <a:rPr lang="en-US" smtClean="0"/>
              <a:t>41</a:t>
            </a:fld>
            <a:endParaRPr lang="en-US"/>
          </a:p>
        </p:txBody>
      </p:sp>
    </p:spTree>
    <p:extLst>
      <p:ext uri="{BB962C8B-B14F-4D97-AF65-F5344CB8AC3E}">
        <p14:creationId xmlns:p14="http://schemas.microsoft.com/office/powerpoint/2010/main" val="3241386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1ADE2-C625-4512-8A09-81C11AC50F75}" type="slidenum">
              <a:rPr lang="en-US" smtClean="0"/>
              <a:t>42</a:t>
            </a:fld>
            <a:endParaRPr lang="en-US"/>
          </a:p>
        </p:txBody>
      </p:sp>
    </p:spTree>
    <p:extLst>
      <p:ext uri="{BB962C8B-B14F-4D97-AF65-F5344CB8AC3E}">
        <p14:creationId xmlns:p14="http://schemas.microsoft.com/office/powerpoint/2010/main" val="1102337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1ADE2-C625-4512-8A09-81C11AC50F75}" type="slidenum">
              <a:rPr lang="en-US" smtClean="0"/>
              <a:t>43</a:t>
            </a:fld>
            <a:endParaRPr lang="en-US"/>
          </a:p>
        </p:txBody>
      </p:sp>
    </p:spTree>
    <p:extLst>
      <p:ext uri="{BB962C8B-B14F-4D97-AF65-F5344CB8AC3E}">
        <p14:creationId xmlns:p14="http://schemas.microsoft.com/office/powerpoint/2010/main" val="36016494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1ADE2-C625-4512-8A09-81C11AC50F75}" type="slidenum">
              <a:rPr lang="en-US" smtClean="0"/>
              <a:t>44</a:t>
            </a:fld>
            <a:endParaRPr lang="en-US"/>
          </a:p>
        </p:txBody>
      </p:sp>
    </p:spTree>
    <p:extLst>
      <p:ext uri="{BB962C8B-B14F-4D97-AF65-F5344CB8AC3E}">
        <p14:creationId xmlns:p14="http://schemas.microsoft.com/office/powerpoint/2010/main" val="2564781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1ADE2-C625-4512-8A09-81C11AC50F75}" type="slidenum">
              <a:rPr lang="en-US" smtClean="0"/>
              <a:t>45</a:t>
            </a:fld>
            <a:endParaRPr lang="en-US"/>
          </a:p>
        </p:txBody>
      </p:sp>
    </p:spTree>
    <p:extLst>
      <p:ext uri="{BB962C8B-B14F-4D97-AF65-F5344CB8AC3E}">
        <p14:creationId xmlns:p14="http://schemas.microsoft.com/office/powerpoint/2010/main" val="1250426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91ADE2-C625-4512-8A09-81C11AC50F75}" type="slidenum">
              <a:rPr lang="en-US" smtClean="0"/>
              <a:t>46</a:t>
            </a:fld>
            <a:endParaRPr lang="en-US"/>
          </a:p>
        </p:txBody>
      </p:sp>
    </p:spTree>
    <p:extLst>
      <p:ext uri="{BB962C8B-B14F-4D97-AF65-F5344CB8AC3E}">
        <p14:creationId xmlns:p14="http://schemas.microsoft.com/office/powerpoint/2010/main" val="3863535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97306-5FC3-429E-BCF9-7811FE1D3E94}" type="slidenum">
              <a:rPr lang="en-US" smtClean="0"/>
              <a:t>10</a:t>
            </a:fld>
            <a:endParaRPr lang="en-US"/>
          </a:p>
        </p:txBody>
      </p:sp>
    </p:spTree>
    <p:extLst>
      <p:ext uri="{BB962C8B-B14F-4D97-AF65-F5344CB8AC3E}">
        <p14:creationId xmlns:p14="http://schemas.microsoft.com/office/powerpoint/2010/main" val="492816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97306-5FC3-429E-BCF9-7811FE1D3E94}" type="slidenum">
              <a:rPr lang="en-US" smtClean="0"/>
              <a:t>11</a:t>
            </a:fld>
            <a:endParaRPr lang="en-US"/>
          </a:p>
        </p:txBody>
      </p:sp>
    </p:spTree>
    <p:extLst>
      <p:ext uri="{BB962C8B-B14F-4D97-AF65-F5344CB8AC3E}">
        <p14:creationId xmlns:p14="http://schemas.microsoft.com/office/powerpoint/2010/main" val="656412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2015 On the Map</a:t>
            </a:r>
          </a:p>
        </p:txBody>
      </p:sp>
      <p:sp>
        <p:nvSpPr>
          <p:cNvPr id="4" name="Slide Number Placeholder 3"/>
          <p:cNvSpPr>
            <a:spLocks noGrp="1"/>
          </p:cNvSpPr>
          <p:nvPr>
            <p:ph type="sldNum" sz="quarter" idx="10"/>
          </p:nvPr>
        </p:nvSpPr>
        <p:spPr/>
        <p:txBody>
          <a:bodyPr/>
          <a:lstStyle/>
          <a:p>
            <a:fld id="{F491ADE2-C625-4512-8A09-81C11AC50F75}" type="slidenum">
              <a:rPr lang="en-US" smtClean="0"/>
              <a:t>16</a:t>
            </a:fld>
            <a:endParaRPr lang="en-US"/>
          </a:p>
        </p:txBody>
      </p:sp>
    </p:spTree>
    <p:extLst>
      <p:ext uri="{BB962C8B-B14F-4D97-AF65-F5344CB8AC3E}">
        <p14:creationId xmlns:p14="http://schemas.microsoft.com/office/powerpoint/2010/main" val="978712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64D8B7-9339-4AE1-8441-BEB820E146AD}" type="slidenum">
              <a:rPr lang="en-US" smtClean="0"/>
              <a:pPr/>
              <a:t>17</a:t>
            </a:fld>
            <a:endParaRPr lang="en-US"/>
          </a:p>
        </p:txBody>
      </p:sp>
    </p:spTree>
    <p:extLst>
      <p:ext uri="{BB962C8B-B14F-4D97-AF65-F5344CB8AC3E}">
        <p14:creationId xmlns:p14="http://schemas.microsoft.com/office/powerpoint/2010/main" val="4004493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note</a:t>
            </a:r>
            <a:r>
              <a:rPr lang="en-US" baseline="0" dirty="0"/>
              <a:t> 1.1 annual increase is fairly standard for U of M.</a:t>
            </a:r>
          </a:p>
          <a:p>
            <a:r>
              <a:rPr lang="en-US" dirty="0"/>
              <a:t>2007-2008 to 2017-2018 was 1.3%.</a:t>
            </a:r>
          </a:p>
          <a:p>
            <a:endParaRPr lang="en-US" dirty="0"/>
          </a:p>
          <a:p>
            <a:r>
              <a:rPr lang="en-US" dirty="0"/>
              <a:t>Info on </a:t>
            </a:r>
          </a:p>
          <a:p>
            <a:r>
              <a:rPr lang="en-US" dirty="0"/>
              <a:t>UM housed 37% of its undergraduates in academic years 2000-2001 through 2011-2012; that figure has</a:t>
            </a:r>
          </a:p>
          <a:p>
            <a:r>
              <a:rPr lang="en-US" dirty="0"/>
              <a:t>since fallen to 31% in the 2018-2019 academic year.</a:t>
            </a:r>
          </a:p>
        </p:txBody>
      </p:sp>
      <p:sp>
        <p:nvSpPr>
          <p:cNvPr id="4" name="Slide Number Placeholder 3"/>
          <p:cNvSpPr>
            <a:spLocks noGrp="1"/>
          </p:cNvSpPr>
          <p:nvPr>
            <p:ph type="sldNum" sz="quarter" idx="10"/>
          </p:nvPr>
        </p:nvSpPr>
        <p:spPr/>
        <p:txBody>
          <a:bodyPr/>
          <a:lstStyle/>
          <a:p>
            <a:fld id="{F491ADE2-C625-4512-8A09-81C11AC50F75}" type="slidenum">
              <a:rPr lang="en-US" smtClean="0"/>
              <a:t>18</a:t>
            </a:fld>
            <a:endParaRPr lang="en-US"/>
          </a:p>
        </p:txBody>
      </p:sp>
    </p:spTree>
    <p:extLst>
      <p:ext uri="{BB962C8B-B14F-4D97-AF65-F5344CB8AC3E}">
        <p14:creationId xmlns:p14="http://schemas.microsoft.com/office/powerpoint/2010/main" val="3009778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97306-5FC3-429E-BCF9-7811FE1D3E94}" type="slidenum">
              <a:rPr lang="en-US" smtClean="0"/>
              <a:t>19</a:t>
            </a:fld>
            <a:endParaRPr lang="en-US"/>
          </a:p>
        </p:txBody>
      </p:sp>
    </p:spTree>
    <p:extLst>
      <p:ext uri="{BB962C8B-B14F-4D97-AF65-F5344CB8AC3E}">
        <p14:creationId xmlns:p14="http://schemas.microsoft.com/office/powerpoint/2010/main" val="2161612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IMPLICIT RACISM. History of public housing programs. </a:t>
            </a:r>
          </a:p>
          <a:p>
            <a:pPr rtl="0"/>
            <a:r>
              <a:rPr lang="en-US" dirty="0"/>
              <a:t>1930’s great depression, create decent housing and add jobs through construction. Controversial from start – private sector construction against </a:t>
            </a:r>
            <a:r>
              <a:rPr lang="en-US" dirty="0" err="1"/>
              <a:t>govt</a:t>
            </a:r>
            <a:r>
              <a:rPr lang="en-US" dirty="0"/>
              <a:t> intervention and thought they could provide whatever housing needed. </a:t>
            </a:r>
          </a:p>
          <a:p>
            <a:pPr rtl="0"/>
            <a:r>
              <a:rPr lang="en-US" dirty="0"/>
              <a:t>Local </a:t>
            </a:r>
            <a:r>
              <a:rPr lang="en-US" dirty="0" err="1"/>
              <a:t>govt</a:t>
            </a:r>
            <a:r>
              <a:rPr lang="en-US" dirty="0"/>
              <a:t> thought encroaching on local control. Local </a:t>
            </a:r>
            <a:r>
              <a:rPr lang="en-US" dirty="0" err="1"/>
              <a:t>munis</a:t>
            </a:r>
            <a:r>
              <a:rPr lang="en-US" dirty="0"/>
              <a:t> create PHA’s can decide if want low-income housing.</a:t>
            </a:r>
          </a:p>
          <a:p>
            <a:pPr rtl="0"/>
            <a:r>
              <a:rPr lang="en-US" dirty="0"/>
              <a:t>Income could not be more than 5x the rent. No rent subsidies. for every unit created, must demolish a substandard unit (removal of slums). Income limits set so that not competing with private housing market. </a:t>
            </a:r>
          </a:p>
          <a:p>
            <a:pPr defTabSz="924916">
              <a:defRPr/>
            </a:pPr>
            <a:endParaRPr lang="en-US" b="0" baseline="0" dirty="0">
              <a:effectLst/>
            </a:endParaRPr>
          </a:p>
          <a:p>
            <a:pPr defTabSz="924916">
              <a:defRPr/>
            </a:pPr>
            <a:r>
              <a:rPr lang="en-US" b="0" baseline="0" dirty="0">
                <a:effectLst/>
              </a:rPr>
              <a:t>1937 public housing program created and at height 1.4 million units. currently 1.2 million</a:t>
            </a:r>
          </a:p>
          <a:p>
            <a:pPr rtl="0"/>
            <a:endParaRPr lang="en-US" dirty="0"/>
          </a:p>
          <a:p>
            <a:pPr rtl="0"/>
            <a:r>
              <a:rPr lang="en-US" dirty="0"/>
              <a:t>1940’s priority for war veterans not low-income.</a:t>
            </a:r>
          </a:p>
          <a:p>
            <a:pPr rtl="0"/>
            <a:r>
              <a:rPr lang="en-US" dirty="0"/>
              <a:t>1949 Act required over-income tenants to be evicted. Priority for people displaced by urban renewal, who were primarily people of color. </a:t>
            </a:r>
          </a:p>
          <a:p>
            <a:pPr rtl="0"/>
            <a:r>
              <a:rPr lang="en-US" dirty="0"/>
              <a:t>Greater opposition to new public housing as perception of whites against bringing in poor people of color. Segregated by race in PH. </a:t>
            </a:r>
          </a:p>
          <a:p>
            <a:pPr rtl="0"/>
            <a:endParaRPr lang="en-US" dirty="0"/>
          </a:p>
          <a:p>
            <a:pPr rtl="0"/>
            <a:r>
              <a:rPr lang="en-US" dirty="0"/>
              <a:t>1960’s civil rights and fair housing laws made it illegal to segregate by race or discriminate based on color. High rises no longer allowed due to fear of concentration of poverty. </a:t>
            </a:r>
          </a:p>
          <a:p>
            <a:pPr rtl="0"/>
            <a:r>
              <a:rPr lang="en-US" dirty="0"/>
              <a:t>1969 Rent capped at 25% of income, HUD started providing operating subsidies. Due to private market discrimination in housing and jobs and increase in white ownership and suburbanization, public housing tenants were more likely to be the people of color &amp; poorer. </a:t>
            </a:r>
          </a:p>
          <a:p>
            <a:pPr rtl="0"/>
            <a:r>
              <a:rPr lang="en-US" dirty="0"/>
              <a:t>HUD new programs section 202 for seniors and section 223d3 for moderate income families.</a:t>
            </a:r>
          </a:p>
          <a:p>
            <a:pPr rtl="0"/>
            <a:endParaRPr lang="en-US" dirty="0"/>
          </a:p>
          <a:p>
            <a:pPr rtl="0"/>
            <a:r>
              <a:rPr lang="en-US" dirty="0"/>
              <a:t>1974 creation of section 8 rent subsidies because frustration with cost of developing and maintaining public housing. </a:t>
            </a:r>
          </a:p>
          <a:p>
            <a:pPr rtl="0"/>
            <a:r>
              <a:rPr lang="en-US" dirty="0"/>
              <a:t>s8 capped at 50% AMI whereas public housing capped at 80% AMI, though serving much lower incomes.</a:t>
            </a:r>
          </a:p>
          <a:p>
            <a:pPr rtl="0"/>
            <a:endParaRPr lang="en-US" dirty="0"/>
          </a:p>
          <a:p>
            <a:pPr rtl="0"/>
            <a:r>
              <a:rPr lang="en-US" dirty="0"/>
              <a:t>1981 further decline in funding and support for public housing. increased portion of rent to 30%.</a:t>
            </a:r>
            <a:endParaRPr lang="en-US" b="0" dirty="0">
              <a:effectLst/>
            </a:endParaRPr>
          </a:p>
          <a:p>
            <a:pPr rtl="0"/>
            <a:r>
              <a:rPr lang="en-US" dirty="0"/>
              <a:t>1987 can only build new PH if can demonstrate not meeting demand with vouchers.</a:t>
            </a:r>
          </a:p>
          <a:p>
            <a:pPr rtl="0"/>
            <a:r>
              <a:rPr lang="en-US" dirty="0"/>
              <a:t>1990’s reform included FSS, HUD monitoring, HOPE IV, non-elderly disabled work requirement</a:t>
            </a:r>
            <a:endParaRPr lang="en-US" b="0" dirty="0">
              <a:effectLst/>
            </a:endParaRPr>
          </a:p>
          <a:p>
            <a:pPr rtl="0"/>
            <a:endParaRPr lang="en-US" dirty="0"/>
          </a:p>
          <a:p>
            <a:pPr defTabSz="924916">
              <a:defRPr/>
            </a:pPr>
            <a:r>
              <a:rPr lang="en-US" dirty="0"/>
              <a:t>1974 CDBG created in response to Nixon’s cuts to HUD. Block grants with less federal oversight &amp; more local control. infrastructure, supportive services and owner &amp; renter housing</a:t>
            </a:r>
            <a:endParaRPr lang="en-US" b="0" dirty="0">
              <a:effectLst/>
            </a:endParaRPr>
          </a:p>
          <a:p>
            <a:pPr rtl="0"/>
            <a:r>
              <a:rPr lang="en-US" dirty="0"/>
              <a:t>Formula based on population, poverty, and over-crowded housing</a:t>
            </a:r>
          </a:p>
          <a:p>
            <a:pPr rtl="0"/>
            <a:r>
              <a:rPr lang="en-US" dirty="0"/>
              <a:t>HOME created in mid 1990’s low and very-low income housing funding. 25% matching funds</a:t>
            </a:r>
          </a:p>
          <a:p>
            <a:pPr rtl="0"/>
            <a:endParaRPr lang="en-US" dirty="0"/>
          </a:p>
          <a:p>
            <a:pPr rtl="0"/>
            <a:r>
              <a:rPr lang="en-US" dirty="0"/>
              <a:t>1987 </a:t>
            </a:r>
            <a:r>
              <a:rPr lang="en-US" dirty="0" err="1"/>
              <a:t>Mckingey</a:t>
            </a:r>
            <a:r>
              <a:rPr lang="en-US" dirty="0"/>
              <a:t>-Vento Act now known as Continuum of Care specifically for supportive housing for homeless households</a:t>
            </a:r>
          </a:p>
          <a:p>
            <a:pPr rtl="0"/>
            <a:endParaRPr lang="en-US" b="0" dirty="0">
              <a:effectLst/>
            </a:endParaRPr>
          </a:p>
          <a:p>
            <a:r>
              <a:rPr lang="en-US" b="0" dirty="0">
                <a:effectLst/>
              </a:rPr>
              <a:t>Fannie Mae formed 1938 during Great</a:t>
            </a:r>
            <a:r>
              <a:rPr lang="en-US" b="0" baseline="0" dirty="0">
                <a:effectLst/>
              </a:rPr>
              <a:t> Depression. Government sponsored entity (GSE) </a:t>
            </a:r>
            <a:r>
              <a:rPr lang="en-US" b="0" dirty="0">
                <a:effectLst/>
              </a:rPr>
              <a:t>and Freddie</a:t>
            </a:r>
            <a:r>
              <a:rPr lang="en-US" b="0" baseline="0" dirty="0">
                <a:effectLst/>
              </a:rPr>
              <a:t> Mac (1970) to purchases mortgages on 2ndary mortgage market, package and re-sell them as mortgage-backed securities or holds them.</a:t>
            </a:r>
            <a:br>
              <a:rPr lang="en-US" b="0" dirty="0">
                <a:effectLst/>
              </a:rPr>
            </a:br>
            <a:r>
              <a:rPr lang="en-US" b="0" dirty="0">
                <a:effectLst/>
              </a:rPr>
              <a:t>own</a:t>
            </a:r>
            <a:r>
              <a:rPr lang="en-US" b="0" baseline="0" dirty="0">
                <a:effectLst/>
              </a:rPr>
              <a:t> or guarantee more than 50% of the multi-trillion mortgages in US. Create </a:t>
            </a:r>
            <a:r>
              <a:rPr lang="en-US" b="0" baseline="0" dirty="0" err="1">
                <a:effectLst/>
              </a:rPr>
              <a:t>liguidity</a:t>
            </a:r>
            <a:r>
              <a:rPr lang="en-US" b="0" baseline="0" dirty="0">
                <a:effectLst/>
              </a:rPr>
              <a:t> for banks so can provide more loans – know will be purchased</a:t>
            </a:r>
          </a:p>
          <a:p>
            <a:endParaRPr lang="en-US" b="0" baseline="0" dirty="0">
              <a:effectLst/>
            </a:endParaRPr>
          </a:p>
          <a:p>
            <a:r>
              <a:rPr lang="en-US" b="0" baseline="0" dirty="0">
                <a:effectLst/>
              </a:rPr>
              <a:t>IRS mortgage interest deduction created in 1913 to incentivize homeownership. Up to $1million loan plus up to $100K home equity. 2017 $146B estimated.</a:t>
            </a:r>
          </a:p>
          <a:p>
            <a:endParaRPr lang="en-US" b="0" baseline="0" dirty="0">
              <a:effectLst/>
            </a:endParaRPr>
          </a:p>
          <a:p>
            <a:r>
              <a:rPr lang="en-US" b="0" baseline="0" dirty="0">
                <a:effectLst/>
              </a:rPr>
              <a:t>LIHTC created in 1986 (rate of return on investment #1 reason, tax shelter #2)</a:t>
            </a:r>
          </a:p>
          <a:p>
            <a:r>
              <a:rPr lang="en-US" b="0" baseline="0" dirty="0">
                <a:effectLst/>
              </a:rPr>
              <a:t>LIHTC so far created 2.97 million units but now 1.9 million Number 25% non-profit sponsored, 32% also have PBV</a:t>
            </a:r>
            <a:endParaRPr lang="en-US" dirty="0"/>
          </a:p>
        </p:txBody>
      </p:sp>
      <p:sp>
        <p:nvSpPr>
          <p:cNvPr id="4" name="Slide Number Placeholder 3"/>
          <p:cNvSpPr>
            <a:spLocks noGrp="1"/>
          </p:cNvSpPr>
          <p:nvPr>
            <p:ph type="sldNum" sz="quarter" idx="10"/>
          </p:nvPr>
        </p:nvSpPr>
        <p:spPr/>
        <p:txBody>
          <a:bodyPr/>
          <a:lstStyle/>
          <a:p>
            <a:fld id="{56D97306-5FC3-429E-BCF9-7811FE1D3E94}" type="slidenum">
              <a:rPr lang="en-US" smtClean="0"/>
              <a:t>20</a:t>
            </a:fld>
            <a:endParaRPr lang="en-US"/>
          </a:p>
        </p:txBody>
      </p:sp>
    </p:spTree>
    <p:extLst>
      <p:ext uri="{BB962C8B-B14F-4D97-AF65-F5344CB8AC3E}">
        <p14:creationId xmlns:p14="http://schemas.microsoft.com/office/powerpoint/2010/main" val="2226198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E49148D-AEAE-42DB-A76E-DCFCAE3551F6}" type="datetimeFigureOut">
              <a:rPr lang="en-US" smtClean="0"/>
              <a:t>3/21/2020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E9F74-045A-48FC-B9BF-6200E59ED1BF}" type="slidenum">
              <a:rPr lang="en-US" smtClean="0"/>
              <a:t>‹#›</a:t>
            </a:fld>
            <a:endParaRPr lang="en-US"/>
          </a:p>
        </p:txBody>
      </p:sp>
    </p:spTree>
    <p:extLst>
      <p:ext uri="{BB962C8B-B14F-4D97-AF65-F5344CB8AC3E}">
        <p14:creationId xmlns:p14="http://schemas.microsoft.com/office/powerpoint/2010/main" val="1737582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49148D-AEAE-42DB-A76E-DCFCAE3551F6}" type="datetimeFigureOut">
              <a:rPr lang="en-US" smtClean="0"/>
              <a:t>3/21/2020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E9F74-045A-48FC-B9BF-6200E59ED1BF}" type="slidenum">
              <a:rPr lang="en-US" smtClean="0"/>
              <a:t>‹#›</a:t>
            </a:fld>
            <a:endParaRPr lang="en-US"/>
          </a:p>
        </p:txBody>
      </p:sp>
    </p:spTree>
    <p:extLst>
      <p:ext uri="{BB962C8B-B14F-4D97-AF65-F5344CB8AC3E}">
        <p14:creationId xmlns:p14="http://schemas.microsoft.com/office/powerpoint/2010/main" val="621568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49148D-AEAE-42DB-A76E-DCFCAE3551F6}" type="datetimeFigureOut">
              <a:rPr lang="en-US" smtClean="0"/>
              <a:t>3/21/2020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E9F74-045A-48FC-B9BF-6200E59ED1BF}" type="slidenum">
              <a:rPr lang="en-US" smtClean="0"/>
              <a:t>‹#›</a:t>
            </a:fld>
            <a:endParaRPr lang="en-US"/>
          </a:p>
        </p:txBody>
      </p:sp>
    </p:spTree>
    <p:extLst>
      <p:ext uri="{BB962C8B-B14F-4D97-AF65-F5344CB8AC3E}">
        <p14:creationId xmlns:p14="http://schemas.microsoft.com/office/powerpoint/2010/main" val="1023793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2" name="Picture Placeholder 7"/>
          <p:cNvSpPr>
            <a:spLocks noGrp="1"/>
          </p:cNvSpPr>
          <p:nvPr>
            <p:ph type="pic" sz="quarter" idx="11"/>
          </p:nvPr>
        </p:nvSpPr>
        <p:spPr>
          <a:xfrm>
            <a:off x="-1" y="-1"/>
            <a:ext cx="6105525" cy="6334125"/>
          </a:xfrm>
          <a:prstGeom prst="rect">
            <a:avLst/>
          </a:prstGeom>
          <a:pattFill prst="divot">
            <a:fgClr>
              <a:schemeClr val="bg1">
                <a:lumMod val="85000"/>
              </a:schemeClr>
            </a:fgClr>
            <a:bgClr>
              <a:schemeClr val="bg1"/>
            </a:bgClr>
          </a:pattFill>
        </p:spPr>
        <p:txBody>
          <a:bodyPr anchor="ctr">
            <a:normAutofit/>
          </a:bodyPr>
          <a:lstStyle>
            <a:lvl1pPr marL="0" indent="0" algn="ctr">
              <a:buNone/>
              <a:defRPr sz="1800" baseline="0"/>
            </a:lvl1pPr>
          </a:lstStyle>
          <a:p>
            <a:endParaRPr lang="en-US" dirty="0"/>
          </a:p>
          <a:p>
            <a:endParaRPr lang="en-US" dirty="0"/>
          </a:p>
          <a:p>
            <a:endParaRPr lang="en-US" dirty="0"/>
          </a:p>
          <a:p>
            <a:r>
              <a:rPr lang="en-US" dirty="0"/>
              <a:t>Click Icon to Insert Picture</a:t>
            </a:r>
          </a:p>
        </p:txBody>
      </p:sp>
    </p:spTree>
    <p:extLst>
      <p:ext uri="{BB962C8B-B14F-4D97-AF65-F5344CB8AC3E}">
        <p14:creationId xmlns:p14="http://schemas.microsoft.com/office/powerpoint/2010/main" val="610201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12" name="Picture Placeholder 7"/>
          <p:cNvSpPr>
            <a:spLocks noGrp="1"/>
          </p:cNvSpPr>
          <p:nvPr>
            <p:ph type="pic" sz="quarter" idx="11"/>
          </p:nvPr>
        </p:nvSpPr>
        <p:spPr>
          <a:xfrm>
            <a:off x="761999" y="2124072"/>
            <a:ext cx="2952751" cy="2952751"/>
          </a:xfrm>
          <a:prstGeom prst="rect">
            <a:avLst/>
          </a:prstGeom>
          <a:pattFill prst="divot">
            <a:fgClr>
              <a:schemeClr val="bg1">
                <a:lumMod val="85000"/>
              </a:schemeClr>
            </a:fgClr>
            <a:bgClr>
              <a:schemeClr val="bg1"/>
            </a:bgClr>
          </a:pattFill>
        </p:spPr>
        <p:txBody>
          <a:bodyPr anchor="ctr">
            <a:normAutofit/>
          </a:bodyPr>
          <a:lstStyle>
            <a:lvl1pPr marL="0" indent="0" algn="ctr">
              <a:buNone/>
              <a:defRPr sz="1800" baseline="0"/>
            </a:lvl1pPr>
          </a:lstStyle>
          <a:p>
            <a:endParaRPr lang="en-US" dirty="0"/>
          </a:p>
          <a:p>
            <a:endParaRPr lang="en-US" dirty="0"/>
          </a:p>
          <a:p>
            <a:endParaRPr lang="en-US" dirty="0"/>
          </a:p>
          <a:p>
            <a:r>
              <a:rPr lang="en-US" dirty="0"/>
              <a:t>Click Icon to Insert Picture</a:t>
            </a:r>
          </a:p>
        </p:txBody>
      </p:sp>
      <p:sp>
        <p:nvSpPr>
          <p:cNvPr id="3" name="Picture Placeholder 7"/>
          <p:cNvSpPr>
            <a:spLocks noGrp="1"/>
          </p:cNvSpPr>
          <p:nvPr>
            <p:ph type="pic" sz="quarter" idx="12"/>
          </p:nvPr>
        </p:nvSpPr>
        <p:spPr>
          <a:xfrm>
            <a:off x="4648199" y="2124072"/>
            <a:ext cx="2952751" cy="2952751"/>
          </a:xfrm>
          <a:prstGeom prst="rect">
            <a:avLst/>
          </a:prstGeom>
          <a:pattFill prst="divot">
            <a:fgClr>
              <a:schemeClr val="bg1">
                <a:lumMod val="85000"/>
              </a:schemeClr>
            </a:fgClr>
            <a:bgClr>
              <a:schemeClr val="bg1"/>
            </a:bgClr>
          </a:pattFill>
        </p:spPr>
        <p:txBody>
          <a:bodyPr anchor="ctr">
            <a:normAutofit/>
          </a:bodyPr>
          <a:lstStyle>
            <a:lvl1pPr marL="0" indent="0" algn="ctr">
              <a:buNone/>
              <a:defRPr sz="1800" baseline="0"/>
            </a:lvl1pPr>
          </a:lstStyle>
          <a:p>
            <a:endParaRPr lang="en-US" dirty="0"/>
          </a:p>
          <a:p>
            <a:endParaRPr lang="en-US" dirty="0"/>
          </a:p>
          <a:p>
            <a:endParaRPr lang="en-US" dirty="0"/>
          </a:p>
          <a:p>
            <a:r>
              <a:rPr lang="en-US" dirty="0"/>
              <a:t>Click Icon to Insert Picture</a:t>
            </a:r>
          </a:p>
        </p:txBody>
      </p:sp>
      <p:sp>
        <p:nvSpPr>
          <p:cNvPr id="4" name="Picture Placeholder 7"/>
          <p:cNvSpPr>
            <a:spLocks noGrp="1"/>
          </p:cNvSpPr>
          <p:nvPr>
            <p:ph type="pic" sz="quarter" idx="13"/>
          </p:nvPr>
        </p:nvSpPr>
        <p:spPr>
          <a:xfrm>
            <a:off x="8534399" y="2124072"/>
            <a:ext cx="2952751" cy="2952751"/>
          </a:xfrm>
          <a:prstGeom prst="rect">
            <a:avLst/>
          </a:prstGeom>
          <a:pattFill prst="divot">
            <a:fgClr>
              <a:schemeClr val="bg1">
                <a:lumMod val="85000"/>
              </a:schemeClr>
            </a:fgClr>
            <a:bgClr>
              <a:schemeClr val="bg1"/>
            </a:bgClr>
          </a:pattFill>
        </p:spPr>
        <p:txBody>
          <a:bodyPr anchor="ctr">
            <a:normAutofit/>
          </a:bodyPr>
          <a:lstStyle>
            <a:lvl1pPr marL="0" indent="0" algn="ctr">
              <a:buNone/>
              <a:defRPr sz="1800" baseline="0"/>
            </a:lvl1pPr>
          </a:lstStyle>
          <a:p>
            <a:endParaRPr lang="en-US" dirty="0"/>
          </a:p>
          <a:p>
            <a:endParaRPr lang="en-US" dirty="0"/>
          </a:p>
          <a:p>
            <a:endParaRPr lang="en-US" dirty="0"/>
          </a:p>
          <a:p>
            <a:r>
              <a:rPr lang="en-US" dirty="0"/>
              <a:t>Click Icon to Insert Picture</a:t>
            </a:r>
          </a:p>
        </p:txBody>
      </p:sp>
    </p:spTree>
    <p:extLst>
      <p:ext uri="{BB962C8B-B14F-4D97-AF65-F5344CB8AC3E}">
        <p14:creationId xmlns:p14="http://schemas.microsoft.com/office/powerpoint/2010/main" val="2455028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2" name="Picture Placeholder 7"/>
          <p:cNvSpPr>
            <a:spLocks noGrp="1"/>
          </p:cNvSpPr>
          <p:nvPr>
            <p:ph type="pic" sz="quarter" idx="11"/>
          </p:nvPr>
        </p:nvSpPr>
        <p:spPr>
          <a:xfrm>
            <a:off x="0" y="0"/>
            <a:ext cx="12192000" cy="3440784"/>
          </a:xfrm>
          <a:prstGeom prst="rect">
            <a:avLst/>
          </a:prstGeom>
          <a:pattFill prst="divot">
            <a:fgClr>
              <a:schemeClr val="bg1">
                <a:lumMod val="85000"/>
              </a:schemeClr>
            </a:fgClr>
            <a:bgClr>
              <a:schemeClr val="bg1"/>
            </a:bgClr>
          </a:pattFill>
        </p:spPr>
        <p:txBody>
          <a:bodyPr anchor="ctr">
            <a:normAutofit/>
          </a:bodyPr>
          <a:lstStyle>
            <a:lvl1pPr marL="0" indent="0" algn="ctr">
              <a:buNone/>
              <a:defRPr sz="1800" baseline="0"/>
            </a:lvl1pPr>
          </a:lstStyle>
          <a:p>
            <a:endParaRPr lang="en-US" dirty="0"/>
          </a:p>
          <a:p>
            <a:endParaRPr lang="en-US" dirty="0"/>
          </a:p>
          <a:p>
            <a:endParaRPr lang="en-US" dirty="0"/>
          </a:p>
          <a:p>
            <a:r>
              <a:rPr lang="en-US" dirty="0"/>
              <a:t>Click Icon to Insert Picture</a:t>
            </a:r>
          </a:p>
        </p:txBody>
      </p:sp>
    </p:spTree>
    <p:extLst>
      <p:ext uri="{BB962C8B-B14F-4D97-AF65-F5344CB8AC3E}">
        <p14:creationId xmlns:p14="http://schemas.microsoft.com/office/powerpoint/2010/main" val="2428813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49148D-AEAE-42DB-A76E-DCFCAE3551F6}" type="datetimeFigureOut">
              <a:rPr lang="en-US" smtClean="0"/>
              <a:t>3/21/2020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E9F74-045A-48FC-B9BF-6200E59ED1BF}" type="slidenum">
              <a:rPr lang="en-US" smtClean="0"/>
              <a:t>‹#›</a:t>
            </a:fld>
            <a:endParaRPr lang="en-US"/>
          </a:p>
        </p:txBody>
      </p:sp>
    </p:spTree>
    <p:extLst>
      <p:ext uri="{BB962C8B-B14F-4D97-AF65-F5344CB8AC3E}">
        <p14:creationId xmlns:p14="http://schemas.microsoft.com/office/powerpoint/2010/main" val="1533964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49148D-AEAE-42DB-A76E-DCFCAE3551F6}" type="datetimeFigureOut">
              <a:rPr lang="en-US" smtClean="0"/>
              <a:t>3/21/2020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E9F74-045A-48FC-B9BF-6200E59ED1BF}" type="slidenum">
              <a:rPr lang="en-US" smtClean="0"/>
              <a:t>‹#›</a:t>
            </a:fld>
            <a:endParaRPr lang="en-US"/>
          </a:p>
        </p:txBody>
      </p:sp>
    </p:spTree>
    <p:extLst>
      <p:ext uri="{BB962C8B-B14F-4D97-AF65-F5344CB8AC3E}">
        <p14:creationId xmlns:p14="http://schemas.microsoft.com/office/powerpoint/2010/main" val="4113163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49148D-AEAE-42DB-A76E-DCFCAE3551F6}" type="datetimeFigureOut">
              <a:rPr lang="en-US" smtClean="0"/>
              <a:t>3/21/2020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7E9F74-045A-48FC-B9BF-6200E59ED1BF}" type="slidenum">
              <a:rPr lang="en-US" smtClean="0"/>
              <a:t>‹#›</a:t>
            </a:fld>
            <a:endParaRPr lang="en-US"/>
          </a:p>
        </p:txBody>
      </p:sp>
    </p:spTree>
    <p:extLst>
      <p:ext uri="{BB962C8B-B14F-4D97-AF65-F5344CB8AC3E}">
        <p14:creationId xmlns:p14="http://schemas.microsoft.com/office/powerpoint/2010/main" val="3910387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49148D-AEAE-42DB-A76E-DCFCAE3551F6}" type="datetimeFigureOut">
              <a:rPr lang="en-US" smtClean="0"/>
              <a:t>3/21/2020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7E9F74-045A-48FC-B9BF-6200E59ED1BF}" type="slidenum">
              <a:rPr lang="en-US" smtClean="0"/>
              <a:t>‹#›</a:t>
            </a:fld>
            <a:endParaRPr lang="en-US"/>
          </a:p>
        </p:txBody>
      </p:sp>
    </p:spTree>
    <p:extLst>
      <p:ext uri="{BB962C8B-B14F-4D97-AF65-F5344CB8AC3E}">
        <p14:creationId xmlns:p14="http://schemas.microsoft.com/office/powerpoint/2010/main" val="2854896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49148D-AEAE-42DB-A76E-DCFCAE3551F6}" type="datetimeFigureOut">
              <a:rPr lang="en-US" smtClean="0"/>
              <a:t>3/21/2020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7E9F74-045A-48FC-B9BF-6200E59ED1BF}" type="slidenum">
              <a:rPr lang="en-US" smtClean="0"/>
              <a:t>‹#›</a:t>
            </a:fld>
            <a:endParaRPr lang="en-US"/>
          </a:p>
        </p:txBody>
      </p:sp>
    </p:spTree>
    <p:extLst>
      <p:ext uri="{BB962C8B-B14F-4D97-AF65-F5344CB8AC3E}">
        <p14:creationId xmlns:p14="http://schemas.microsoft.com/office/powerpoint/2010/main" val="631648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49148D-AEAE-42DB-A76E-DCFCAE3551F6}" type="datetimeFigureOut">
              <a:rPr lang="en-US" smtClean="0"/>
              <a:t>3/21/2020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7E9F74-045A-48FC-B9BF-6200E59ED1BF}" type="slidenum">
              <a:rPr lang="en-US" smtClean="0"/>
              <a:t>‹#›</a:t>
            </a:fld>
            <a:endParaRPr lang="en-US"/>
          </a:p>
        </p:txBody>
      </p:sp>
    </p:spTree>
    <p:extLst>
      <p:ext uri="{BB962C8B-B14F-4D97-AF65-F5344CB8AC3E}">
        <p14:creationId xmlns:p14="http://schemas.microsoft.com/office/powerpoint/2010/main" val="1274646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49148D-AEAE-42DB-A76E-DCFCAE3551F6}" type="datetimeFigureOut">
              <a:rPr lang="en-US" smtClean="0"/>
              <a:t>3/21/2020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7E9F74-045A-48FC-B9BF-6200E59ED1BF}" type="slidenum">
              <a:rPr lang="en-US" smtClean="0"/>
              <a:t>‹#›</a:t>
            </a:fld>
            <a:endParaRPr lang="en-US"/>
          </a:p>
        </p:txBody>
      </p:sp>
    </p:spTree>
    <p:extLst>
      <p:ext uri="{BB962C8B-B14F-4D97-AF65-F5344CB8AC3E}">
        <p14:creationId xmlns:p14="http://schemas.microsoft.com/office/powerpoint/2010/main" val="2851957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49148D-AEAE-42DB-A76E-DCFCAE3551F6}" type="datetimeFigureOut">
              <a:rPr lang="en-US" smtClean="0"/>
              <a:t>3/21/2020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7E9F74-045A-48FC-B9BF-6200E59ED1BF}" type="slidenum">
              <a:rPr lang="en-US" smtClean="0"/>
              <a:t>‹#›</a:t>
            </a:fld>
            <a:endParaRPr lang="en-US"/>
          </a:p>
        </p:txBody>
      </p:sp>
    </p:spTree>
    <p:extLst>
      <p:ext uri="{BB962C8B-B14F-4D97-AF65-F5344CB8AC3E}">
        <p14:creationId xmlns:p14="http://schemas.microsoft.com/office/powerpoint/2010/main" val="1283736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49148D-AEAE-42DB-A76E-DCFCAE3551F6}" type="datetimeFigureOut">
              <a:rPr lang="en-US" smtClean="0"/>
              <a:t>3/21/2020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7E9F74-045A-48FC-B9BF-6200E59ED1BF}" type="slidenum">
              <a:rPr lang="en-US" smtClean="0"/>
              <a:t>‹#›</a:t>
            </a:fld>
            <a:endParaRPr lang="en-US"/>
          </a:p>
        </p:txBody>
      </p:sp>
    </p:spTree>
    <p:extLst>
      <p:ext uri="{BB962C8B-B14F-4D97-AF65-F5344CB8AC3E}">
        <p14:creationId xmlns:p14="http://schemas.microsoft.com/office/powerpoint/2010/main" val="133162354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7.emf"/><Relationship Id="rId5" Type="http://schemas.openxmlformats.org/officeDocument/2006/relationships/oleObject" Target="../embeddings/oleObject1.bin"/><Relationship Id="rId4" Type="http://schemas.openxmlformats.org/officeDocument/2006/relationships/chart" Target="../charts/chart3.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3503" y="287571"/>
            <a:ext cx="3657600" cy="2764155"/>
          </a:xfrm>
        </p:spPr>
        <p:txBody>
          <a:bodyPr/>
          <a:lstStyle/>
          <a:p>
            <a:pPr algn="ctr"/>
            <a:r>
              <a:rPr lang="en-US" dirty="0">
                <a:latin typeface="Berlin Sans FB Demi" panose="020E0802020502020306" pitchFamily="34" charset="0"/>
              </a:rPr>
              <a:t>Ann Arbor </a:t>
            </a:r>
            <a:r>
              <a:rPr lang="en-US">
                <a:latin typeface="Berlin Sans FB Demi" panose="020E0802020502020306" pitchFamily="34" charset="0"/>
              </a:rPr>
              <a:t>Housing Commission</a:t>
            </a:r>
            <a:endParaRPr lang="en-US" dirty="0">
              <a:latin typeface="Berlin Sans FB Demi" panose="020E0802020502020306" pitchFamily="34" charset="0"/>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0"/>
            <a:ext cx="3263503" cy="4351338"/>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010400" y="-252412"/>
            <a:ext cx="5181600" cy="3886200"/>
          </a:xfr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39296"/>
            <a:ext cx="12192000" cy="3604915"/>
          </a:xfrm>
          <a:prstGeom prst="rect">
            <a:avLst/>
          </a:prstGeom>
        </p:spPr>
      </p:pic>
    </p:spTree>
    <p:extLst>
      <p:ext uri="{BB962C8B-B14F-4D97-AF65-F5344CB8AC3E}">
        <p14:creationId xmlns:p14="http://schemas.microsoft.com/office/powerpoint/2010/main" val="328888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047" y="0"/>
            <a:ext cx="11352062" cy="1325563"/>
          </a:xfrm>
        </p:spPr>
        <p:txBody>
          <a:bodyPr/>
          <a:lstStyle/>
          <a:p>
            <a:pPr algn="ctr"/>
            <a:r>
              <a:rPr lang="en-US" b="1" dirty="0">
                <a:solidFill>
                  <a:schemeClr val="accent1">
                    <a:lumMod val="75000"/>
                  </a:schemeClr>
                </a:solidFill>
                <a:latin typeface="PT Sans"/>
              </a:rPr>
              <a:t>2019 Ann Arbor Area Median Income</a:t>
            </a:r>
          </a:p>
        </p:txBody>
      </p:sp>
      <p:sp>
        <p:nvSpPr>
          <p:cNvPr id="7" name="Slide Number Placeholder 6"/>
          <p:cNvSpPr>
            <a:spLocks noGrp="1"/>
          </p:cNvSpPr>
          <p:nvPr>
            <p:ph type="sldNum" sz="quarter" idx="12"/>
          </p:nvPr>
        </p:nvSpPr>
        <p:spPr/>
        <p:txBody>
          <a:bodyPr/>
          <a:lstStyle/>
          <a:p>
            <a:fld id="{B0D84AA5-A732-4BF0-B22A-9EAA277D4E56}" type="slidenum">
              <a:rPr lang="en-US" smtClean="0"/>
              <a:t>10</a:t>
            </a:fld>
            <a:endParaRPr lang="en-US" dirty="0"/>
          </a:p>
        </p:txBody>
      </p:sp>
      <p:graphicFrame>
        <p:nvGraphicFramePr>
          <p:cNvPr id="5" name="Content Placeholder 3"/>
          <p:cNvGraphicFramePr>
            <a:graphicFrameLocks/>
          </p:cNvGraphicFramePr>
          <p:nvPr>
            <p:extLst/>
          </p:nvPr>
        </p:nvGraphicFramePr>
        <p:xfrm>
          <a:off x="312049" y="1109198"/>
          <a:ext cx="11352060" cy="4577544"/>
        </p:xfrm>
        <a:graphic>
          <a:graphicData uri="http://schemas.openxmlformats.org/drawingml/2006/table">
            <a:tbl>
              <a:tblPr firstRow="1" bandRow="1">
                <a:tableStyleId>{5C22544A-7EE6-4342-B048-85BDC9FD1C3A}</a:tableStyleId>
              </a:tblPr>
              <a:tblGrid>
                <a:gridCol w="2630656">
                  <a:extLst>
                    <a:ext uri="{9D8B030D-6E8A-4147-A177-3AD203B41FA5}">
                      <a16:colId xmlns:a16="http://schemas.microsoft.com/office/drawing/2014/main" val="1925567690"/>
                    </a:ext>
                  </a:extLst>
                </a:gridCol>
                <a:gridCol w="1712422">
                  <a:extLst>
                    <a:ext uri="{9D8B030D-6E8A-4147-A177-3AD203B41FA5}">
                      <a16:colId xmlns:a16="http://schemas.microsoft.com/office/drawing/2014/main" val="2752898771"/>
                    </a:ext>
                  </a:extLst>
                </a:gridCol>
                <a:gridCol w="1645920">
                  <a:extLst>
                    <a:ext uri="{9D8B030D-6E8A-4147-A177-3AD203B41FA5}">
                      <a16:colId xmlns:a16="http://schemas.microsoft.com/office/drawing/2014/main" val="1871176253"/>
                    </a:ext>
                  </a:extLst>
                </a:gridCol>
                <a:gridCol w="1762298">
                  <a:extLst>
                    <a:ext uri="{9D8B030D-6E8A-4147-A177-3AD203B41FA5}">
                      <a16:colId xmlns:a16="http://schemas.microsoft.com/office/drawing/2014/main" val="3005398157"/>
                    </a:ext>
                  </a:extLst>
                </a:gridCol>
                <a:gridCol w="1762299">
                  <a:extLst>
                    <a:ext uri="{9D8B030D-6E8A-4147-A177-3AD203B41FA5}">
                      <a16:colId xmlns:a16="http://schemas.microsoft.com/office/drawing/2014/main" val="59847727"/>
                    </a:ext>
                  </a:extLst>
                </a:gridCol>
                <a:gridCol w="1838465">
                  <a:extLst>
                    <a:ext uri="{9D8B030D-6E8A-4147-A177-3AD203B41FA5}">
                      <a16:colId xmlns:a16="http://schemas.microsoft.com/office/drawing/2014/main" val="10376501"/>
                    </a:ext>
                  </a:extLst>
                </a:gridCol>
              </a:tblGrid>
              <a:tr h="625764">
                <a:tc>
                  <a:txBody>
                    <a:bodyPr/>
                    <a:lstStyle/>
                    <a:p>
                      <a:pPr algn="ctr"/>
                      <a:r>
                        <a:rPr lang="en-US" sz="2400" dirty="0"/>
                        <a:t>Area Median Income</a:t>
                      </a:r>
                    </a:p>
                  </a:txBody>
                  <a:tcPr/>
                </a:tc>
                <a:tc>
                  <a:txBody>
                    <a:bodyPr/>
                    <a:lstStyle/>
                    <a:p>
                      <a:pPr algn="ctr"/>
                      <a:r>
                        <a:rPr lang="en-US" sz="2400" dirty="0"/>
                        <a:t>1 Person </a:t>
                      </a:r>
                    </a:p>
                  </a:txBody>
                  <a:tcPr/>
                </a:tc>
                <a:tc>
                  <a:txBody>
                    <a:bodyPr/>
                    <a:lstStyle/>
                    <a:p>
                      <a:pPr algn="ctr"/>
                      <a:r>
                        <a:rPr lang="en-US" sz="2400" dirty="0"/>
                        <a:t>2 Person</a:t>
                      </a:r>
                    </a:p>
                  </a:txBody>
                  <a:tcPr/>
                </a:tc>
                <a:tc>
                  <a:txBody>
                    <a:bodyPr/>
                    <a:lstStyle/>
                    <a:p>
                      <a:pPr algn="ctr"/>
                      <a:r>
                        <a:rPr lang="en-US" sz="2400" dirty="0"/>
                        <a:t>3 Person</a:t>
                      </a:r>
                    </a:p>
                  </a:txBody>
                  <a:tcPr/>
                </a:tc>
                <a:tc>
                  <a:txBody>
                    <a:bodyPr/>
                    <a:lstStyle/>
                    <a:p>
                      <a:pPr algn="ctr"/>
                      <a:r>
                        <a:rPr lang="en-US" sz="2400" dirty="0"/>
                        <a:t>4 Person</a:t>
                      </a:r>
                    </a:p>
                  </a:txBody>
                  <a:tcPr/>
                </a:tc>
                <a:tc>
                  <a:txBody>
                    <a:bodyPr/>
                    <a:lstStyle/>
                    <a:p>
                      <a:pPr algn="ctr"/>
                      <a:r>
                        <a:rPr lang="en-US" sz="2400" dirty="0"/>
                        <a:t>5 Person</a:t>
                      </a:r>
                    </a:p>
                  </a:txBody>
                  <a:tcPr/>
                </a:tc>
                <a:extLst>
                  <a:ext uri="{0D108BD9-81ED-4DB2-BD59-A6C34878D82A}">
                    <a16:rowId xmlns:a16="http://schemas.microsoft.com/office/drawing/2014/main" val="3646682685"/>
                  </a:ext>
                </a:extLst>
              </a:tr>
              <a:tr h="625764">
                <a:tc>
                  <a:txBody>
                    <a:bodyPr/>
                    <a:lstStyle/>
                    <a:p>
                      <a:r>
                        <a:rPr lang="en-US" sz="2400" dirty="0"/>
                        <a:t>30%</a:t>
                      </a:r>
                      <a:endParaRPr lang="en-US" sz="2400" dirty="0">
                        <a:solidFill>
                          <a:srgbClr val="FF0000"/>
                        </a:solidFill>
                      </a:endParaRPr>
                    </a:p>
                  </a:txBody>
                  <a:tcPr/>
                </a:tc>
                <a:tc>
                  <a:txBody>
                    <a:bodyPr/>
                    <a:lstStyle/>
                    <a:p>
                      <a:pPr algn="ctr"/>
                      <a:r>
                        <a:rPr lang="en-US" sz="2400" dirty="0"/>
                        <a:t>$21,270</a:t>
                      </a:r>
                    </a:p>
                  </a:txBody>
                  <a:tcPr/>
                </a:tc>
                <a:tc>
                  <a:txBody>
                    <a:bodyPr/>
                    <a:lstStyle/>
                    <a:p>
                      <a:pPr algn="ctr"/>
                      <a:r>
                        <a:rPr lang="en-US" sz="2400" dirty="0"/>
                        <a:t>$24.300</a:t>
                      </a:r>
                    </a:p>
                  </a:txBody>
                  <a:tcPr/>
                </a:tc>
                <a:tc>
                  <a:txBody>
                    <a:bodyPr/>
                    <a:lstStyle/>
                    <a:p>
                      <a:pPr algn="ctr"/>
                      <a:r>
                        <a:rPr lang="en-US" sz="2400" dirty="0"/>
                        <a:t>$27,300</a:t>
                      </a:r>
                    </a:p>
                  </a:txBody>
                  <a:tcPr/>
                </a:tc>
                <a:tc>
                  <a:txBody>
                    <a:bodyPr/>
                    <a:lstStyle/>
                    <a:p>
                      <a:pPr algn="ctr"/>
                      <a:r>
                        <a:rPr lang="en-US" sz="2400" dirty="0"/>
                        <a:t>$30,360</a:t>
                      </a:r>
                    </a:p>
                  </a:txBody>
                  <a:tcPr/>
                </a:tc>
                <a:tc>
                  <a:txBody>
                    <a:bodyPr/>
                    <a:lstStyle/>
                    <a:p>
                      <a:pPr algn="ctr"/>
                      <a:r>
                        <a:rPr lang="en-US" sz="2400" dirty="0"/>
                        <a:t>$32,790</a:t>
                      </a:r>
                    </a:p>
                  </a:txBody>
                  <a:tcPr/>
                </a:tc>
                <a:extLst>
                  <a:ext uri="{0D108BD9-81ED-4DB2-BD59-A6C34878D82A}">
                    <a16:rowId xmlns:a16="http://schemas.microsoft.com/office/drawing/2014/main" val="2738311100"/>
                  </a:ext>
                </a:extLst>
              </a:tr>
              <a:tr h="625764">
                <a:tc>
                  <a:txBody>
                    <a:bodyPr/>
                    <a:lstStyle/>
                    <a:p>
                      <a:r>
                        <a:rPr lang="en-US" sz="2400" dirty="0"/>
                        <a:t>50%</a:t>
                      </a:r>
                      <a:endParaRPr lang="en-US" sz="2400" dirty="0">
                        <a:solidFill>
                          <a:srgbClr val="FF0000"/>
                        </a:solidFill>
                      </a:endParaRPr>
                    </a:p>
                  </a:txBody>
                  <a:tcPr/>
                </a:tc>
                <a:tc>
                  <a:txBody>
                    <a:bodyPr/>
                    <a:lstStyle/>
                    <a:p>
                      <a:pPr algn="ctr"/>
                      <a:r>
                        <a:rPr lang="en-US" sz="2400" dirty="0"/>
                        <a:t>$35,450</a:t>
                      </a:r>
                    </a:p>
                  </a:txBody>
                  <a:tcPr/>
                </a:tc>
                <a:tc>
                  <a:txBody>
                    <a:bodyPr/>
                    <a:lstStyle/>
                    <a:p>
                      <a:pPr algn="ctr"/>
                      <a:r>
                        <a:rPr lang="en-US" sz="2400" dirty="0"/>
                        <a:t>$40,500</a:t>
                      </a:r>
                    </a:p>
                  </a:txBody>
                  <a:tcPr/>
                </a:tc>
                <a:tc>
                  <a:txBody>
                    <a:bodyPr/>
                    <a:lstStyle/>
                    <a:p>
                      <a:pPr algn="ctr"/>
                      <a:r>
                        <a:rPr lang="en-US" sz="2400" dirty="0"/>
                        <a:t>$45,550</a:t>
                      </a:r>
                    </a:p>
                  </a:txBody>
                  <a:tcPr/>
                </a:tc>
                <a:tc>
                  <a:txBody>
                    <a:bodyPr/>
                    <a:lstStyle/>
                    <a:p>
                      <a:pPr algn="ctr"/>
                      <a:r>
                        <a:rPr lang="en-US" sz="2400" dirty="0"/>
                        <a:t>$50,600</a:t>
                      </a:r>
                    </a:p>
                  </a:txBody>
                  <a:tcPr/>
                </a:tc>
                <a:tc>
                  <a:txBody>
                    <a:bodyPr/>
                    <a:lstStyle/>
                    <a:p>
                      <a:pPr algn="ctr"/>
                      <a:r>
                        <a:rPr lang="en-US" sz="2400" dirty="0"/>
                        <a:t>$54,650</a:t>
                      </a:r>
                    </a:p>
                  </a:txBody>
                  <a:tcPr/>
                </a:tc>
                <a:extLst>
                  <a:ext uri="{0D108BD9-81ED-4DB2-BD59-A6C34878D82A}">
                    <a16:rowId xmlns:a16="http://schemas.microsoft.com/office/drawing/2014/main" val="680828656"/>
                  </a:ext>
                </a:extLst>
              </a:tr>
              <a:tr h="625764">
                <a:tc>
                  <a:txBody>
                    <a:bodyPr/>
                    <a:lstStyle/>
                    <a:p>
                      <a:r>
                        <a:rPr lang="en-US" sz="2800" b="1" dirty="0">
                          <a:solidFill>
                            <a:srgbClr val="002060"/>
                          </a:solidFill>
                        </a:rPr>
                        <a:t>60%</a:t>
                      </a:r>
                    </a:p>
                  </a:txBody>
                  <a:tcPr/>
                </a:tc>
                <a:tc>
                  <a:txBody>
                    <a:bodyPr/>
                    <a:lstStyle/>
                    <a:p>
                      <a:pPr algn="ctr"/>
                      <a:r>
                        <a:rPr lang="en-US" sz="2800" b="1" dirty="0">
                          <a:solidFill>
                            <a:srgbClr val="002060"/>
                          </a:solidFill>
                        </a:rPr>
                        <a:t>$42,540</a:t>
                      </a:r>
                    </a:p>
                  </a:txBody>
                  <a:tcPr/>
                </a:tc>
                <a:tc>
                  <a:txBody>
                    <a:bodyPr/>
                    <a:lstStyle/>
                    <a:p>
                      <a:pPr algn="ctr"/>
                      <a:r>
                        <a:rPr lang="en-US" sz="2800" b="1" dirty="0">
                          <a:solidFill>
                            <a:srgbClr val="002060"/>
                          </a:solidFill>
                        </a:rPr>
                        <a:t>$48,600</a:t>
                      </a:r>
                    </a:p>
                  </a:txBody>
                  <a:tcPr/>
                </a:tc>
                <a:tc>
                  <a:txBody>
                    <a:bodyPr/>
                    <a:lstStyle/>
                    <a:p>
                      <a:pPr algn="ctr"/>
                      <a:r>
                        <a:rPr lang="en-US" sz="2800" b="1" dirty="0">
                          <a:solidFill>
                            <a:srgbClr val="002060"/>
                          </a:solidFill>
                        </a:rPr>
                        <a:t>$54,660</a:t>
                      </a:r>
                    </a:p>
                  </a:txBody>
                  <a:tcPr/>
                </a:tc>
                <a:tc>
                  <a:txBody>
                    <a:bodyPr/>
                    <a:lstStyle/>
                    <a:p>
                      <a:pPr algn="ctr"/>
                      <a:r>
                        <a:rPr lang="en-US" sz="2800" b="1" dirty="0">
                          <a:solidFill>
                            <a:srgbClr val="002060"/>
                          </a:solidFill>
                        </a:rPr>
                        <a:t>$60,720</a:t>
                      </a:r>
                    </a:p>
                  </a:txBody>
                  <a:tcPr/>
                </a:tc>
                <a:tc>
                  <a:txBody>
                    <a:bodyPr/>
                    <a:lstStyle/>
                    <a:p>
                      <a:pPr algn="ctr"/>
                      <a:r>
                        <a:rPr lang="en-US" sz="2800" b="1" dirty="0">
                          <a:solidFill>
                            <a:srgbClr val="002060"/>
                          </a:solidFill>
                        </a:rPr>
                        <a:t>$65,580</a:t>
                      </a:r>
                    </a:p>
                  </a:txBody>
                  <a:tcPr/>
                </a:tc>
                <a:extLst>
                  <a:ext uri="{0D108BD9-81ED-4DB2-BD59-A6C34878D82A}">
                    <a16:rowId xmlns:a16="http://schemas.microsoft.com/office/drawing/2014/main" val="1399204997"/>
                  </a:ext>
                </a:extLst>
              </a:tr>
              <a:tr h="625764">
                <a:tc>
                  <a:txBody>
                    <a:bodyPr/>
                    <a:lstStyle/>
                    <a:p>
                      <a:r>
                        <a:rPr lang="en-US" sz="2400" dirty="0"/>
                        <a:t>80%</a:t>
                      </a:r>
                      <a:endParaRPr lang="en-US" sz="2400" dirty="0">
                        <a:solidFill>
                          <a:srgbClr val="FF0000"/>
                        </a:solidFill>
                      </a:endParaRPr>
                    </a:p>
                  </a:txBody>
                  <a:tcPr/>
                </a:tc>
                <a:tc>
                  <a:txBody>
                    <a:bodyPr/>
                    <a:lstStyle/>
                    <a:p>
                      <a:pPr algn="ctr"/>
                      <a:r>
                        <a:rPr lang="en-US" sz="2400" dirty="0"/>
                        <a:t>$56,720</a:t>
                      </a:r>
                    </a:p>
                  </a:txBody>
                  <a:tcPr/>
                </a:tc>
                <a:tc>
                  <a:txBody>
                    <a:bodyPr/>
                    <a:lstStyle/>
                    <a:p>
                      <a:pPr algn="ctr"/>
                      <a:r>
                        <a:rPr lang="en-US" sz="2400" dirty="0"/>
                        <a:t>$64,800</a:t>
                      </a:r>
                    </a:p>
                  </a:txBody>
                  <a:tcPr/>
                </a:tc>
                <a:tc>
                  <a:txBody>
                    <a:bodyPr/>
                    <a:lstStyle/>
                    <a:p>
                      <a:pPr algn="ctr"/>
                      <a:r>
                        <a:rPr lang="en-US" sz="2400" dirty="0"/>
                        <a:t>$72,880</a:t>
                      </a:r>
                    </a:p>
                  </a:txBody>
                  <a:tcPr/>
                </a:tc>
                <a:tc>
                  <a:txBody>
                    <a:bodyPr/>
                    <a:lstStyle/>
                    <a:p>
                      <a:pPr algn="ctr"/>
                      <a:r>
                        <a:rPr lang="en-US" sz="2400" dirty="0"/>
                        <a:t>$80,960</a:t>
                      </a:r>
                    </a:p>
                  </a:txBody>
                  <a:tcPr/>
                </a:tc>
                <a:tc>
                  <a:txBody>
                    <a:bodyPr/>
                    <a:lstStyle/>
                    <a:p>
                      <a:pPr algn="ctr"/>
                      <a:r>
                        <a:rPr lang="en-US" sz="2400" dirty="0"/>
                        <a:t>$87,440</a:t>
                      </a:r>
                    </a:p>
                  </a:txBody>
                  <a:tcPr/>
                </a:tc>
                <a:extLst>
                  <a:ext uri="{0D108BD9-81ED-4DB2-BD59-A6C34878D82A}">
                    <a16:rowId xmlns:a16="http://schemas.microsoft.com/office/drawing/2014/main" val="3986043775"/>
                  </a:ext>
                </a:extLst>
              </a:tr>
              <a:tr h="625764">
                <a:tc>
                  <a:txBody>
                    <a:bodyPr/>
                    <a:lstStyle/>
                    <a:p>
                      <a:r>
                        <a:rPr lang="en-US" sz="2400" dirty="0"/>
                        <a:t>100%</a:t>
                      </a:r>
                    </a:p>
                  </a:txBody>
                  <a:tcPr/>
                </a:tc>
                <a:tc>
                  <a:txBody>
                    <a:bodyPr/>
                    <a:lstStyle/>
                    <a:p>
                      <a:pPr algn="ctr"/>
                      <a:r>
                        <a:rPr lang="en-US" sz="2400" dirty="0"/>
                        <a:t>$70,900</a:t>
                      </a:r>
                    </a:p>
                  </a:txBody>
                  <a:tcPr/>
                </a:tc>
                <a:tc>
                  <a:txBody>
                    <a:bodyPr/>
                    <a:lstStyle/>
                    <a:p>
                      <a:pPr algn="ctr"/>
                      <a:r>
                        <a:rPr lang="en-US" sz="2400" dirty="0"/>
                        <a:t>$81,000</a:t>
                      </a:r>
                    </a:p>
                  </a:txBody>
                  <a:tcPr/>
                </a:tc>
                <a:tc>
                  <a:txBody>
                    <a:bodyPr/>
                    <a:lstStyle/>
                    <a:p>
                      <a:pPr algn="ctr"/>
                      <a:r>
                        <a:rPr lang="en-US" sz="2400" dirty="0"/>
                        <a:t>$91,100</a:t>
                      </a:r>
                    </a:p>
                  </a:txBody>
                  <a:tcPr/>
                </a:tc>
                <a:tc>
                  <a:txBody>
                    <a:bodyPr/>
                    <a:lstStyle/>
                    <a:p>
                      <a:pPr algn="ctr"/>
                      <a:r>
                        <a:rPr lang="en-US" sz="2400" dirty="0"/>
                        <a:t>$101,200</a:t>
                      </a:r>
                    </a:p>
                  </a:txBody>
                  <a:tcPr/>
                </a:tc>
                <a:tc>
                  <a:txBody>
                    <a:bodyPr/>
                    <a:lstStyle/>
                    <a:p>
                      <a:pPr algn="ctr"/>
                      <a:r>
                        <a:rPr lang="en-US" sz="2400" dirty="0"/>
                        <a:t>$102,200</a:t>
                      </a:r>
                    </a:p>
                  </a:txBody>
                  <a:tcPr/>
                </a:tc>
                <a:extLst>
                  <a:ext uri="{0D108BD9-81ED-4DB2-BD59-A6C34878D82A}">
                    <a16:rowId xmlns:a16="http://schemas.microsoft.com/office/drawing/2014/main" val="2768432799"/>
                  </a:ext>
                </a:extLst>
              </a:tr>
              <a:tr h="625764">
                <a:tc>
                  <a:txBody>
                    <a:bodyPr/>
                    <a:lstStyle/>
                    <a:p>
                      <a:r>
                        <a:rPr lang="en-US" sz="2400" dirty="0"/>
                        <a:t>120%</a:t>
                      </a:r>
                    </a:p>
                  </a:txBody>
                  <a:tcPr/>
                </a:tc>
                <a:tc>
                  <a:txBody>
                    <a:bodyPr/>
                    <a:lstStyle/>
                    <a:p>
                      <a:pPr algn="ctr"/>
                      <a:r>
                        <a:rPr lang="en-US" sz="2400" dirty="0"/>
                        <a:t>$85,080</a:t>
                      </a:r>
                    </a:p>
                  </a:txBody>
                  <a:tcPr/>
                </a:tc>
                <a:tc>
                  <a:txBody>
                    <a:bodyPr/>
                    <a:lstStyle/>
                    <a:p>
                      <a:pPr algn="ctr"/>
                      <a:r>
                        <a:rPr lang="en-US" sz="2400" dirty="0"/>
                        <a:t>$97,200</a:t>
                      </a:r>
                    </a:p>
                  </a:txBody>
                  <a:tcPr/>
                </a:tc>
                <a:tc>
                  <a:txBody>
                    <a:bodyPr/>
                    <a:lstStyle/>
                    <a:p>
                      <a:pPr algn="ctr"/>
                      <a:r>
                        <a:rPr lang="en-US" sz="2400" dirty="0"/>
                        <a:t>$109,320</a:t>
                      </a:r>
                    </a:p>
                  </a:txBody>
                  <a:tcPr/>
                </a:tc>
                <a:tc>
                  <a:txBody>
                    <a:bodyPr/>
                    <a:lstStyle/>
                    <a:p>
                      <a:pPr algn="ctr"/>
                      <a:r>
                        <a:rPr lang="en-US" sz="2400" dirty="0"/>
                        <a:t>$121,440</a:t>
                      </a:r>
                    </a:p>
                  </a:txBody>
                  <a:tcPr/>
                </a:tc>
                <a:tc>
                  <a:txBody>
                    <a:bodyPr/>
                    <a:lstStyle/>
                    <a:p>
                      <a:pPr algn="ctr"/>
                      <a:r>
                        <a:rPr lang="en-US" sz="2400" dirty="0"/>
                        <a:t>$131,160</a:t>
                      </a:r>
                    </a:p>
                  </a:txBody>
                  <a:tcPr/>
                </a:tc>
                <a:extLst>
                  <a:ext uri="{0D108BD9-81ED-4DB2-BD59-A6C34878D82A}">
                    <a16:rowId xmlns:a16="http://schemas.microsoft.com/office/drawing/2014/main" val="2536330869"/>
                  </a:ext>
                </a:extLst>
              </a:tr>
            </a:tbl>
          </a:graphicData>
        </a:graphic>
      </p:graphicFrame>
      <p:sp>
        <p:nvSpPr>
          <p:cNvPr id="6" name="Oval 5"/>
          <p:cNvSpPr/>
          <p:nvPr/>
        </p:nvSpPr>
        <p:spPr>
          <a:xfrm>
            <a:off x="6494027" y="3061002"/>
            <a:ext cx="1430704" cy="743244"/>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156838" y="3687397"/>
            <a:ext cx="1270814" cy="753819"/>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0154653" y="2420879"/>
            <a:ext cx="1171438" cy="745878"/>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206113" y="4302888"/>
            <a:ext cx="1559956" cy="75397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12047" y="5742094"/>
            <a:ext cx="11627703"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Ann Arbor Primary Metropolitan Statistical Area includes all of Washtenaw County – Median Family Income = $101.200;      State of MI = $71,600</a:t>
            </a:r>
          </a:p>
        </p:txBody>
      </p:sp>
      <p:sp>
        <p:nvSpPr>
          <p:cNvPr id="11" name="TextBox 10"/>
          <p:cNvSpPr txBox="1"/>
          <p:nvPr/>
        </p:nvSpPr>
        <p:spPr>
          <a:xfrm>
            <a:off x="238473" y="6140228"/>
            <a:ext cx="11774850" cy="338554"/>
          </a:xfrm>
          <a:prstGeom prst="rect">
            <a:avLst/>
          </a:prstGeom>
          <a:noFill/>
        </p:spPr>
        <p:txBody>
          <a:bodyPr wrap="square" rtlCol="0">
            <a:spAutoFit/>
          </a:bodyPr>
          <a:lstStyle/>
          <a:p>
            <a:r>
              <a:rPr lang="en-US" sz="1600" dirty="0"/>
              <a:t>HUD places the Area Median Income into the 100% AMI 4 person household slot, and all other incomes are a formula based off that number</a:t>
            </a:r>
          </a:p>
        </p:txBody>
      </p:sp>
    </p:spTree>
    <p:extLst>
      <p:ext uri="{BB962C8B-B14F-4D97-AF65-F5344CB8AC3E}">
        <p14:creationId xmlns:p14="http://schemas.microsoft.com/office/powerpoint/2010/main" val="2672433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454" y="256805"/>
            <a:ext cx="10515600" cy="1325563"/>
          </a:xfrm>
        </p:spPr>
        <p:txBody>
          <a:bodyPr>
            <a:normAutofit/>
          </a:bodyPr>
          <a:lstStyle/>
          <a:p>
            <a:pPr algn="ctr"/>
            <a:r>
              <a:rPr lang="en-US" b="1" dirty="0">
                <a:solidFill>
                  <a:schemeClr val="accent1">
                    <a:lumMod val="75000"/>
                  </a:schemeClr>
                </a:solidFill>
                <a:latin typeface="PT Sans"/>
              </a:rPr>
              <a:t>Affordable Monthly Housing Costs </a:t>
            </a:r>
            <a:br>
              <a:rPr lang="en-US" b="1" dirty="0">
                <a:solidFill>
                  <a:schemeClr val="accent1">
                    <a:lumMod val="75000"/>
                  </a:schemeClr>
                </a:solidFill>
                <a:latin typeface="PT Sans"/>
              </a:rPr>
            </a:br>
            <a:r>
              <a:rPr lang="en-US" b="1" dirty="0">
                <a:solidFill>
                  <a:schemeClr val="accent1">
                    <a:lumMod val="75000"/>
                  </a:schemeClr>
                </a:solidFill>
                <a:latin typeface="PT Sans"/>
              </a:rPr>
              <a:t>Based on 30% of Income </a:t>
            </a:r>
          </a:p>
        </p:txBody>
      </p:sp>
      <p:graphicFrame>
        <p:nvGraphicFramePr>
          <p:cNvPr id="5" name="Content Placeholder 4"/>
          <p:cNvGraphicFramePr>
            <a:graphicFrameLocks noGrp="1"/>
          </p:cNvGraphicFramePr>
          <p:nvPr>
            <p:ph idx="1"/>
            <p:extLst/>
          </p:nvPr>
        </p:nvGraphicFramePr>
        <p:xfrm>
          <a:off x="1074822" y="1642477"/>
          <a:ext cx="10629816" cy="4415256"/>
        </p:xfrm>
        <a:graphic>
          <a:graphicData uri="http://schemas.openxmlformats.org/drawingml/2006/table">
            <a:tbl>
              <a:tblPr firstRow="1" bandRow="1">
                <a:tableStyleId>{5C22544A-7EE6-4342-B048-85BDC9FD1C3A}</a:tableStyleId>
              </a:tblPr>
              <a:tblGrid>
                <a:gridCol w="1771636">
                  <a:extLst>
                    <a:ext uri="{9D8B030D-6E8A-4147-A177-3AD203B41FA5}">
                      <a16:colId xmlns:a16="http://schemas.microsoft.com/office/drawing/2014/main" val="1098368666"/>
                    </a:ext>
                  </a:extLst>
                </a:gridCol>
                <a:gridCol w="1771636">
                  <a:extLst>
                    <a:ext uri="{9D8B030D-6E8A-4147-A177-3AD203B41FA5}">
                      <a16:colId xmlns:a16="http://schemas.microsoft.com/office/drawing/2014/main" val="1837007829"/>
                    </a:ext>
                  </a:extLst>
                </a:gridCol>
                <a:gridCol w="1771636">
                  <a:extLst>
                    <a:ext uri="{9D8B030D-6E8A-4147-A177-3AD203B41FA5}">
                      <a16:colId xmlns:a16="http://schemas.microsoft.com/office/drawing/2014/main" val="1637142305"/>
                    </a:ext>
                  </a:extLst>
                </a:gridCol>
                <a:gridCol w="1771636">
                  <a:extLst>
                    <a:ext uri="{9D8B030D-6E8A-4147-A177-3AD203B41FA5}">
                      <a16:colId xmlns:a16="http://schemas.microsoft.com/office/drawing/2014/main" val="988681103"/>
                    </a:ext>
                  </a:extLst>
                </a:gridCol>
                <a:gridCol w="1771636">
                  <a:extLst>
                    <a:ext uri="{9D8B030D-6E8A-4147-A177-3AD203B41FA5}">
                      <a16:colId xmlns:a16="http://schemas.microsoft.com/office/drawing/2014/main" val="1625406009"/>
                    </a:ext>
                  </a:extLst>
                </a:gridCol>
                <a:gridCol w="1771636">
                  <a:extLst>
                    <a:ext uri="{9D8B030D-6E8A-4147-A177-3AD203B41FA5}">
                      <a16:colId xmlns:a16="http://schemas.microsoft.com/office/drawing/2014/main" val="617683949"/>
                    </a:ext>
                  </a:extLst>
                </a:gridCol>
              </a:tblGrid>
              <a:tr h="885468">
                <a:tc>
                  <a:txBody>
                    <a:bodyPr/>
                    <a:lstStyle/>
                    <a:p>
                      <a:pPr marL="0" algn="ctr" defTabSz="914400" rtl="0" eaLnBrk="1" fontAlgn="ctr" latinLnBrk="0" hangingPunct="1"/>
                      <a:r>
                        <a:rPr lang="en-US" sz="2400" b="1" i="0" u="none" strike="noStrike" kern="1200" dirty="0">
                          <a:solidFill>
                            <a:srgbClr val="FFFFFF"/>
                          </a:solidFill>
                          <a:effectLst/>
                          <a:latin typeface="Calibri" panose="020F0502020204030204" pitchFamily="34" charset="0"/>
                          <a:ea typeface="+mn-ea"/>
                          <a:cs typeface="+mn-cs"/>
                        </a:rPr>
                        <a:t> Area Median Income</a:t>
                      </a:r>
                    </a:p>
                  </a:txBody>
                  <a:tcPr marL="9525" marR="9525" marT="9525" marB="0"/>
                </a:tc>
                <a:tc>
                  <a:txBody>
                    <a:bodyPr/>
                    <a:lstStyle/>
                    <a:p>
                      <a:pPr algn="ctr" rtl="0" fontAlgn="ctr"/>
                      <a:r>
                        <a:rPr lang="en-US" sz="2400" b="1" i="0" u="none" strike="noStrike" dirty="0">
                          <a:solidFill>
                            <a:srgbClr val="FFFFFF"/>
                          </a:solidFill>
                          <a:effectLst/>
                          <a:latin typeface="Calibri" panose="020F0502020204030204" pitchFamily="34" charset="0"/>
                        </a:rPr>
                        <a:t>1 Person </a:t>
                      </a:r>
                    </a:p>
                  </a:txBody>
                  <a:tcPr marL="9525" marR="9525" marT="9525" marB="0" anchor="ctr"/>
                </a:tc>
                <a:tc>
                  <a:txBody>
                    <a:bodyPr/>
                    <a:lstStyle/>
                    <a:p>
                      <a:pPr algn="ctr" rtl="0" fontAlgn="ctr"/>
                      <a:r>
                        <a:rPr lang="en-US" sz="2400" b="1" i="0" u="none" strike="noStrike" dirty="0">
                          <a:solidFill>
                            <a:srgbClr val="FFFFFF"/>
                          </a:solidFill>
                          <a:effectLst/>
                          <a:latin typeface="Calibri" panose="020F0502020204030204" pitchFamily="34" charset="0"/>
                        </a:rPr>
                        <a:t>2 Person</a:t>
                      </a:r>
                    </a:p>
                  </a:txBody>
                  <a:tcPr marL="9525" marR="9525" marT="9525" marB="0" anchor="ctr"/>
                </a:tc>
                <a:tc>
                  <a:txBody>
                    <a:bodyPr/>
                    <a:lstStyle/>
                    <a:p>
                      <a:pPr algn="ctr" rtl="0" fontAlgn="ctr"/>
                      <a:r>
                        <a:rPr lang="en-US" sz="2400" b="1" i="0" u="none" strike="noStrike">
                          <a:solidFill>
                            <a:srgbClr val="FFFFFF"/>
                          </a:solidFill>
                          <a:effectLst/>
                          <a:latin typeface="Calibri" panose="020F0502020204030204" pitchFamily="34" charset="0"/>
                        </a:rPr>
                        <a:t>3 Person</a:t>
                      </a:r>
                    </a:p>
                  </a:txBody>
                  <a:tcPr marL="9525" marR="9525" marT="9525" marB="0" anchor="ctr"/>
                </a:tc>
                <a:tc>
                  <a:txBody>
                    <a:bodyPr/>
                    <a:lstStyle/>
                    <a:p>
                      <a:pPr algn="ctr" rtl="0" fontAlgn="ctr"/>
                      <a:r>
                        <a:rPr lang="en-US" sz="2400" b="1" i="0" u="none" strike="noStrike">
                          <a:solidFill>
                            <a:srgbClr val="FFFFFF"/>
                          </a:solidFill>
                          <a:effectLst/>
                          <a:latin typeface="Calibri" panose="020F0502020204030204" pitchFamily="34" charset="0"/>
                        </a:rPr>
                        <a:t>4 Person</a:t>
                      </a:r>
                    </a:p>
                  </a:txBody>
                  <a:tcPr marL="9525" marR="9525" marT="9525" marB="0" anchor="ctr"/>
                </a:tc>
                <a:tc>
                  <a:txBody>
                    <a:bodyPr/>
                    <a:lstStyle/>
                    <a:p>
                      <a:pPr algn="ctr" rtl="0" fontAlgn="ctr"/>
                      <a:r>
                        <a:rPr lang="en-US" sz="2400" b="1" i="0" u="none" strike="noStrike">
                          <a:solidFill>
                            <a:srgbClr val="FFFFFF"/>
                          </a:solidFill>
                          <a:effectLst/>
                          <a:latin typeface="Calibri" panose="020F0502020204030204" pitchFamily="34" charset="0"/>
                        </a:rPr>
                        <a:t>5 Person</a:t>
                      </a:r>
                    </a:p>
                  </a:txBody>
                  <a:tcPr marL="9525" marR="9525" marT="9525" marB="0" anchor="ctr"/>
                </a:tc>
                <a:extLst>
                  <a:ext uri="{0D108BD9-81ED-4DB2-BD59-A6C34878D82A}">
                    <a16:rowId xmlns:a16="http://schemas.microsoft.com/office/drawing/2014/main" val="1488679352"/>
                  </a:ext>
                </a:extLst>
              </a:tr>
              <a:tr h="588298">
                <a:tc>
                  <a:txBody>
                    <a:bodyPr/>
                    <a:lstStyle/>
                    <a:p>
                      <a:pPr algn="ctr" rtl="0" fontAlgn="ctr"/>
                      <a:r>
                        <a:rPr lang="en-US" sz="2400" b="0" i="0" u="none" strike="noStrike">
                          <a:solidFill>
                            <a:srgbClr val="000000"/>
                          </a:solidFill>
                          <a:effectLst/>
                          <a:latin typeface="Calibri" panose="020F0502020204030204" pitchFamily="34" charset="0"/>
                        </a:rPr>
                        <a:t>30%</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$531</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$607 </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$683 </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$759 </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$819</a:t>
                      </a:r>
                    </a:p>
                  </a:txBody>
                  <a:tcPr marL="9525" marR="9525" marT="9525" marB="0" anchor="ctr"/>
                </a:tc>
                <a:extLst>
                  <a:ext uri="{0D108BD9-81ED-4DB2-BD59-A6C34878D82A}">
                    <a16:rowId xmlns:a16="http://schemas.microsoft.com/office/drawing/2014/main" val="934716733"/>
                  </a:ext>
                </a:extLst>
              </a:tr>
              <a:tr h="588298">
                <a:tc>
                  <a:txBody>
                    <a:bodyPr/>
                    <a:lstStyle/>
                    <a:p>
                      <a:pPr algn="ctr" rtl="0" fontAlgn="ctr"/>
                      <a:r>
                        <a:rPr lang="en-US" sz="2400" b="0" i="0" u="none" strike="noStrike">
                          <a:solidFill>
                            <a:srgbClr val="000000"/>
                          </a:solidFill>
                          <a:effectLst/>
                          <a:latin typeface="Calibri" panose="020F0502020204030204" pitchFamily="34" charset="0"/>
                        </a:rPr>
                        <a:t>50%</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$866</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$1,012 </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$1,138 </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$1,265 </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$1,366 </a:t>
                      </a:r>
                    </a:p>
                  </a:txBody>
                  <a:tcPr marL="9525" marR="9525" marT="9525" marB="0" anchor="ctr"/>
                </a:tc>
                <a:extLst>
                  <a:ext uri="{0D108BD9-81ED-4DB2-BD59-A6C34878D82A}">
                    <a16:rowId xmlns:a16="http://schemas.microsoft.com/office/drawing/2014/main" val="736572954"/>
                  </a:ext>
                </a:extLst>
              </a:tr>
              <a:tr h="588298">
                <a:tc>
                  <a:txBody>
                    <a:bodyPr/>
                    <a:lstStyle/>
                    <a:p>
                      <a:pPr algn="ctr" rtl="0" fontAlgn="ctr"/>
                      <a:r>
                        <a:rPr lang="en-US" sz="3200" b="1" i="0" u="none" strike="noStrike" dirty="0">
                          <a:solidFill>
                            <a:schemeClr val="accent1">
                              <a:lumMod val="50000"/>
                            </a:schemeClr>
                          </a:solidFill>
                          <a:effectLst/>
                          <a:latin typeface="Calibri" panose="020F0502020204030204" pitchFamily="34" charset="0"/>
                        </a:rPr>
                        <a:t>60%</a:t>
                      </a:r>
                    </a:p>
                  </a:txBody>
                  <a:tcPr marL="9525" marR="9525" marT="9525" marB="0" anchor="ctr"/>
                </a:tc>
                <a:tc>
                  <a:txBody>
                    <a:bodyPr/>
                    <a:lstStyle/>
                    <a:p>
                      <a:pPr algn="ctr" rtl="0" fontAlgn="ctr"/>
                      <a:r>
                        <a:rPr lang="en-US" sz="3200" b="1" i="0" u="none" strike="noStrike" dirty="0">
                          <a:solidFill>
                            <a:schemeClr val="accent1">
                              <a:lumMod val="50000"/>
                            </a:schemeClr>
                          </a:solidFill>
                          <a:effectLst/>
                          <a:latin typeface="Calibri" panose="020F0502020204030204" pitchFamily="34" charset="0"/>
                        </a:rPr>
                        <a:t>$1,063</a:t>
                      </a:r>
                    </a:p>
                  </a:txBody>
                  <a:tcPr marL="9525" marR="9525" marT="9525" marB="0" anchor="ctr"/>
                </a:tc>
                <a:tc>
                  <a:txBody>
                    <a:bodyPr/>
                    <a:lstStyle/>
                    <a:p>
                      <a:pPr algn="ctr" rtl="0" fontAlgn="ctr"/>
                      <a:r>
                        <a:rPr lang="en-US" sz="3200" b="1" i="0" u="none" strike="noStrike" dirty="0">
                          <a:solidFill>
                            <a:schemeClr val="accent1">
                              <a:lumMod val="50000"/>
                            </a:schemeClr>
                          </a:solidFill>
                          <a:effectLst/>
                          <a:latin typeface="Calibri" panose="020F0502020204030204" pitchFamily="34" charset="0"/>
                        </a:rPr>
                        <a:t>$1,215 </a:t>
                      </a:r>
                    </a:p>
                  </a:txBody>
                  <a:tcPr marL="9525" marR="9525" marT="9525" marB="0" anchor="ctr"/>
                </a:tc>
                <a:tc>
                  <a:txBody>
                    <a:bodyPr/>
                    <a:lstStyle/>
                    <a:p>
                      <a:pPr algn="ctr" rtl="0" fontAlgn="ctr"/>
                      <a:r>
                        <a:rPr lang="en-US" sz="3200" b="1" i="0" u="none" strike="noStrike" dirty="0">
                          <a:solidFill>
                            <a:schemeClr val="accent1">
                              <a:lumMod val="50000"/>
                            </a:schemeClr>
                          </a:solidFill>
                          <a:effectLst/>
                          <a:latin typeface="Calibri" panose="020F0502020204030204" pitchFamily="34" charset="0"/>
                        </a:rPr>
                        <a:t>$1,366 </a:t>
                      </a:r>
                    </a:p>
                  </a:txBody>
                  <a:tcPr marL="9525" marR="9525" marT="9525" marB="0" anchor="ctr"/>
                </a:tc>
                <a:tc>
                  <a:txBody>
                    <a:bodyPr/>
                    <a:lstStyle/>
                    <a:p>
                      <a:pPr algn="ctr" rtl="0" fontAlgn="ctr"/>
                      <a:r>
                        <a:rPr lang="en-US" sz="3200" b="1" i="0" u="none" strike="noStrike" dirty="0">
                          <a:solidFill>
                            <a:schemeClr val="accent1">
                              <a:lumMod val="50000"/>
                            </a:schemeClr>
                          </a:solidFill>
                          <a:effectLst/>
                          <a:latin typeface="Calibri" panose="020F0502020204030204" pitchFamily="34" charset="0"/>
                        </a:rPr>
                        <a:t>$1,518</a:t>
                      </a:r>
                    </a:p>
                  </a:txBody>
                  <a:tcPr marL="9525" marR="9525" marT="9525" marB="0" anchor="ctr"/>
                </a:tc>
                <a:tc>
                  <a:txBody>
                    <a:bodyPr/>
                    <a:lstStyle/>
                    <a:p>
                      <a:pPr algn="ctr" rtl="0" fontAlgn="ctr"/>
                      <a:r>
                        <a:rPr lang="en-US" sz="3200" b="1" i="0" u="none" strike="noStrike" dirty="0">
                          <a:solidFill>
                            <a:schemeClr val="accent1">
                              <a:lumMod val="50000"/>
                            </a:schemeClr>
                          </a:solidFill>
                          <a:effectLst/>
                          <a:latin typeface="Calibri" panose="020F0502020204030204" pitchFamily="34" charset="0"/>
                        </a:rPr>
                        <a:t>$1,639</a:t>
                      </a:r>
                    </a:p>
                  </a:txBody>
                  <a:tcPr marL="9525" marR="9525" marT="9525" marB="0" anchor="ctr"/>
                </a:tc>
                <a:extLst>
                  <a:ext uri="{0D108BD9-81ED-4DB2-BD59-A6C34878D82A}">
                    <a16:rowId xmlns:a16="http://schemas.microsoft.com/office/drawing/2014/main" val="292260187"/>
                  </a:ext>
                </a:extLst>
              </a:tr>
              <a:tr h="588298">
                <a:tc>
                  <a:txBody>
                    <a:bodyPr/>
                    <a:lstStyle/>
                    <a:p>
                      <a:pPr algn="ctr" rtl="0" fontAlgn="ctr"/>
                      <a:r>
                        <a:rPr lang="en-US" sz="2400" b="0" i="0" u="none" strike="noStrike">
                          <a:solidFill>
                            <a:srgbClr val="000000"/>
                          </a:solidFill>
                          <a:effectLst/>
                          <a:latin typeface="Calibri" panose="020F0502020204030204" pitchFamily="34" charset="0"/>
                        </a:rPr>
                        <a:t>80%</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$1,418 </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$1,620 </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$1,822</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$2,024</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$2,186 </a:t>
                      </a:r>
                    </a:p>
                  </a:txBody>
                  <a:tcPr marL="9525" marR="9525" marT="9525" marB="0" anchor="ctr"/>
                </a:tc>
                <a:extLst>
                  <a:ext uri="{0D108BD9-81ED-4DB2-BD59-A6C34878D82A}">
                    <a16:rowId xmlns:a16="http://schemas.microsoft.com/office/drawing/2014/main" val="432130987"/>
                  </a:ext>
                </a:extLst>
              </a:tr>
              <a:tr h="588298">
                <a:tc>
                  <a:txBody>
                    <a:bodyPr/>
                    <a:lstStyle/>
                    <a:p>
                      <a:pPr algn="ctr" rtl="0" fontAlgn="ctr"/>
                      <a:r>
                        <a:rPr lang="en-US" sz="2400" b="0" i="0" u="none" strike="noStrike">
                          <a:solidFill>
                            <a:srgbClr val="000000"/>
                          </a:solidFill>
                          <a:effectLst/>
                          <a:latin typeface="Calibri" panose="020F0502020204030204" pitchFamily="34" charset="0"/>
                        </a:rPr>
                        <a:t>100%</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$1,772</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$2,025</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$2,277</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$2,530 </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$2,732 </a:t>
                      </a:r>
                    </a:p>
                  </a:txBody>
                  <a:tcPr marL="9525" marR="9525" marT="9525" marB="0" anchor="ctr"/>
                </a:tc>
                <a:extLst>
                  <a:ext uri="{0D108BD9-81ED-4DB2-BD59-A6C34878D82A}">
                    <a16:rowId xmlns:a16="http://schemas.microsoft.com/office/drawing/2014/main" val="3216701940"/>
                  </a:ext>
                </a:extLst>
              </a:tr>
              <a:tr h="588298">
                <a:tc>
                  <a:txBody>
                    <a:bodyPr/>
                    <a:lstStyle/>
                    <a:p>
                      <a:pPr algn="ctr" rtl="0" fontAlgn="ctr"/>
                      <a:r>
                        <a:rPr lang="en-US" sz="2400" b="0" i="0" u="none" strike="noStrike">
                          <a:solidFill>
                            <a:srgbClr val="000000"/>
                          </a:solidFill>
                          <a:effectLst/>
                          <a:latin typeface="Calibri" panose="020F0502020204030204" pitchFamily="34" charset="0"/>
                        </a:rPr>
                        <a:t>120%</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$2,127</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$2,430 </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$2,733 </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$3,036 </a:t>
                      </a:r>
                    </a:p>
                  </a:txBody>
                  <a:tcPr marL="9525" marR="9525" marT="9525" marB="0" anchor="ctr"/>
                </a:tc>
                <a:tc>
                  <a:txBody>
                    <a:bodyPr/>
                    <a:lstStyle/>
                    <a:p>
                      <a:pPr algn="ctr" rtl="0" fontAlgn="ctr"/>
                      <a:r>
                        <a:rPr lang="en-US" sz="2400" b="0" i="0" u="none" strike="noStrike" dirty="0">
                          <a:solidFill>
                            <a:srgbClr val="000000"/>
                          </a:solidFill>
                          <a:effectLst/>
                          <a:latin typeface="Calibri" panose="020F0502020204030204" pitchFamily="34" charset="0"/>
                        </a:rPr>
                        <a:t>$3,279</a:t>
                      </a:r>
                    </a:p>
                  </a:txBody>
                  <a:tcPr marL="9525" marR="9525" marT="9525" marB="0" anchor="ctr"/>
                </a:tc>
                <a:extLst>
                  <a:ext uri="{0D108BD9-81ED-4DB2-BD59-A6C34878D82A}">
                    <a16:rowId xmlns:a16="http://schemas.microsoft.com/office/drawing/2014/main" val="3261126456"/>
                  </a:ext>
                </a:extLst>
              </a:tr>
            </a:tbl>
          </a:graphicData>
        </a:graphic>
      </p:graphicFrame>
      <p:sp>
        <p:nvSpPr>
          <p:cNvPr id="4" name="Slide Number Placeholder 3"/>
          <p:cNvSpPr>
            <a:spLocks noGrp="1"/>
          </p:cNvSpPr>
          <p:nvPr>
            <p:ph type="sldNum" sz="quarter" idx="12"/>
          </p:nvPr>
        </p:nvSpPr>
        <p:spPr/>
        <p:txBody>
          <a:bodyPr/>
          <a:lstStyle/>
          <a:p>
            <a:fld id="{B0D84AA5-A732-4BF0-B22A-9EAA277D4E56}" type="slidenum">
              <a:rPr lang="en-US" smtClean="0"/>
              <a:t>11</a:t>
            </a:fld>
            <a:endParaRPr lang="en-US"/>
          </a:p>
        </p:txBody>
      </p:sp>
      <p:sp>
        <p:nvSpPr>
          <p:cNvPr id="6" name="Oval 5"/>
          <p:cNvSpPr/>
          <p:nvPr/>
        </p:nvSpPr>
        <p:spPr>
          <a:xfrm>
            <a:off x="8274043" y="4837419"/>
            <a:ext cx="1559956" cy="75397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598353" y="3608744"/>
            <a:ext cx="1337509" cy="866274"/>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053046" y="4247938"/>
            <a:ext cx="1270814" cy="753819"/>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0210355" y="3096286"/>
            <a:ext cx="1270814" cy="753819"/>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0156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50969F6-A8D2-4857-8DEB-7C6AD9B64357}" type="slidenum">
              <a:rPr lang="en-US" smtClean="0"/>
              <a:pPr/>
              <a:t>12</a:t>
            </a:fld>
            <a:endParaRPr lang="en-US"/>
          </a:p>
        </p:txBody>
      </p:sp>
      <p:sp>
        <p:nvSpPr>
          <p:cNvPr id="7" name="Title 6"/>
          <p:cNvSpPr>
            <a:spLocks noGrp="1"/>
          </p:cNvSpPr>
          <p:nvPr>
            <p:ph type="title"/>
          </p:nvPr>
        </p:nvSpPr>
        <p:spPr/>
        <p:txBody>
          <a:bodyPr>
            <a:normAutofit/>
          </a:bodyPr>
          <a:lstStyle/>
          <a:p>
            <a:r>
              <a:rPr lang="en-US" sz="3600" dirty="0"/>
              <a:t>Ann Arbor 2017 Household Income Compared to USA</a:t>
            </a:r>
          </a:p>
        </p:txBody>
      </p:sp>
      <p:sp>
        <p:nvSpPr>
          <p:cNvPr id="6" name="TextBox 5"/>
          <p:cNvSpPr txBox="1"/>
          <p:nvPr/>
        </p:nvSpPr>
        <p:spPr>
          <a:xfrm>
            <a:off x="1128386" y="5828550"/>
            <a:ext cx="8266272" cy="584775"/>
          </a:xfrm>
          <a:prstGeom prst="rect">
            <a:avLst/>
          </a:prstGeom>
          <a:noFill/>
        </p:spPr>
        <p:txBody>
          <a:bodyPr wrap="square" rtlCol="0">
            <a:spAutoFit/>
          </a:bodyPr>
          <a:lstStyle/>
          <a:p>
            <a:endParaRPr lang="en-US" dirty="0"/>
          </a:p>
          <a:p>
            <a:r>
              <a:rPr lang="en-US" sz="1400" dirty="0"/>
              <a:t>Source:  DATA USA, Ann Arbor, 2017</a:t>
            </a:r>
          </a:p>
        </p:txBody>
      </p:sp>
      <p:graphicFrame>
        <p:nvGraphicFramePr>
          <p:cNvPr id="8" name="Table 7"/>
          <p:cNvGraphicFramePr>
            <a:graphicFrameLocks noGrp="1"/>
          </p:cNvGraphicFramePr>
          <p:nvPr>
            <p:extLst>
              <p:ext uri="{D42A27DB-BD31-4B8C-83A1-F6EECF244321}">
                <p14:modId xmlns:p14="http://schemas.microsoft.com/office/powerpoint/2010/main" val="3927522658"/>
              </p:ext>
            </p:extLst>
          </p:nvPr>
        </p:nvGraphicFramePr>
        <p:xfrm>
          <a:off x="7892716" y="4719450"/>
          <a:ext cx="3003884" cy="1095236"/>
        </p:xfrm>
        <a:graphic>
          <a:graphicData uri="http://schemas.openxmlformats.org/drawingml/2006/table">
            <a:tbl>
              <a:tblPr firstRow="1" bandRow="1">
                <a:tableStyleId>{5C22544A-7EE6-4342-B048-85BDC9FD1C3A}</a:tableStyleId>
              </a:tblPr>
              <a:tblGrid>
                <a:gridCol w="542571">
                  <a:extLst>
                    <a:ext uri="{9D8B030D-6E8A-4147-A177-3AD203B41FA5}">
                      <a16:colId xmlns:a16="http://schemas.microsoft.com/office/drawing/2014/main" val="2658057588"/>
                    </a:ext>
                  </a:extLst>
                </a:gridCol>
                <a:gridCol w="2461313">
                  <a:extLst>
                    <a:ext uri="{9D8B030D-6E8A-4147-A177-3AD203B41FA5}">
                      <a16:colId xmlns:a16="http://schemas.microsoft.com/office/drawing/2014/main" val="4045985432"/>
                    </a:ext>
                  </a:extLst>
                </a:gridCol>
              </a:tblGrid>
              <a:tr h="547618">
                <a:tc>
                  <a:txBody>
                    <a:bodyPr/>
                    <a:lstStyle/>
                    <a:p>
                      <a:endParaRPr lang="en-US" sz="800" dirty="0"/>
                    </a:p>
                  </a:txBody>
                  <a:tcPr>
                    <a:solidFill>
                      <a:schemeClr val="bg1">
                        <a:lumMod val="75000"/>
                      </a:schemeClr>
                    </a:solidFill>
                  </a:tcPr>
                </a:tc>
                <a:tc>
                  <a:txBody>
                    <a:bodyPr/>
                    <a:lstStyle/>
                    <a:p>
                      <a:r>
                        <a:rPr lang="en-US" sz="1400" dirty="0">
                          <a:solidFill>
                            <a:schemeClr val="tx1"/>
                          </a:solidFill>
                        </a:rPr>
                        <a:t>USA</a:t>
                      </a:r>
                    </a:p>
                  </a:txBody>
                  <a:tcPr>
                    <a:noFill/>
                  </a:tcPr>
                </a:tc>
                <a:extLst>
                  <a:ext uri="{0D108BD9-81ED-4DB2-BD59-A6C34878D82A}">
                    <a16:rowId xmlns:a16="http://schemas.microsoft.com/office/drawing/2014/main" val="2277946240"/>
                  </a:ext>
                </a:extLst>
              </a:tr>
              <a:tr h="547618">
                <a:tc>
                  <a:txBody>
                    <a:bodyPr/>
                    <a:lstStyle/>
                    <a:p>
                      <a:endParaRPr lang="en-US" sz="800" dirty="0"/>
                    </a:p>
                  </a:txBody>
                  <a:tcPr>
                    <a:solidFill>
                      <a:srgbClr val="FF6600"/>
                    </a:solidFill>
                  </a:tcPr>
                </a:tc>
                <a:tc>
                  <a:txBody>
                    <a:bodyPr/>
                    <a:lstStyle/>
                    <a:p>
                      <a:r>
                        <a:rPr lang="en-US" sz="1400" dirty="0">
                          <a:solidFill>
                            <a:schemeClr val="tx1"/>
                          </a:solidFill>
                        </a:rPr>
                        <a:t>Ann Arbor</a:t>
                      </a:r>
                    </a:p>
                  </a:txBody>
                  <a:tcPr>
                    <a:noFill/>
                  </a:tcPr>
                </a:tc>
                <a:extLst>
                  <a:ext uri="{0D108BD9-81ED-4DB2-BD59-A6C34878D82A}">
                    <a16:rowId xmlns:a16="http://schemas.microsoft.com/office/drawing/2014/main" val="3660024788"/>
                  </a:ext>
                </a:extLst>
              </a:tr>
            </a:tbl>
          </a:graphicData>
        </a:graphic>
      </p:graphicFrame>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425376"/>
            <a:ext cx="10058400" cy="2759516"/>
          </a:xfrm>
          <a:prstGeom prst="rect">
            <a:avLst/>
          </a:prstGeom>
        </p:spPr>
      </p:pic>
    </p:spTree>
    <p:extLst>
      <p:ext uri="{BB962C8B-B14F-4D97-AF65-F5344CB8AC3E}">
        <p14:creationId xmlns:p14="http://schemas.microsoft.com/office/powerpoint/2010/main" val="266438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 Arbor 2017 Poverty by Age and Gender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654" y="2326105"/>
            <a:ext cx="11266146" cy="3141118"/>
          </a:xfrm>
        </p:spPr>
      </p:pic>
      <p:sp>
        <p:nvSpPr>
          <p:cNvPr id="5" name="TextBox 4"/>
          <p:cNvSpPr txBox="1"/>
          <p:nvPr/>
        </p:nvSpPr>
        <p:spPr>
          <a:xfrm>
            <a:off x="343231" y="6169193"/>
            <a:ext cx="2992430" cy="553998"/>
          </a:xfrm>
          <a:prstGeom prst="rect">
            <a:avLst/>
          </a:prstGeom>
          <a:noFill/>
        </p:spPr>
        <p:txBody>
          <a:bodyPr wrap="square" rtlCol="0">
            <a:spAutoFit/>
          </a:bodyPr>
          <a:lstStyle/>
          <a:p>
            <a:endParaRPr lang="en-US" dirty="0"/>
          </a:p>
          <a:p>
            <a:r>
              <a:rPr lang="en-US" sz="1200" dirty="0"/>
              <a:t>Source:  DATA USA, Ann Arbor, 2017</a:t>
            </a:r>
          </a:p>
        </p:txBody>
      </p:sp>
    </p:spTree>
    <p:extLst>
      <p:ext uri="{BB962C8B-B14F-4D97-AF65-F5344CB8AC3E}">
        <p14:creationId xmlns:p14="http://schemas.microsoft.com/office/powerpoint/2010/main" val="262642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617788"/>
            <a:ext cx="2562726" cy="2811212"/>
          </a:xfrm>
        </p:spPr>
        <p:txBody>
          <a:bodyPr>
            <a:normAutofit/>
          </a:bodyPr>
          <a:lstStyle/>
          <a:p>
            <a:r>
              <a:rPr lang="en-US" dirty="0"/>
              <a:t>Poverty </a:t>
            </a:r>
            <a:br>
              <a:rPr lang="en-US" dirty="0"/>
            </a:br>
            <a:r>
              <a:rPr lang="en-US" dirty="0"/>
              <a:t>by </a:t>
            </a:r>
            <a:br>
              <a:rPr lang="en-US" dirty="0"/>
            </a:br>
            <a:r>
              <a:rPr lang="en-US" dirty="0"/>
              <a:t>Census Tract</a:t>
            </a:r>
          </a:p>
        </p:txBody>
      </p:sp>
      <p:sp>
        <p:nvSpPr>
          <p:cNvPr id="5" name="TextBox 4"/>
          <p:cNvSpPr txBox="1"/>
          <p:nvPr/>
        </p:nvSpPr>
        <p:spPr>
          <a:xfrm>
            <a:off x="172664" y="5945673"/>
            <a:ext cx="2992430" cy="738664"/>
          </a:xfrm>
          <a:prstGeom prst="rect">
            <a:avLst/>
          </a:prstGeom>
          <a:noFill/>
        </p:spPr>
        <p:txBody>
          <a:bodyPr wrap="square" rtlCol="0">
            <a:spAutoFit/>
          </a:bodyPr>
          <a:lstStyle/>
          <a:p>
            <a:endParaRPr lang="en-US" dirty="0"/>
          </a:p>
          <a:p>
            <a:r>
              <a:rPr lang="en-US" sz="1200" dirty="0"/>
              <a:t>Source: 2019 HUD Office of Policy Development &amp; Research</a:t>
            </a:r>
          </a:p>
        </p:txBody>
      </p:sp>
      <p:pic>
        <p:nvPicPr>
          <p:cNvPr id="6" name="Content Placeholder 5"/>
          <p:cNvPicPr>
            <a:picLocks noGrp="1" noChangeAspect="1"/>
          </p:cNvPicPr>
          <p:nvPr>
            <p:ph idx="1"/>
          </p:nvPr>
        </p:nvPicPr>
        <p:blipFill>
          <a:blip r:embed="rId2"/>
          <a:stretch>
            <a:fillRect/>
          </a:stretch>
        </p:blipFill>
        <p:spPr>
          <a:xfrm>
            <a:off x="3335661" y="0"/>
            <a:ext cx="8919216" cy="6858000"/>
          </a:xfrm>
          <a:prstGeom prst="rect">
            <a:avLst/>
          </a:prstGeom>
        </p:spPr>
      </p:pic>
    </p:spTree>
    <p:extLst>
      <p:ext uri="{BB962C8B-B14F-4D97-AF65-F5344CB8AC3E}">
        <p14:creationId xmlns:p14="http://schemas.microsoft.com/office/powerpoint/2010/main" val="182383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50969F6-A8D2-4857-8DEB-7C6AD9B64357}" type="slidenum">
              <a:rPr lang="en-US" smtClean="0"/>
              <a:pPr/>
              <a:t>15</a:t>
            </a:fld>
            <a:endParaRPr lang="en-US"/>
          </a:p>
        </p:txBody>
      </p:sp>
      <p:sp>
        <p:nvSpPr>
          <p:cNvPr id="7" name="TextBox 6"/>
          <p:cNvSpPr txBox="1"/>
          <p:nvPr/>
        </p:nvSpPr>
        <p:spPr>
          <a:xfrm>
            <a:off x="1042735" y="433637"/>
            <a:ext cx="9978189" cy="646331"/>
          </a:xfrm>
          <a:prstGeom prst="rect">
            <a:avLst/>
          </a:prstGeom>
          <a:noFill/>
        </p:spPr>
        <p:txBody>
          <a:bodyPr wrap="square" rtlCol="0">
            <a:spAutoFit/>
          </a:bodyPr>
          <a:lstStyle/>
          <a:p>
            <a:r>
              <a:rPr lang="en-US" sz="3600" dirty="0"/>
              <a:t>Ann Arbor 2017 Property Values Compared to USA</a:t>
            </a:r>
          </a:p>
        </p:txBody>
      </p:sp>
      <p:sp>
        <p:nvSpPr>
          <p:cNvPr id="11" name="TextBox 10"/>
          <p:cNvSpPr txBox="1"/>
          <p:nvPr/>
        </p:nvSpPr>
        <p:spPr>
          <a:xfrm>
            <a:off x="344328" y="6011900"/>
            <a:ext cx="2992430" cy="553998"/>
          </a:xfrm>
          <a:prstGeom prst="rect">
            <a:avLst/>
          </a:prstGeom>
          <a:noFill/>
        </p:spPr>
        <p:txBody>
          <a:bodyPr wrap="square" rtlCol="0">
            <a:spAutoFit/>
          </a:bodyPr>
          <a:lstStyle/>
          <a:p>
            <a:endParaRPr lang="en-US" dirty="0"/>
          </a:p>
          <a:p>
            <a:r>
              <a:rPr lang="en-US" sz="1200" dirty="0"/>
              <a:t>Source:  DATA USA, Ann Arbor, 2017</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8964" y="1488943"/>
            <a:ext cx="9245733" cy="4351338"/>
          </a:xfrm>
        </p:spPr>
      </p:pic>
      <p:graphicFrame>
        <p:nvGraphicFramePr>
          <p:cNvPr id="12" name="Table 11"/>
          <p:cNvGraphicFramePr>
            <a:graphicFrameLocks noGrp="1"/>
          </p:cNvGraphicFramePr>
          <p:nvPr>
            <p:extLst>
              <p:ext uri="{D42A27DB-BD31-4B8C-83A1-F6EECF244321}">
                <p14:modId xmlns:p14="http://schemas.microsoft.com/office/powerpoint/2010/main" val="1624449799"/>
              </p:ext>
            </p:extLst>
          </p:nvPr>
        </p:nvGraphicFramePr>
        <p:xfrm>
          <a:off x="7650813" y="5626239"/>
          <a:ext cx="3003884" cy="1095236"/>
        </p:xfrm>
        <a:graphic>
          <a:graphicData uri="http://schemas.openxmlformats.org/drawingml/2006/table">
            <a:tbl>
              <a:tblPr firstRow="1" bandRow="1">
                <a:tableStyleId>{5C22544A-7EE6-4342-B048-85BDC9FD1C3A}</a:tableStyleId>
              </a:tblPr>
              <a:tblGrid>
                <a:gridCol w="542571">
                  <a:extLst>
                    <a:ext uri="{9D8B030D-6E8A-4147-A177-3AD203B41FA5}">
                      <a16:colId xmlns:a16="http://schemas.microsoft.com/office/drawing/2014/main" val="2658057588"/>
                    </a:ext>
                  </a:extLst>
                </a:gridCol>
                <a:gridCol w="2461313">
                  <a:extLst>
                    <a:ext uri="{9D8B030D-6E8A-4147-A177-3AD203B41FA5}">
                      <a16:colId xmlns:a16="http://schemas.microsoft.com/office/drawing/2014/main" val="4045985432"/>
                    </a:ext>
                  </a:extLst>
                </a:gridCol>
              </a:tblGrid>
              <a:tr h="547618">
                <a:tc>
                  <a:txBody>
                    <a:bodyPr/>
                    <a:lstStyle/>
                    <a:p>
                      <a:endParaRPr lang="en-US" sz="800" dirty="0"/>
                    </a:p>
                  </a:txBody>
                  <a:tcPr>
                    <a:solidFill>
                      <a:schemeClr val="bg1">
                        <a:lumMod val="75000"/>
                      </a:schemeClr>
                    </a:solidFill>
                  </a:tcPr>
                </a:tc>
                <a:tc>
                  <a:txBody>
                    <a:bodyPr/>
                    <a:lstStyle/>
                    <a:p>
                      <a:r>
                        <a:rPr lang="en-US" sz="1400" dirty="0">
                          <a:solidFill>
                            <a:schemeClr val="tx1"/>
                          </a:solidFill>
                        </a:rPr>
                        <a:t>USA</a:t>
                      </a:r>
                    </a:p>
                  </a:txBody>
                  <a:tcPr>
                    <a:noFill/>
                  </a:tcPr>
                </a:tc>
                <a:extLst>
                  <a:ext uri="{0D108BD9-81ED-4DB2-BD59-A6C34878D82A}">
                    <a16:rowId xmlns:a16="http://schemas.microsoft.com/office/drawing/2014/main" val="2277946240"/>
                  </a:ext>
                </a:extLst>
              </a:tr>
              <a:tr h="547618">
                <a:tc>
                  <a:txBody>
                    <a:bodyPr/>
                    <a:lstStyle/>
                    <a:p>
                      <a:endParaRPr lang="en-US" sz="800" dirty="0"/>
                    </a:p>
                  </a:txBody>
                  <a:tcPr>
                    <a:solidFill>
                      <a:srgbClr val="FF6600"/>
                    </a:solidFill>
                  </a:tcPr>
                </a:tc>
                <a:tc>
                  <a:txBody>
                    <a:bodyPr/>
                    <a:lstStyle/>
                    <a:p>
                      <a:r>
                        <a:rPr lang="en-US" sz="1400" dirty="0">
                          <a:solidFill>
                            <a:schemeClr val="tx1"/>
                          </a:solidFill>
                        </a:rPr>
                        <a:t>Ann Arbor</a:t>
                      </a:r>
                    </a:p>
                  </a:txBody>
                  <a:tcPr>
                    <a:noFill/>
                  </a:tcPr>
                </a:tc>
                <a:extLst>
                  <a:ext uri="{0D108BD9-81ED-4DB2-BD59-A6C34878D82A}">
                    <a16:rowId xmlns:a16="http://schemas.microsoft.com/office/drawing/2014/main" val="3660024788"/>
                  </a:ext>
                </a:extLst>
              </a:tr>
            </a:tbl>
          </a:graphicData>
        </a:graphic>
      </p:graphicFrame>
    </p:spTree>
    <p:extLst>
      <p:ext uri="{BB962C8B-B14F-4D97-AF65-F5344CB8AC3E}">
        <p14:creationId xmlns:p14="http://schemas.microsoft.com/office/powerpoint/2010/main" val="374410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39788" y="5868988"/>
            <a:ext cx="1427747" cy="461665"/>
          </a:xfrm>
          <a:prstGeom prst="rect">
            <a:avLst/>
          </a:prstGeom>
          <a:noFill/>
        </p:spPr>
        <p:txBody>
          <a:bodyPr wrap="square" rtlCol="0">
            <a:spAutoFit/>
          </a:bodyPr>
          <a:lstStyle/>
          <a:p>
            <a:pPr algn="ctr"/>
            <a:r>
              <a:rPr lang="en-US" sz="1200" dirty="0"/>
              <a:t>Source: On the Map 2017</a:t>
            </a:r>
          </a:p>
        </p:txBody>
      </p:sp>
      <p:pic>
        <p:nvPicPr>
          <p:cNvPr id="5" name="Picture 4"/>
          <p:cNvPicPr>
            <a:picLocks noChangeAspect="1"/>
          </p:cNvPicPr>
          <p:nvPr/>
        </p:nvPicPr>
        <p:blipFill rotWithShape="1">
          <a:blip r:embed="rId3"/>
          <a:srcRect l="32453" t="28092" r="30184" b="17073"/>
          <a:stretch/>
        </p:blipFill>
        <p:spPr>
          <a:xfrm>
            <a:off x="3881765" y="-2347"/>
            <a:ext cx="8310235" cy="6860347"/>
          </a:xfrm>
          <a:prstGeom prst="rect">
            <a:avLst/>
          </a:prstGeom>
        </p:spPr>
      </p:pic>
      <p:sp>
        <p:nvSpPr>
          <p:cNvPr id="3" name="Title 2"/>
          <p:cNvSpPr>
            <a:spLocks noGrp="1"/>
          </p:cNvSpPr>
          <p:nvPr>
            <p:ph type="title"/>
          </p:nvPr>
        </p:nvSpPr>
        <p:spPr>
          <a:xfrm>
            <a:off x="111760" y="457200"/>
            <a:ext cx="3637281" cy="5222240"/>
          </a:xfrm>
        </p:spPr>
        <p:txBody>
          <a:bodyPr>
            <a:normAutofit/>
          </a:bodyPr>
          <a:lstStyle/>
          <a:p>
            <a:pPr marL="0" indent="0"/>
            <a:r>
              <a:rPr lang="en-US" b="1" dirty="0"/>
              <a:t>Commuting Patterns</a:t>
            </a:r>
            <a:br>
              <a:rPr lang="en-US" dirty="0"/>
            </a:br>
            <a:br>
              <a:rPr lang="en-US" dirty="0"/>
            </a:br>
            <a:r>
              <a:rPr lang="en-US" dirty="0"/>
              <a:t>83,494 commute in for jobs</a:t>
            </a:r>
            <a:br>
              <a:rPr lang="en-US" dirty="0"/>
            </a:br>
            <a:br>
              <a:rPr lang="en-US" dirty="0"/>
            </a:br>
            <a:r>
              <a:rPr lang="en-US" dirty="0"/>
              <a:t>24,614 live and work in Ann Arbor</a:t>
            </a:r>
            <a:br>
              <a:rPr lang="en-US" dirty="0"/>
            </a:br>
            <a:br>
              <a:rPr lang="en-US" dirty="0"/>
            </a:br>
            <a:r>
              <a:rPr lang="en-US" dirty="0"/>
              <a:t>20,495 commute out for jobs</a:t>
            </a:r>
            <a:br>
              <a:rPr lang="en-US" dirty="0"/>
            </a:br>
            <a:endParaRPr lang="en-US" dirty="0"/>
          </a:p>
        </p:txBody>
      </p:sp>
    </p:spTree>
    <p:extLst>
      <p:ext uri="{BB962C8B-B14F-4D97-AF65-F5344CB8AC3E}">
        <p14:creationId xmlns:p14="http://schemas.microsoft.com/office/powerpoint/2010/main" val="3045036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2546421116"/>
              </p:ext>
            </p:extLst>
          </p:nvPr>
        </p:nvGraphicFramePr>
        <p:xfrm>
          <a:off x="1299410" y="997653"/>
          <a:ext cx="8454189" cy="5176300"/>
        </p:xfrm>
        <a:graphic>
          <a:graphicData uri="http://schemas.openxmlformats.org/drawingml/2006/table">
            <a:tbl>
              <a:tblPr firstRow="1" bandRow="1">
                <a:tableStyleId>{5C22544A-7EE6-4342-B048-85BDC9FD1C3A}</a:tableStyleId>
              </a:tblPr>
              <a:tblGrid>
                <a:gridCol w="3287740">
                  <a:extLst>
                    <a:ext uri="{9D8B030D-6E8A-4147-A177-3AD203B41FA5}">
                      <a16:colId xmlns:a16="http://schemas.microsoft.com/office/drawing/2014/main" val="3797622313"/>
                    </a:ext>
                  </a:extLst>
                </a:gridCol>
                <a:gridCol w="3366020">
                  <a:extLst>
                    <a:ext uri="{9D8B030D-6E8A-4147-A177-3AD203B41FA5}">
                      <a16:colId xmlns:a16="http://schemas.microsoft.com/office/drawing/2014/main" val="3178159083"/>
                    </a:ext>
                  </a:extLst>
                </a:gridCol>
                <a:gridCol w="1800429">
                  <a:extLst>
                    <a:ext uri="{9D8B030D-6E8A-4147-A177-3AD203B41FA5}">
                      <a16:colId xmlns:a16="http://schemas.microsoft.com/office/drawing/2014/main" val="3974035312"/>
                    </a:ext>
                  </a:extLst>
                </a:gridCol>
              </a:tblGrid>
              <a:tr h="299500">
                <a:tc>
                  <a:txBody>
                    <a:bodyPr/>
                    <a:lstStyle/>
                    <a:p>
                      <a:pPr algn="ctr"/>
                      <a:r>
                        <a:rPr lang="en-US" sz="1200" dirty="0"/>
                        <a:t>COMPANY NAME</a:t>
                      </a:r>
                    </a:p>
                  </a:txBody>
                  <a:tcPr anchor="ctr"/>
                </a:tc>
                <a:tc>
                  <a:txBody>
                    <a:bodyPr/>
                    <a:lstStyle/>
                    <a:p>
                      <a:pPr algn="ctr"/>
                      <a:r>
                        <a:rPr lang="en-US" sz="1200" dirty="0"/>
                        <a:t>BUSINESS DESCRIPTION</a:t>
                      </a:r>
                    </a:p>
                  </a:txBody>
                  <a:tcPr anchor="ctr"/>
                </a:tc>
                <a:tc>
                  <a:txBody>
                    <a:bodyPr/>
                    <a:lstStyle/>
                    <a:p>
                      <a:pPr algn="ctr"/>
                      <a:r>
                        <a:rPr lang="en-US" sz="1200" dirty="0"/>
                        <a:t>EMPLOYEES</a:t>
                      </a:r>
                    </a:p>
                  </a:txBody>
                  <a:tcPr anchor="ctr"/>
                </a:tc>
                <a:extLst>
                  <a:ext uri="{0D108BD9-81ED-4DB2-BD59-A6C34878D82A}">
                    <a16:rowId xmlns:a16="http://schemas.microsoft.com/office/drawing/2014/main" val="3615295102"/>
                  </a:ext>
                </a:extLst>
              </a:tr>
              <a:tr h="299500">
                <a:tc>
                  <a:txBody>
                    <a:bodyPr/>
                    <a:lstStyle/>
                    <a:p>
                      <a:r>
                        <a:rPr lang="en-US" sz="1400" dirty="0"/>
                        <a:t>University of Michigan</a:t>
                      </a:r>
                    </a:p>
                  </a:txBody>
                  <a:tcPr/>
                </a:tc>
                <a:tc>
                  <a:txBody>
                    <a:bodyPr/>
                    <a:lstStyle/>
                    <a:p>
                      <a:r>
                        <a:rPr lang="en-US" sz="1400" dirty="0"/>
                        <a:t>Public University</a:t>
                      </a:r>
                      <a:r>
                        <a:rPr lang="en-US" sz="1400" baseline="0" dirty="0"/>
                        <a:t> and Health System</a:t>
                      </a:r>
                      <a:endParaRPr lang="en-US" sz="1400" dirty="0"/>
                    </a:p>
                  </a:txBody>
                  <a:tcPr/>
                </a:tc>
                <a:tc>
                  <a:txBody>
                    <a:bodyPr/>
                    <a:lstStyle/>
                    <a:p>
                      <a:pPr algn="ctr"/>
                      <a:r>
                        <a:rPr lang="en-US" sz="1400" dirty="0"/>
                        <a:t>30,835</a:t>
                      </a:r>
                    </a:p>
                  </a:txBody>
                  <a:tcPr/>
                </a:tc>
                <a:extLst>
                  <a:ext uri="{0D108BD9-81ED-4DB2-BD59-A6C34878D82A}">
                    <a16:rowId xmlns:a16="http://schemas.microsoft.com/office/drawing/2014/main" val="1380367980"/>
                  </a:ext>
                </a:extLst>
              </a:tr>
              <a:tr h="299500">
                <a:tc>
                  <a:txBody>
                    <a:bodyPr/>
                    <a:lstStyle/>
                    <a:p>
                      <a:r>
                        <a:rPr lang="en-US" sz="1400" dirty="0"/>
                        <a:t>Trinity Health</a:t>
                      </a:r>
                    </a:p>
                  </a:txBody>
                  <a:tcPr/>
                </a:tc>
                <a:tc>
                  <a:txBody>
                    <a:bodyPr/>
                    <a:lstStyle/>
                    <a:p>
                      <a:r>
                        <a:rPr lang="en-US" sz="1400" dirty="0"/>
                        <a:t>Health Care System</a:t>
                      </a:r>
                    </a:p>
                  </a:txBody>
                  <a:tcPr/>
                </a:tc>
                <a:tc>
                  <a:txBody>
                    <a:bodyPr/>
                    <a:lstStyle/>
                    <a:p>
                      <a:pPr algn="ctr"/>
                      <a:r>
                        <a:rPr lang="en-US" sz="1400" dirty="0"/>
                        <a:t>7,169</a:t>
                      </a:r>
                    </a:p>
                  </a:txBody>
                  <a:tcPr/>
                </a:tc>
                <a:extLst>
                  <a:ext uri="{0D108BD9-81ED-4DB2-BD59-A6C34878D82A}">
                    <a16:rowId xmlns:a16="http://schemas.microsoft.com/office/drawing/2014/main" val="2985692401"/>
                  </a:ext>
                </a:extLst>
              </a:tr>
              <a:tr h="299500">
                <a:tc>
                  <a:txBody>
                    <a:bodyPr/>
                    <a:lstStyle/>
                    <a:p>
                      <a:r>
                        <a:rPr lang="en-US" sz="1400" dirty="0"/>
                        <a:t>General Motors</a:t>
                      </a:r>
                      <a:r>
                        <a:rPr lang="en-US" sz="1400" baseline="0" dirty="0"/>
                        <a:t> Milford Proving Grounds </a:t>
                      </a:r>
                      <a:endParaRPr lang="en-US" sz="1400" dirty="0"/>
                    </a:p>
                  </a:txBody>
                  <a:tcPr/>
                </a:tc>
                <a:tc>
                  <a:txBody>
                    <a:bodyPr/>
                    <a:lstStyle/>
                    <a:p>
                      <a:r>
                        <a:rPr lang="en-US" sz="1400" dirty="0"/>
                        <a:t>OEM Research</a:t>
                      </a:r>
                    </a:p>
                  </a:txBody>
                  <a:tcPr/>
                </a:tc>
                <a:tc>
                  <a:txBody>
                    <a:bodyPr/>
                    <a:lstStyle/>
                    <a:p>
                      <a:pPr algn="ctr"/>
                      <a:r>
                        <a:rPr lang="en-US" sz="1400" dirty="0"/>
                        <a:t>3,750</a:t>
                      </a:r>
                    </a:p>
                  </a:txBody>
                  <a:tcPr/>
                </a:tc>
                <a:extLst>
                  <a:ext uri="{0D108BD9-81ED-4DB2-BD59-A6C34878D82A}">
                    <a16:rowId xmlns:a16="http://schemas.microsoft.com/office/drawing/2014/main" val="1855989789"/>
                  </a:ext>
                </a:extLst>
              </a:tr>
              <a:tr h="299500">
                <a:tc>
                  <a:txBody>
                    <a:bodyPr/>
                    <a:lstStyle/>
                    <a:p>
                      <a:r>
                        <a:rPr lang="en-US" sz="1400" dirty="0"/>
                        <a:t>VA Ann</a:t>
                      </a:r>
                      <a:r>
                        <a:rPr lang="en-US" sz="1400" baseline="0" dirty="0"/>
                        <a:t> Arbor Health System </a:t>
                      </a:r>
                      <a:endParaRPr lang="en-US" sz="1400" dirty="0"/>
                    </a:p>
                  </a:txBody>
                  <a:tcPr/>
                </a:tc>
                <a:tc>
                  <a:txBody>
                    <a:bodyPr/>
                    <a:lstStyle/>
                    <a:p>
                      <a:r>
                        <a:rPr lang="en-US" sz="1400" dirty="0"/>
                        <a:t>Medical</a:t>
                      </a:r>
                      <a:r>
                        <a:rPr lang="en-US" sz="1400" baseline="0" dirty="0"/>
                        <a:t> Center</a:t>
                      </a:r>
                      <a:endParaRPr lang="en-US" sz="1400" dirty="0"/>
                    </a:p>
                  </a:txBody>
                  <a:tcPr/>
                </a:tc>
                <a:tc>
                  <a:txBody>
                    <a:bodyPr/>
                    <a:lstStyle/>
                    <a:p>
                      <a:pPr algn="ctr"/>
                      <a:r>
                        <a:rPr lang="en-US" sz="1400" dirty="0"/>
                        <a:t>2,459</a:t>
                      </a:r>
                    </a:p>
                  </a:txBody>
                  <a:tcPr/>
                </a:tc>
                <a:extLst>
                  <a:ext uri="{0D108BD9-81ED-4DB2-BD59-A6C34878D82A}">
                    <a16:rowId xmlns:a16="http://schemas.microsoft.com/office/drawing/2014/main" val="3500178158"/>
                  </a:ext>
                </a:extLst>
              </a:tr>
              <a:tr h="299500">
                <a:tc>
                  <a:txBody>
                    <a:bodyPr/>
                    <a:lstStyle/>
                    <a:p>
                      <a:r>
                        <a:rPr lang="en-US" sz="1400" dirty="0"/>
                        <a:t>Ann Arbor Public</a:t>
                      </a:r>
                      <a:r>
                        <a:rPr lang="en-US" sz="1400" baseline="0" dirty="0"/>
                        <a:t> Schools</a:t>
                      </a:r>
                      <a:endParaRPr lang="en-US" sz="1400" dirty="0"/>
                    </a:p>
                  </a:txBody>
                  <a:tcPr/>
                </a:tc>
                <a:tc>
                  <a:txBody>
                    <a:bodyPr/>
                    <a:lstStyle/>
                    <a:p>
                      <a:r>
                        <a:rPr lang="en-US" sz="1400" dirty="0"/>
                        <a:t>Public School District </a:t>
                      </a:r>
                    </a:p>
                  </a:txBody>
                  <a:tcPr/>
                </a:tc>
                <a:tc>
                  <a:txBody>
                    <a:bodyPr/>
                    <a:lstStyle/>
                    <a:p>
                      <a:pPr algn="ctr"/>
                      <a:r>
                        <a:rPr lang="en-US" sz="1400" dirty="0"/>
                        <a:t>1,907</a:t>
                      </a:r>
                    </a:p>
                  </a:txBody>
                  <a:tcPr/>
                </a:tc>
                <a:extLst>
                  <a:ext uri="{0D108BD9-81ED-4DB2-BD59-A6C34878D82A}">
                    <a16:rowId xmlns:a16="http://schemas.microsoft.com/office/drawing/2014/main" val="3988896485"/>
                  </a:ext>
                </a:extLst>
              </a:tr>
              <a:tr h="299500">
                <a:tc>
                  <a:txBody>
                    <a:bodyPr/>
                    <a:lstStyle/>
                    <a:p>
                      <a:r>
                        <a:rPr lang="en-US" sz="1400" dirty="0" err="1"/>
                        <a:t>Faureica</a:t>
                      </a:r>
                      <a:r>
                        <a:rPr lang="en-US" sz="1400" dirty="0"/>
                        <a:t> North America</a:t>
                      </a:r>
                    </a:p>
                  </a:txBody>
                  <a:tcPr/>
                </a:tc>
                <a:tc>
                  <a:txBody>
                    <a:bodyPr/>
                    <a:lstStyle/>
                    <a:p>
                      <a:r>
                        <a:rPr lang="en-US" sz="1400" dirty="0"/>
                        <a:t>Automotive Component Manufacturing</a:t>
                      </a:r>
                    </a:p>
                  </a:txBody>
                  <a:tcPr/>
                </a:tc>
                <a:tc>
                  <a:txBody>
                    <a:bodyPr/>
                    <a:lstStyle/>
                    <a:p>
                      <a:pPr algn="ctr"/>
                      <a:r>
                        <a:rPr lang="en-US" sz="1400" dirty="0"/>
                        <a:t>1,850</a:t>
                      </a:r>
                    </a:p>
                  </a:txBody>
                  <a:tcPr/>
                </a:tc>
                <a:extLst>
                  <a:ext uri="{0D108BD9-81ED-4DB2-BD59-A6C34878D82A}">
                    <a16:rowId xmlns:a16="http://schemas.microsoft.com/office/drawing/2014/main" val="1288637778"/>
                  </a:ext>
                </a:extLst>
              </a:tr>
              <a:tr h="299500">
                <a:tc>
                  <a:txBody>
                    <a:bodyPr/>
                    <a:lstStyle/>
                    <a:p>
                      <a:r>
                        <a:rPr lang="en-US" sz="1400" dirty="0"/>
                        <a:t>Eastern Michigan University</a:t>
                      </a:r>
                    </a:p>
                  </a:txBody>
                  <a:tcPr/>
                </a:tc>
                <a:tc>
                  <a:txBody>
                    <a:bodyPr/>
                    <a:lstStyle/>
                    <a:p>
                      <a:r>
                        <a:rPr lang="en-US" sz="1400" dirty="0"/>
                        <a:t>Public University</a:t>
                      </a:r>
                    </a:p>
                  </a:txBody>
                  <a:tcPr/>
                </a:tc>
                <a:tc>
                  <a:txBody>
                    <a:bodyPr/>
                    <a:lstStyle/>
                    <a:p>
                      <a:pPr algn="ctr"/>
                      <a:r>
                        <a:rPr lang="en-US" sz="1400" dirty="0"/>
                        <a:t>1,617</a:t>
                      </a:r>
                    </a:p>
                  </a:txBody>
                  <a:tcPr/>
                </a:tc>
                <a:extLst>
                  <a:ext uri="{0D108BD9-81ED-4DB2-BD59-A6C34878D82A}">
                    <a16:rowId xmlns:a16="http://schemas.microsoft.com/office/drawing/2014/main" val="700672853"/>
                  </a:ext>
                </a:extLst>
              </a:tr>
              <a:tr h="299500">
                <a:tc>
                  <a:txBody>
                    <a:bodyPr/>
                    <a:lstStyle/>
                    <a:p>
                      <a:r>
                        <a:rPr lang="en-US" sz="1400" dirty="0"/>
                        <a:t>Integrated</a:t>
                      </a:r>
                      <a:r>
                        <a:rPr lang="en-US" sz="1400" baseline="0" dirty="0"/>
                        <a:t> Health Associates</a:t>
                      </a:r>
                      <a:endParaRPr lang="en-US" sz="1400" dirty="0"/>
                    </a:p>
                  </a:txBody>
                  <a:tcPr/>
                </a:tc>
                <a:tc>
                  <a:txBody>
                    <a:bodyPr/>
                    <a:lstStyle/>
                    <a:p>
                      <a:r>
                        <a:rPr lang="en-US" sz="1400" dirty="0"/>
                        <a:t>Medical Center</a:t>
                      </a:r>
                    </a:p>
                  </a:txBody>
                  <a:tcPr/>
                </a:tc>
                <a:tc>
                  <a:txBody>
                    <a:bodyPr/>
                    <a:lstStyle/>
                    <a:p>
                      <a:pPr algn="ctr"/>
                      <a:r>
                        <a:rPr lang="en-US" sz="1400" dirty="0"/>
                        <a:t>1,268</a:t>
                      </a:r>
                    </a:p>
                  </a:txBody>
                  <a:tcPr/>
                </a:tc>
                <a:extLst>
                  <a:ext uri="{0D108BD9-81ED-4DB2-BD59-A6C34878D82A}">
                    <a16:rowId xmlns:a16="http://schemas.microsoft.com/office/drawing/2014/main" val="1945713473"/>
                  </a:ext>
                </a:extLst>
              </a:tr>
              <a:tr h="299500">
                <a:tc>
                  <a:txBody>
                    <a:bodyPr/>
                    <a:lstStyle/>
                    <a:p>
                      <a:r>
                        <a:rPr lang="en-US" sz="1400" dirty="0"/>
                        <a:t>Washtenaw County</a:t>
                      </a:r>
                    </a:p>
                  </a:txBody>
                  <a:tcPr/>
                </a:tc>
                <a:tc>
                  <a:txBody>
                    <a:bodyPr/>
                    <a:lstStyle/>
                    <a:p>
                      <a:r>
                        <a:rPr lang="en-US" sz="1400" dirty="0"/>
                        <a:t>Government</a:t>
                      </a:r>
                    </a:p>
                  </a:txBody>
                  <a:tcPr/>
                </a:tc>
                <a:tc>
                  <a:txBody>
                    <a:bodyPr/>
                    <a:lstStyle/>
                    <a:p>
                      <a:pPr algn="ctr"/>
                      <a:r>
                        <a:rPr lang="en-US" sz="1400" dirty="0"/>
                        <a:t>1,260</a:t>
                      </a:r>
                    </a:p>
                  </a:txBody>
                  <a:tcPr/>
                </a:tc>
                <a:extLst>
                  <a:ext uri="{0D108BD9-81ED-4DB2-BD59-A6C34878D82A}">
                    <a16:rowId xmlns:a16="http://schemas.microsoft.com/office/drawing/2014/main" val="3753928130"/>
                  </a:ext>
                </a:extLst>
              </a:tr>
              <a:tr h="299500">
                <a:tc>
                  <a:txBody>
                    <a:bodyPr/>
                    <a:lstStyle/>
                    <a:p>
                      <a:r>
                        <a:rPr lang="en-US" sz="1400" dirty="0"/>
                        <a:t>Thomson Reuters</a:t>
                      </a:r>
                    </a:p>
                  </a:txBody>
                  <a:tcPr/>
                </a:tc>
                <a:tc>
                  <a:txBody>
                    <a:bodyPr/>
                    <a:lstStyle/>
                    <a:p>
                      <a:r>
                        <a:rPr lang="en-US" sz="1400" dirty="0"/>
                        <a:t>Software/IT</a:t>
                      </a:r>
                    </a:p>
                  </a:txBody>
                  <a:tcPr/>
                </a:tc>
                <a:tc>
                  <a:txBody>
                    <a:bodyPr/>
                    <a:lstStyle/>
                    <a:p>
                      <a:pPr algn="ctr"/>
                      <a:r>
                        <a:rPr lang="en-US" sz="1400" dirty="0"/>
                        <a:t>1,200</a:t>
                      </a:r>
                    </a:p>
                  </a:txBody>
                  <a:tcPr/>
                </a:tc>
                <a:extLst>
                  <a:ext uri="{0D108BD9-81ED-4DB2-BD59-A6C34878D82A}">
                    <a16:rowId xmlns:a16="http://schemas.microsoft.com/office/drawing/2014/main" val="1099639665"/>
                  </a:ext>
                </a:extLst>
              </a:tr>
              <a:tr h="299500">
                <a:tc>
                  <a:txBody>
                    <a:bodyPr/>
                    <a:lstStyle/>
                    <a:p>
                      <a:r>
                        <a:rPr lang="en-US" sz="1400" dirty="0" err="1"/>
                        <a:t>Truven</a:t>
                      </a:r>
                      <a:r>
                        <a:rPr lang="en-US" sz="1400" baseline="0" dirty="0"/>
                        <a:t> Health Analytics</a:t>
                      </a:r>
                      <a:endParaRPr lang="en-US" sz="1400" dirty="0"/>
                    </a:p>
                  </a:txBody>
                  <a:tcPr/>
                </a:tc>
                <a:tc>
                  <a:txBody>
                    <a:bodyPr/>
                    <a:lstStyle/>
                    <a:p>
                      <a:r>
                        <a:rPr lang="en-US" sz="1400" dirty="0"/>
                        <a:t>Data and Information</a:t>
                      </a:r>
                    </a:p>
                  </a:txBody>
                  <a:tcPr/>
                </a:tc>
                <a:tc>
                  <a:txBody>
                    <a:bodyPr/>
                    <a:lstStyle/>
                    <a:p>
                      <a:pPr algn="ctr"/>
                      <a:r>
                        <a:rPr lang="en-US" sz="1400" dirty="0"/>
                        <a:t>850</a:t>
                      </a:r>
                    </a:p>
                  </a:txBody>
                  <a:tcPr/>
                </a:tc>
                <a:extLst>
                  <a:ext uri="{0D108BD9-81ED-4DB2-BD59-A6C34878D82A}">
                    <a16:rowId xmlns:a16="http://schemas.microsoft.com/office/drawing/2014/main" val="1192805971"/>
                  </a:ext>
                </a:extLst>
              </a:tr>
              <a:tr h="299500">
                <a:tc>
                  <a:txBody>
                    <a:bodyPr/>
                    <a:lstStyle/>
                    <a:p>
                      <a:r>
                        <a:rPr lang="en-US" sz="1400" dirty="0" err="1"/>
                        <a:t>Grupo</a:t>
                      </a:r>
                      <a:r>
                        <a:rPr lang="en-US" sz="1400" dirty="0"/>
                        <a:t> </a:t>
                      </a:r>
                      <a:r>
                        <a:rPr lang="en-US" sz="1400" dirty="0" err="1"/>
                        <a:t>Antolin</a:t>
                      </a:r>
                      <a:r>
                        <a:rPr lang="en-US" sz="1400" dirty="0"/>
                        <a:t> Interiors</a:t>
                      </a:r>
                    </a:p>
                  </a:txBody>
                  <a:tcPr/>
                </a:tc>
                <a:tc>
                  <a:txBody>
                    <a:bodyPr/>
                    <a:lstStyle/>
                    <a:p>
                      <a:r>
                        <a:rPr lang="en-US" sz="1400" dirty="0"/>
                        <a:t>Automotive Component Manufacturing</a:t>
                      </a:r>
                    </a:p>
                  </a:txBody>
                  <a:tcPr/>
                </a:tc>
                <a:tc>
                  <a:txBody>
                    <a:bodyPr/>
                    <a:lstStyle/>
                    <a:p>
                      <a:pPr algn="ctr"/>
                      <a:r>
                        <a:rPr lang="en-US" sz="1400" dirty="0"/>
                        <a:t>800</a:t>
                      </a:r>
                    </a:p>
                  </a:txBody>
                  <a:tcPr/>
                </a:tc>
                <a:extLst>
                  <a:ext uri="{0D108BD9-81ED-4DB2-BD59-A6C34878D82A}">
                    <a16:rowId xmlns:a16="http://schemas.microsoft.com/office/drawing/2014/main" val="634349035"/>
                  </a:ext>
                </a:extLst>
              </a:tr>
              <a:tr h="299500">
                <a:tc>
                  <a:txBody>
                    <a:bodyPr/>
                    <a:lstStyle/>
                    <a:p>
                      <a:r>
                        <a:rPr lang="en-US" sz="1400" dirty="0"/>
                        <a:t>The Summit America Corporation</a:t>
                      </a:r>
                    </a:p>
                  </a:txBody>
                  <a:tcPr/>
                </a:tc>
                <a:tc>
                  <a:txBody>
                    <a:bodyPr/>
                    <a:lstStyle/>
                    <a:p>
                      <a:r>
                        <a:rPr lang="en-US" sz="1400" dirty="0"/>
                        <a:t>Automotive</a:t>
                      </a:r>
                      <a:r>
                        <a:rPr lang="en-US" sz="1400" baseline="0" dirty="0"/>
                        <a:t> Component Manufacturing</a:t>
                      </a:r>
                      <a:endParaRPr lang="en-US" sz="1400" dirty="0"/>
                    </a:p>
                  </a:txBody>
                  <a:tcPr/>
                </a:tc>
                <a:tc>
                  <a:txBody>
                    <a:bodyPr/>
                    <a:lstStyle/>
                    <a:p>
                      <a:pPr algn="ctr"/>
                      <a:r>
                        <a:rPr lang="en-US" sz="1400" dirty="0"/>
                        <a:t>800</a:t>
                      </a:r>
                    </a:p>
                  </a:txBody>
                  <a:tcPr/>
                </a:tc>
                <a:extLst>
                  <a:ext uri="{0D108BD9-81ED-4DB2-BD59-A6C34878D82A}">
                    <a16:rowId xmlns:a16="http://schemas.microsoft.com/office/drawing/2014/main" val="1703784802"/>
                  </a:ext>
                </a:extLst>
              </a:tr>
              <a:tr h="299500">
                <a:tc>
                  <a:txBody>
                    <a:bodyPr/>
                    <a:lstStyle/>
                    <a:p>
                      <a:r>
                        <a:rPr lang="en-US" sz="1400" dirty="0"/>
                        <a:t>Ford Motor Company</a:t>
                      </a:r>
                    </a:p>
                  </a:txBody>
                  <a:tcPr/>
                </a:tc>
                <a:tc>
                  <a:txBody>
                    <a:bodyPr/>
                    <a:lstStyle/>
                    <a:p>
                      <a:r>
                        <a:rPr lang="en-US" sz="1400" dirty="0"/>
                        <a:t>Automotive Component</a:t>
                      </a:r>
                      <a:r>
                        <a:rPr lang="en-US" sz="1400" baseline="0" dirty="0"/>
                        <a:t> Manufacturing</a:t>
                      </a:r>
                      <a:endParaRPr lang="en-US" sz="1400" dirty="0"/>
                    </a:p>
                  </a:txBody>
                  <a:tcPr/>
                </a:tc>
                <a:tc>
                  <a:txBody>
                    <a:bodyPr/>
                    <a:lstStyle/>
                    <a:p>
                      <a:pPr algn="ctr"/>
                      <a:r>
                        <a:rPr lang="en-US" sz="1400" dirty="0"/>
                        <a:t>784</a:t>
                      </a:r>
                    </a:p>
                  </a:txBody>
                  <a:tcPr/>
                </a:tc>
                <a:extLst>
                  <a:ext uri="{0D108BD9-81ED-4DB2-BD59-A6C34878D82A}">
                    <a16:rowId xmlns:a16="http://schemas.microsoft.com/office/drawing/2014/main" val="2945701482"/>
                  </a:ext>
                </a:extLst>
              </a:tr>
              <a:tr h="299500">
                <a:tc>
                  <a:txBody>
                    <a:bodyPr/>
                    <a:lstStyle/>
                    <a:p>
                      <a:r>
                        <a:rPr lang="en-US" sz="1400" dirty="0"/>
                        <a:t>Domino’s Pizza</a:t>
                      </a:r>
                    </a:p>
                  </a:txBody>
                  <a:tcPr/>
                </a:tc>
                <a:tc>
                  <a:txBody>
                    <a:bodyPr/>
                    <a:lstStyle/>
                    <a:p>
                      <a:r>
                        <a:rPr lang="en-US" sz="1400" dirty="0"/>
                        <a:t>Headquarters</a:t>
                      </a:r>
                    </a:p>
                  </a:txBody>
                  <a:tcPr/>
                </a:tc>
                <a:tc>
                  <a:txBody>
                    <a:bodyPr/>
                    <a:lstStyle/>
                    <a:p>
                      <a:pPr algn="ctr"/>
                      <a:r>
                        <a:rPr lang="en-US" sz="1400" dirty="0"/>
                        <a:t>734</a:t>
                      </a:r>
                    </a:p>
                  </a:txBody>
                  <a:tcPr/>
                </a:tc>
                <a:extLst>
                  <a:ext uri="{0D108BD9-81ED-4DB2-BD59-A6C34878D82A}">
                    <a16:rowId xmlns:a16="http://schemas.microsoft.com/office/drawing/2014/main" val="3101323584"/>
                  </a:ext>
                </a:extLst>
              </a:tr>
              <a:tr h="299500">
                <a:tc>
                  <a:txBody>
                    <a:bodyPr/>
                    <a:lstStyle/>
                    <a:p>
                      <a:r>
                        <a:rPr lang="en-US" sz="1400" dirty="0"/>
                        <a:t>City</a:t>
                      </a:r>
                      <a:r>
                        <a:rPr lang="en-US" sz="1400" baseline="0" dirty="0"/>
                        <a:t> of Ann Arbor</a:t>
                      </a:r>
                      <a:endParaRPr lang="en-US" sz="1400" dirty="0"/>
                    </a:p>
                  </a:txBody>
                  <a:tcPr/>
                </a:tc>
                <a:tc>
                  <a:txBody>
                    <a:bodyPr/>
                    <a:lstStyle/>
                    <a:p>
                      <a:r>
                        <a:rPr lang="en-US" sz="1400" dirty="0"/>
                        <a:t>Government</a:t>
                      </a:r>
                    </a:p>
                  </a:txBody>
                  <a:tcPr/>
                </a:tc>
                <a:tc>
                  <a:txBody>
                    <a:bodyPr/>
                    <a:lstStyle/>
                    <a:p>
                      <a:pPr algn="ctr"/>
                      <a:r>
                        <a:rPr lang="en-US" sz="1400" dirty="0"/>
                        <a:t>729</a:t>
                      </a:r>
                    </a:p>
                  </a:txBody>
                  <a:tcPr/>
                </a:tc>
                <a:extLst>
                  <a:ext uri="{0D108BD9-81ED-4DB2-BD59-A6C34878D82A}">
                    <a16:rowId xmlns:a16="http://schemas.microsoft.com/office/drawing/2014/main" val="1982634286"/>
                  </a:ext>
                </a:extLst>
              </a:tr>
            </a:tbl>
          </a:graphicData>
        </a:graphic>
      </p:graphicFrame>
      <p:sp>
        <p:nvSpPr>
          <p:cNvPr id="3" name="Title 2"/>
          <p:cNvSpPr>
            <a:spLocks noGrp="1"/>
          </p:cNvSpPr>
          <p:nvPr>
            <p:ph type="title"/>
          </p:nvPr>
        </p:nvSpPr>
        <p:spPr>
          <a:xfrm>
            <a:off x="838200" y="0"/>
            <a:ext cx="10515600" cy="1325563"/>
          </a:xfrm>
        </p:spPr>
        <p:txBody>
          <a:bodyPr>
            <a:normAutofit/>
          </a:bodyPr>
          <a:lstStyle/>
          <a:p>
            <a:r>
              <a:rPr lang="en-US" dirty="0"/>
              <a:t>Major Area Employers</a:t>
            </a:r>
          </a:p>
        </p:txBody>
      </p:sp>
      <p:sp>
        <p:nvSpPr>
          <p:cNvPr id="5" name="Slide Number Placeholder 4"/>
          <p:cNvSpPr>
            <a:spLocks noGrp="1"/>
          </p:cNvSpPr>
          <p:nvPr>
            <p:ph type="sldNum" sz="quarter" idx="12"/>
          </p:nvPr>
        </p:nvSpPr>
        <p:spPr/>
        <p:txBody>
          <a:bodyPr/>
          <a:lstStyle/>
          <a:p>
            <a:fld id="{D50969F6-A8D2-4857-8DEB-7C6AD9B64357}" type="slidenum">
              <a:rPr lang="en-US" smtClean="0"/>
              <a:pPr/>
              <a:t>17</a:t>
            </a:fld>
            <a:endParaRPr lang="en-US"/>
          </a:p>
        </p:txBody>
      </p:sp>
      <p:sp>
        <p:nvSpPr>
          <p:cNvPr id="8" name="TextBox 7"/>
          <p:cNvSpPr txBox="1"/>
          <p:nvPr/>
        </p:nvSpPr>
        <p:spPr>
          <a:xfrm>
            <a:off x="5943600" y="6400412"/>
            <a:ext cx="5257800" cy="276999"/>
          </a:xfrm>
          <a:prstGeom prst="rect">
            <a:avLst/>
          </a:prstGeom>
          <a:noFill/>
        </p:spPr>
        <p:txBody>
          <a:bodyPr wrap="square" rtlCol="0">
            <a:spAutoFit/>
          </a:bodyPr>
          <a:lstStyle/>
          <a:p>
            <a:pPr algn="r"/>
            <a:r>
              <a:rPr lang="en-US" sz="1200" dirty="0"/>
              <a:t>Source:  Ann Arbor SPARK (January 2017)</a:t>
            </a:r>
            <a:endParaRPr lang="en-US" dirty="0"/>
          </a:p>
        </p:txBody>
      </p:sp>
    </p:spTree>
    <p:extLst>
      <p:ext uri="{BB962C8B-B14F-4D97-AF65-F5344CB8AC3E}">
        <p14:creationId xmlns:p14="http://schemas.microsoft.com/office/powerpoint/2010/main" val="3437997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2"/>
                </a:solidFill>
              </a:rPr>
              <a:t>U of M Enrollment and Ann Arbor Population</a:t>
            </a:r>
          </a:p>
        </p:txBody>
      </p:sp>
      <p:sp>
        <p:nvSpPr>
          <p:cNvPr id="5" name="Content Placeholder 4"/>
          <p:cNvSpPr>
            <a:spLocks noGrp="1"/>
          </p:cNvSpPr>
          <p:nvPr>
            <p:ph idx="1"/>
          </p:nvPr>
        </p:nvSpPr>
        <p:spPr/>
        <p:txBody>
          <a:bodyPr/>
          <a:lstStyle/>
          <a:p>
            <a:endParaRPr lang="en-US" dirty="0"/>
          </a:p>
        </p:txBody>
      </p:sp>
      <p:sp>
        <p:nvSpPr>
          <p:cNvPr id="6" name="Text Placeholder 5"/>
          <p:cNvSpPr>
            <a:spLocks noGrp="1"/>
          </p:cNvSpPr>
          <p:nvPr>
            <p:ph type="body" sz="half" idx="2"/>
          </p:nvPr>
        </p:nvSpPr>
        <p:spPr>
          <a:xfrm>
            <a:off x="839787" y="2233863"/>
            <a:ext cx="3932237" cy="3811588"/>
          </a:xfrm>
        </p:spPr>
        <p:txBody>
          <a:bodyPr>
            <a:normAutofit/>
          </a:bodyPr>
          <a:lstStyle/>
          <a:p>
            <a:r>
              <a:rPr lang="en-US" sz="2000" dirty="0"/>
              <a:t>U of M enrollment </a:t>
            </a:r>
            <a:r>
              <a:rPr lang="en-US" sz="2000"/>
              <a:t>in 1999 – </a:t>
            </a:r>
            <a:r>
              <a:rPr lang="en-US" sz="2000" b="1"/>
              <a:t>37,846</a:t>
            </a:r>
            <a:endParaRPr lang="en-US" sz="2000" b="1" dirty="0"/>
          </a:p>
          <a:p>
            <a:r>
              <a:rPr lang="en-US" sz="2000" dirty="0"/>
              <a:t>U of M enrollment in 2018 - </a:t>
            </a:r>
            <a:r>
              <a:rPr lang="en-US" sz="2000" b="1" dirty="0"/>
              <a:t>46,716</a:t>
            </a:r>
            <a:r>
              <a:rPr lang="en-US" sz="2000" dirty="0"/>
              <a:t> </a:t>
            </a:r>
          </a:p>
          <a:p>
            <a:pPr marL="285750" indent="-285750">
              <a:buFont typeface="Arial" panose="020B0604020202020204" pitchFamily="34" charset="0"/>
              <a:buChar char="•"/>
            </a:pPr>
            <a:endParaRPr lang="en-US" sz="2000" dirty="0"/>
          </a:p>
        </p:txBody>
      </p:sp>
      <p:sp>
        <p:nvSpPr>
          <p:cNvPr id="2" name="Rectangle 1"/>
          <p:cNvSpPr/>
          <p:nvPr/>
        </p:nvSpPr>
        <p:spPr>
          <a:xfrm>
            <a:off x="4772024" y="6037513"/>
            <a:ext cx="4131345" cy="553998"/>
          </a:xfrm>
          <a:prstGeom prst="rect">
            <a:avLst/>
          </a:prstGeom>
        </p:spPr>
        <p:txBody>
          <a:bodyPr wrap="square">
            <a:spAutoFit/>
          </a:bodyPr>
          <a:lstStyle/>
          <a:p>
            <a:pPr algn="ctr"/>
            <a:r>
              <a:rPr lang="en-US" sz="1000" i="1" dirty="0"/>
              <a:t>Source: University of Michigan Enrollment and On-Campus Housing</a:t>
            </a:r>
          </a:p>
          <a:p>
            <a:pPr algn="ctr"/>
            <a:r>
              <a:rPr lang="en-US" sz="1000" i="1" dirty="0"/>
              <a:t>Capacity for available date ranges. Enrollment data from Common Data</a:t>
            </a:r>
          </a:p>
          <a:p>
            <a:pPr algn="ctr"/>
            <a:r>
              <a:rPr lang="en-US" sz="1000" i="1" dirty="0"/>
              <a:t>Set; housing capacity data from University Housing</a:t>
            </a:r>
            <a:endParaRPr lang="en-US" sz="1000" dirty="0"/>
          </a:p>
        </p:txBody>
      </p:sp>
      <p:pic>
        <p:nvPicPr>
          <p:cNvPr id="8" name="Picture 7"/>
          <p:cNvPicPr>
            <a:picLocks noChangeAspect="1"/>
          </p:cNvPicPr>
          <p:nvPr/>
        </p:nvPicPr>
        <p:blipFill>
          <a:blip r:embed="rId3"/>
          <a:stretch>
            <a:fillRect/>
          </a:stretch>
        </p:blipFill>
        <p:spPr>
          <a:xfrm>
            <a:off x="4960156" y="731790"/>
            <a:ext cx="6618264" cy="5241472"/>
          </a:xfrm>
          <a:prstGeom prst="rect">
            <a:avLst/>
          </a:prstGeom>
          <a:ln>
            <a:solidFill>
              <a:schemeClr val="tx2"/>
            </a:solidFill>
          </a:ln>
        </p:spPr>
      </p:pic>
    </p:spTree>
    <p:extLst>
      <p:ext uri="{BB962C8B-B14F-4D97-AF65-F5344CB8AC3E}">
        <p14:creationId xmlns:p14="http://schemas.microsoft.com/office/powerpoint/2010/main" val="3635639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676" y="365125"/>
            <a:ext cx="11876690" cy="1325563"/>
          </a:xfrm>
        </p:spPr>
        <p:txBody>
          <a:bodyPr anchor="t">
            <a:normAutofit fontScale="90000"/>
          </a:bodyPr>
          <a:lstStyle/>
          <a:p>
            <a:r>
              <a:rPr lang="en-US" b="1" dirty="0">
                <a:solidFill>
                  <a:srgbClr val="0070C0"/>
                </a:solidFill>
                <a:latin typeface="PT Sans"/>
              </a:rPr>
              <a:t>If there is such a huge demand for affordable housing, why isn’t the private sector building it?</a:t>
            </a:r>
          </a:p>
        </p:txBody>
      </p:sp>
      <p:sp>
        <p:nvSpPr>
          <p:cNvPr id="4" name="Slide Number Placeholder 3"/>
          <p:cNvSpPr>
            <a:spLocks noGrp="1"/>
          </p:cNvSpPr>
          <p:nvPr>
            <p:ph type="sldNum" sz="quarter" idx="12"/>
          </p:nvPr>
        </p:nvSpPr>
        <p:spPr/>
        <p:txBody>
          <a:bodyPr/>
          <a:lstStyle/>
          <a:p>
            <a:fld id="{B0D84AA5-A732-4BF0-B22A-9EAA277D4E56}" type="slidenum">
              <a:rPr lang="en-US" smtClean="0"/>
              <a:t>19</a:t>
            </a:fld>
            <a:endParaRPr lang="en-US"/>
          </a:p>
        </p:txBody>
      </p:sp>
      <p:sp>
        <p:nvSpPr>
          <p:cNvPr id="17" name="Pie 16"/>
          <p:cNvSpPr/>
          <p:nvPr/>
        </p:nvSpPr>
        <p:spPr>
          <a:xfrm>
            <a:off x="1117940" y="1981103"/>
            <a:ext cx="4228594" cy="4206555"/>
          </a:xfrm>
          <a:prstGeom prst="pie">
            <a:avLst>
              <a:gd name="adj1" fmla="val 16200000"/>
              <a:gd name="adj2" fmla="val 18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8" name="Group 7"/>
          <p:cNvGrpSpPr/>
          <p:nvPr/>
        </p:nvGrpSpPr>
        <p:grpSpPr>
          <a:xfrm>
            <a:off x="1041289" y="2114023"/>
            <a:ext cx="4228594" cy="4206555"/>
            <a:chOff x="1251145" y="420914"/>
            <a:chExt cx="3721774" cy="3721774"/>
          </a:xfrm>
        </p:grpSpPr>
        <p:sp>
          <p:nvSpPr>
            <p:cNvPr id="15" name="Pie 14"/>
            <p:cNvSpPr/>
            <p:nvPr/>
          </p:nvSpPr>
          <p:spPr>
            <a:xfrm>
              <a:off x="1251145" y="420914"/>
              <a:ext cx="3721774" cy="3721774"/>
            </a:xfrm>
            <a:prstGeom prst="pie">
              <a:avLst>
                <a:gd name="adj1" fmla="val 1800000"/>
                <a:gd name="adj2" fmla="val 90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Pie 6"/>
            <p:cNvSpPr txBox="1"/>
            <p:nvPr/>
          </p:nvSpPr>
          <p:spPr>
            <a:xfrm>
              <a:off x="2137282" y="2835637"/>
              <a:ext cx="1993807" cy="9747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dirty="0"/>
                <a:t>Competitive</a:t>
              </a:r>
              <a:endParaRPr lang="en-US" sz="3000" kern="1200" dirty="0"/>
            </a:p>
          </p:txBody>
        </p:sp>
      </p:grpSp>
      <p:grpSp>
        <p:nvGrpSpPr>
          <p:cNvPr id="9" name="Group 8"/>
          <p:cNvGrpSpPr/>
          <p:nvPr/>
        </p:nvGrpSpPr>
        <p:grpSpPr>
          <a:xfrm>
            <a:off x="964638" y="1981103"/>
            <a:ext cx="4228594" cy="4206555"/>
            <a:chOff x="1174494" y="287994"/>
            <a:chExt cx="3721774" cy="3721774"/>
          </a:xfrm>
        </p:grpSpPr>
        <p:sp>
          <p:nvSpPr>
            <p:cNvPr id="13" name="Pie 12"/>
            <p:cNvSpPr/>
            <p:nvPr/>
          </p:nvSpPr>
          <p:spPr>
            <a:xfrm>
              <a:off x="1174494" y="287994"/>
              <a:ext cx="3721774" cy="3721774"/>
            </a:xfrm>
            <a:prstGeom prst="pie">
              <a:avLst>
                <a:gd name="adj1" fmla="val 9000000"/>
                <a:gd name="adj2" fmla="val 162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Pie 8"/>
            <p:cNvSpPr txBox="1"/>
            <p:nvPr/>
          </p:nvSpPr>
          <p:spPr>
            <a:xfrm>
              <a:off x="1605600" y="1076656"/>
              <a:ext cx="1329205" cy="11076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dirty="0"/>
                <a:t>Requires Subsidy</a:t>
              </a:r>
              <a:endParaRPr lang="en-US" sz="3000" kern="1200" dirty="0"/>
            </a:p>
          </p:txBody>
        </p:sp>
      </p:grpSp>
      <p:sp>
        <p:nvSpPr>
          <p:cNvPr id="10" name="Circular Arrow 9"/>
          <p:cNvSpPr/>
          <p:nvPr/>
        </p:nvSpPr>
        <p:spPr>
          <a:xfrm>
            <a:off x="825104" y="1690688"/>
            <a:ext cx="4752134" cy="4727366"/>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Circular Arrow 10"/>
          <p:cNvSpPr/>
          <p:nvPr/>
        </p:nvSpPr>
        <p:spPr>
          <a:xfrm>
            <a:off x="748146" y="1823374"/>
            <a:ext cx="4752134" cy="4727366"/>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2" name="Circular Arrow 11"/>
          <p:cNvSpPr/>
          <p:nvPr/>
        </p:nvSpPr>
        <p:spPr>
          <a:xfrm>
            <a:off x="671188" y="1690688"/>
            <a:ext cx="4752134" cy="4727366"/>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9" name="Pie 4"/>
          <p:cNvSpPr txBox="1"/>
          <p:nvPr/>
        </p:nvSpPr>
        <p:spPr>
          <a:xfrm>
            <a:off x="3343660" y="2872492"/>
            <a:ext cx="1510212" cy="12519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kern="1200" dirty="0"/>
              <a:t>Limited</a:t>
            </a:r>
          </a:p>
          <a:p>
            <a:pPr lvl="0" algn="ctr" defTabSz="1333500">
              <a:lnSpc>
                <a:spcPct val="90000"/>
              </a:lnSpc>
              <a:spcBef>
                <a:spcPct val="0"/>
              </a:spcBef>
              <a:spcAft>
                <a:spcPct val="35000"/>
              </a:spcAft>
            </a:pPr>
            <a:r>
              <a:rPr lang="en-US" sz="3000" dirty="0"/>
              <a:t>Resource</a:t>
            </a:r>
            <a:r>
              <a:rPr lang="en-US" sz="3000" kern="1200" dirty="0"/>
              <a:t> </a:t>
            </a:r>
          </a:p>
        </p:txBody>
      </p:sp>
      <p:sp>
        <p:nvSpPr>
          <p:cNvPr id="31" name="Pie 30"/>
          <p:cNvSpPr/>
          <p:nvPr/>
        </p:nvSpPr>
        <p:spPr>
          <a:xfrm>
            <a:off x="6737544" y="1981103"/>
            <a:ext cx="4228594" cy="4206555"/>
          </a:xfrm>
          <a:prstGeom prst="pie">
            <a:avLst>
              <a:gd name="adj1" fmla="val 16200000"/>
              <a:gd name="adj2" fmla="val 18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32" name="Group 31"/>
          <p:cNvGrpSpPr/>
          <p:nvPr/>
        </p:nvGrpSpPr>
        <p:grpSpPr>
          <a:xfrm>
            <a:off x="6660893" y="2114023"/>
            <a:ext cx="4228594" cy="4206555"/>
            <a:chOff x="1251145" y="420914"/>
            <a:chExt cx="3721774" cy="3721774"/>
          </a:xfrm>
        </p:grpSpPr>
        <p:sp>
          <p:nvSpPr>
            <p:cNvPr id="33" name="Pie 32"/>
            <p:cNvSpPr/>
            <p:nvPr/>
          </p:nvSpPr>
          <p:spPr>
            <a:xfrm>
              <a:off x="1251145" y="420914"/>
              <a:ext cx="3721774" cy="3721774"/>
            </a:xfrm>
            <a:prstGeom prst="pie">
              <a:avLst>
                <a:gd name="adj1" fmla="val 1800000"/>
                <a:gd name="adj2" fmla="val 90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Pie 6"/>
            <p:cNvSpPr txBox="1"/>
            <p:nvPr/>
          </p:nvSpPr>
          <p:spPr>
            <a:xfrm>
              <a:off x="2137282" y="2835637"/>
              <a:ext cx="1993807" cy="9747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dirty="0"/>
                <a:t>Site Specific</a:t>
              </a:r>
              <a:endParaRPr lang="en-US" sz="3000" kern="1200" dirty="0"/>
            </a:p>
          </p:txBody>
        </p:sp>
      </p:grpSp>
      <p:grpSp>
        <p:nvGrpSpPr>
          <p:cNvPr id="35" name="Group 34"/>
          <p:cNvGrpSpPr/>
          <p:nvPr/>
        </p:nvGrpSpPr>
        <p:grpSpPr>
          <a:xfrm>
            <a:off x="6584242" y="1981103"/>
            <a:ext cx="4228594" cy="4206555"/>
            <a:chOff x="1174494" y="287994"/>
            <a:chExt cx="3721774" cy="3721774"/>
          </a:xfrm>
        </p:grpSpPr>
        <p:sp>
          <p:nvSpPr>
            <p:cNvPr id="36" name="Pie 35"/>
            <p:cNvSpPr/>
            <p:nvPr/>
          </p:nvSpPr>
          <p:spPr>
            <a:xfrm>
              <a:off x="1174494" y="287994"/>
              <a:ext cx="3721774" cy="3721774"/>
            </a:xfrm>
            <a:prstGeom prst="pie">
              <a:avLst>
                <a:gd name="adj1" fmla="val 9000000"/>
                <a:gd name="adj2" fmla="val 162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Pie 8"/>
            <p:cNvSpPr txBox="1"/>
            <p:nvPr/>
          </p:nvSpPr>
          <p:spPr>
            <a:xfrm>
              <a:off x="1605600" y="1076656"/>
              <a:ext cx="1329205" cy="11076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dirty="0"/>
                <a:t>Market Driven</a:t>
              </a:r>
              <a:endParaRPr lang="en-US" sz="3000" kern="1200" dirty="0"/>
            </a:p>
          </p:txBody>
        </p:sp>
      </p:grpSp>
      <p:sp>
        <p:nvSpPr>
          <p:cNvPr id="38" name="Circular Arrow 37"/>
          <p:cNvSpPr/>
          <p:nvPr/>
        </p:nvSpPr>
        <p:spPr>
          <a:xfrm>
            <a:off x="6444708" y="1690688"/>
            <a:ext cx="4752134" cy="4727366"/>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9" name="Circular Arrow 38"/>
          <p:cNvSpPr/>
          <p:nvPr/>
        </p:nvSpPr>
        <p:spPr>
          <a:xfrm>
            <a:off x="6367750" y="1823374"/>
            <a:ext cx="4752134" cy="4727366"/>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0" name="Circular Arrow 39"/>
          <p:cNvSpPr/>
          <p:nvPr/>
        </p:nvSpPr>
        <p:spPr>
          <a:xfrm>
            <a:off x="6290792" y="1690688"/>
            <a:ext cx="4752134" cy="4727366"/>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1" name="Pie 4"/>
          <p:cNvSpPr txBox="1"/>
          <p:nvPr/>
        </p:nvSpPr>
        <p:spPr>
          <a:xfrm>
            <a:off x="8963264" y="2872492"/>
            <a:ext cx="1510212" cy="12519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kern="1200" dirty="0"/>
              <a:t>High Risk</a:t>
            </a:r>
          </a:p>
        </p:txBody>
      </p:sp>
    </p:spTree>
    <p:extLst>
      <p:ext uri="{BB962C8B-B14F-4D97-AF65-F5344CB8AC3E}">
        <p14:creationId xmlns:p14="http://schemas.microsoft.com/office/powerpoint/2010/main" val="3035354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49065" y="1027906"/>
            <a:ext cx="9093869" cy="2123658"/>
          </a:xfrm>
          <a:prstGeom prst="rect">
            <a:avLst/>
          </a:prstGeom>
          <a:noFill/>
        </p:spPr>
        <p:txBody>
          <a:bodyPr wrap="square" rtlCol="0">
            <a:spAutoFit/>
          </a:bodyPr>
          <a:lstStyle/>
          <a:p>
            <a:endParaRPr lang="en-US" sz="2000" dirty="0"/>
          </a:p>
          <a:p>
            <a:r>
              <a:rPr lang="en-US" sz="2800" b="1" dirty="0"/>
              <a:t>Housing that costs less than 30% of a household’s gross annual income</a:t>
            </a:r>
            <a:r>
              <a:rPr lang="en-US" sz="2800" dirty="0"/>
              <a:t>. If housing costs (rent and utilities or mortgage, taxes &amp; utilities) exceed 30%, it is considered a </a:t>
            </a:r>
            <a:r>
              <a:rPr lang="en-US" sz="2800" b="1" dirty="0"/>
              <a:t>cost burden</a:t>
            </a:r>
            <a:r>
              <a:rPr lang="en-US" sz="2800" dirty="0"/>
              <a:t>. </a:t>
            </a:r>
          </a:p>
        </p:txBody>
      </p:sp>
      <p:sp>
        <p:nvSpPr>
          <p:cNvPr id="6" name="Title 5"/>
          <p:cNvSpPr>
            <a:spLocks noGrp="1"/>
          </p:cNvSpPr>
          <p:nvPr>
            <p:ph type="title"/>
          </p:nvPr>
        </p:nvSpPr>
        <p:spPr/>
        <p:txBody>
          <a:bodyPr>
            <a:normAutofit/>
          </a:bodyPr>
          <a:lstStyle/>
          <a:p>
            <a:r>
              <a:rPr lang="en-US" dirty="0"/>
              <a:t>WHAT IS AFFORDABLE HOUSING? </a:t>
            </a:r>
            <a:br>
              <a:rPr lang="en-US" dirty="0"/>
            </a:br>
            <a:endParaRPr lang="en-US" dirty="0"/>
          </a:p>
        </p:txBody>
      </p:sp>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775200" y="2978149"/>
            <a:ext cx="6797040" cy="3823335"/>
          </a:xfrm>
        </p:spPr>
      </p:pic>
    </p:spTree>
    <p:extLst>
      <p:ext uri="{BB962C8B-B14F-4D97-AF65-F5344CB8AC3E}">
        <p14:creationId xmlns:p14="http://schemas.microsoft.com/office/powerpoint/2010/main" val="4087068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0070C0"/>
                </a:solidFill>
                <a:latin typeface="PT Sans"/>
              </a:rPr>
              <a:t>Federal Housing Programs</a:t>
            </a:r>
          </a:p>
        </p:txBody>
      </p:sp>
      <p:sp>
        <p:nvSpPr>
          <p:cNvPr id="3" name="Content Placeholder 2"/>
          <p:cNvSpPr>
            <a:spLocks noGrp="1"/>
          </p:cNvSpPr>
          <p:nvPr>
            <p:ph idx="1"/>
          </p:nvPr>
        </p:nvSpPr>
        <p:spPr>
          <a:xfrm>
            <a:off x="2933700" y="2438400"/>
            <a:ext cx="8770571" cy="4156364"/>
          </a:xfrm>
        </p:spPr>
        <p:txBody>
          <a:bodyPr>
            <a:normAutofit lnSpcReduction="10000"/>
          </a:bodyPr>
          <a:lstStyle/>
          <a:p>
            <a:r>
              <a:rPr lang="en-US" sz="3300" dirty="0"/>
              <a:t>Housing &amp; Urban Development (HUD) $42.7 Billion 2018</a:t>
            </a:r>
          </a:p>
          <a:p>
            <a:pPr lvl="1"/>
            <a:r>
              <a:rPr lang="en-US" dirty="0"/>
              <a:t>Public &amp; Indian Housing  (1.2 million units)</a:t>
            </a:r>
          </a:p>
          <a:p>
            <a:pPr lvl="1"/>
            <a:r>
              <a:rPr lang="en-US" dirty="0"/>
              <a:t>Project Based Section 8 &amp; Housing Choice Vouchers (3.3 million units)</a:t>
            </a:r>
          </a:p>
          <a:p>
            <a:pPr lvl="1"/>
            <a:r>
              <a:rPr lang="en-US" dirty="0"/>
              <a:t>HOME &amp; CDBG</a:t>
            </a:r>
          </a:p>
          <a:p>
            <a:pPr lvl="1"/>
            <a:r>
              <a:rPr lang="en-US" dirty="0"/>
              <a:t>Homeless &amp; Special Needs Grants (443,000 units)</a:t>
            </a:r>
          </a:p>
          <a:p>
            <a:r>
              <a:rPr lang="en-US" sz="3300" dirty="0"/>
              <a:t>Internal Revenue Service (IRS)</a:t>
            </a:r>
          </a:p>
          <a:p>
            <a:pPr lvl="1"/>
            <a:r>
              <a:rPr lang="en-US" dirty="0"/>
              <a:t>Mortgage Interest Deduction $146 Billion 2017</a:t>
            </a:r>
          </a:p>
          <a:p>
            <a:pPr lvl="1"/>
            <a:r>
              <a:rPr lang="en-US" dirty="0"/>
              <a:t>Low Income Housing Tax Credits $9 Billion/</a:t>
            </a:r>
            <a:r>
              <a:rPr lang="en-US" dirty="0" err="1"/>
              <a:t>yr</a:t>
            </a:r>
            <a:r>
              <a:rPr lang="en-US" dirty="0"/>
              <a:t> (1.9 million units)</a:t>
            </a:r>
          </a:p>
          <a:p>
            <a:pPr marL="0" indent="0">
              <a:buNone/>
            </a:pPr>
            <a:endParaRPr lang="en-US" dirty="0"/>
          </a:p>
          <a:p>
            <a:pPr marL="0" indent="0">
              <a:buNone/>
            </a:pPr>
            <a:endParaRPr lang="en-US" i="1" dirty="0"/>
          </a:p>
        </p:txBody>
      </p:sp>
      <p:sp>
        <p:nvSpPr>
          <p:cNvPr id="4" name="Slide Number Placeholder 3"/>
          <p:cNvSpPr>
            <a:spLocks noGrp="1"/>
          </p:cNvSpPr>
          <p:nvPr>
            <p:ph type="sldNum" sz="quarter" idx="12"/>
          </p:nvPr>
        </p:nvSpPr>
        <p:spPr/>
        <p:txBody>
          <a:bodyPr/>
          <a:lstStyle/>
          <a:p>
            <a:fld id="{B0D84AA5-A732-4BF0-B22A-9EAA277D4E56}" type="slidenum">
              <a:rPr lang="en-US" smtClean="0"/>
              <a:t>20</a:t>
            </a:fld>
            <a:endParaRPr lang="en-US"/>
          </a:p>
        </p:txBody>
      </p:sp>
      <p:pic>
        <p:nvPicPr>
          <p:cNvPr id="5" name="Picture 4"/>
          <p:cNvPicPr>
            <a:picLocks noChangeAspect="1"/>
          </p:cNvPicPr>
          <p:nvPr/>
        </p:nvPicPr>
        <p:blipFill>
          <a:blip r:embed="rId3"/>
          <a:stretch>
            <a:fillRect/>
          </a:stretch>
        </p:blipFill>
        <p:spPr>
          <a:xfrm>
            <a:off x="512999" y="1327597"/>
            <a:ext cx="2286000" cy="5114925"/>
          </a:xfrm>
          <a:prstGeom prst="rect">
            <a:avLst/>
          </a:prstGeom>
        </p:spPr>
      </p:pic>
    </p:spTree>
    <p:extLst>
      <p:ext uri="{BB962C8B-B14F-4D97-AF65-F5344CB8AC3E}">
        <p14:creationId xmlns:p14="http://schemas.microsoft.com/office/powerpoint/2010/main" val="1907391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457200" y="-140156"/>
            <a:ext cx="3200400" cy="2286000"/>
          </a:xfrm>
        </p:spPr>
        <p:txBody>
          <a:bodyPr>
            <a:normAutofit/>
          </a:bodyPr>
          <a:lstStyle/>
          <a:p>
            <a:r>
              <a:rPr lang="en-US" dirty="0"/>
              <a:t>Committed Units lost in last 24 months</a:t>
            </a:r>
          </a:p>
        </p:txBody>
      </p:sp>
      <p:sp>
        <p:nvSpPr>
          <p:cNvPr id="16" name="Content Placeholder 15"/>
          <p:cNvSpPr>
            <a:spLocks noGrp="1"/>
          </p:cNvSpPr>
          <p:nvPr>
            <p:ph idx="1"/>
          </p:nvPr>
        </p:nvSpPr>
        <p:spPr/>
        <p:txBody>
          <a:bodyPr/>
          <a:lstStyle/>
          <a:p>
            <a:endParaRPr lang="en-US"/>
          </a:p>
        </p:txBody>
      </p:sp>
      <p:sp>
        <p:nvSpPr>
          <p:cNvPr id="17" name="Text Placeholder 16"/>
          <p:cNvSpPr>
            <a:spLocks noGrp="1"/>
          </p:cNvSpPr>
          <p:nvPr>
            <p:ph type="body" sz="half" idx="2"/>
          </p:nvPr>
        </p:nvSpPr>
        <p:spPr>
          <a:xfrm>
            <a:off x="457200" y="2191565"/>
            <a:ext cx="3200400" cy="3379124"/>
          </a:xfrm>
        </p:spPr>
        <p:txBody>
          <a:bodyPr>
            <a:noAutofit/>
          </a:bodyPr>
          <a:lstStyle/>
          <a:p>
            <a:r>
              <a:rPr lang="en-US" sz="2400" dirty="0"/>
              <a:t>Increased rents have created opportunity for LIHTC projects contracted before 2005 have enabled property owners to take exemption from extended affordability periods – limiting affordability to just 15 years.</a:t>
            </a:r>
          </a:p>
        </p:txBody>
      </p:sp>
      <p:sp>
        <p:nvSpPr>
          <p:cNvPr id="5" name="Slide Number Placeholder 4"/>
          <p:cNvSpPr>
            <a:spLocks noGrp="1"/>
          </p:cNvSpPr>
          <p:nvPr>
            <p:ph type="sldNum" sz="quarter" idx="12"/>
          </p:nvPr>
        </p:nvSpPr>
        <p:spPr/>
        <p:txBody>
          <a:bodyPr/>
          <a:lstStyle/>
          <a:p>
            <a:fld id="{B0D84AA5-A732-4BF0-B22A-9EAA277D4E56}" type="slidenum">
              <a:rPr lang="en-US" smtClean="0"/>
              <a:t>21</a:t>
            </a:fld>
            <a:endParaRPr lang="en-US"/>
          </a:p>
        </p:txBody>
      </p:sp>
      <p:graphicFrame>
        <p:nvGraphicFramePr>
          <p:cNvPr id="6" name="Table 5"/>
          <p:cNvGraphicFramePr>
            <a:graphicFrameLocks noGrp="1"/>
          </p:cNvGraphicFramePr>
          <p:nvPr>
            <p:extLst/>
          </p:nvPr>
        </p:nvGraphicFramePr>
        <p:xfrm>
          <a:off x="4238527" y="147762"/>
          <a:ext cx="7854846" cy="6217920"/>
        </p:xfrm>
        <a:graphic>
          <a:graphicData uri="http://schemas.openxmlformats.org/drawingml/2006/table">
            <a:tbl>
              <a:tblPr firstRow="1" bandRow="1">
                <a:tableStyleId>{5C22544A-7EE6-4342-B048-85BDC9FD1C3A}</a:tableStyleId>
              </a:tblPr>
              <a:tblGrid>
                <a:gridCol w="1969837">
                  <a:extLst>
                    <a:ext uri="{9D8B030D-6E8A-4147-A177-3AD203B41FA5}">
                      <a16:colId xmlns:a16="http://schemas.microsoft.com/office/drawing/2014/main" val="20000"/>
                    </a:ext>
                  </a:extLst>
                </a:gridCol>
                <a:gridCol w="1172102">
                  <a:extLst>
                    <a:ext uri="{9D8B030D-6E8A-4147-A177-3AD203B41FA5}">
                      <a16:colId xmlns:a16="http://schemas.microsoft.com/office/drawing/2014/main" val="20001"/>
                    </a:ext>
                  </a:extLst>
                </a:gridCol>
                <a:gridCol w="1285232">
                  <a:extLst>
                    <a:ext uri="{9D8B030D-6E8A-4147-A177-3AD203B41FA5}">
                      <a16:colId xmlns:a16="http://schemas.microsoft.com/office/drawing/2014/main" val="20002"/>
                    </a:ext>
                  </a:extLst>
                </a:gridCol>
                <a:gridCol w="1305936">
                  <a:extLst>
                    <a:ext uri="{9D8B030D-6E8A-4147-A177-3AD203B41FA5}">
                      <a16:colId xmlns:a16="http://schemas.microsoft.com/office/drawing/2014/main" val="20003"/>
                    </a:ext>
                  </a:extLst>
                </a:gridCol>
                <a:gridCol w="2121739">
                  <a:extLst>
                    <a:ext uri="{9D8B030D-6E8A-4147-A177-3AD203B41FA5}">
                      <a16:colId xmlns:a16="http://schemas.microsoft.com/office/drawing/2014/main" val="20004"/>
                    </a:ext>
                  </a:extLst>
                </a:gridCol>
              </a:tblGrid>
              <a:tr h="370840">
                <a:tc>
                  <a:txBody>
                    <a:bodyPr/>
                    <a:lstStyle/>
                    <a:p>
                      <a:r>
                        <a:rPr lang="en-US" sz="2000" dirty="0"/>
                        <a:t>Name </a:t>
                      </a:r>
                    </a:p>
                  </a:txBody>
                  <a:tcPr/>
                </a:tc>
                <a:tc>
                  <a:txBody>
                    <a:bodyPr/>
                    <a:lstStyle/>
                    <a:p>
                      <a:r>
                        <a:rPr lang="en-US" sz="2000" dirty="0"/>
                        <a:t>Jurisdiction</a:t>
                      </a:r>
                    </a:p>
                  </a:txBody>
                  <a:tcPr/>
                </a:tc>
                <a:tc>
                  <a:txBody>
                    <a:bodyPr/>
                    <a:lstStyle/>
                    <a:p>
                      <a:r>
                        <a:rPr lang="en-US" sz="2000" dirty="0"/>
                        <a:t>Units</a:t>
                      </a:r>
                    </a:p>
                  </a:txBody>
                  <a:tcPr/>
                </a:tc>
                <a:tc>
                  <a:txBody>
                    <a:bodyPr/>
                    <a:lstStyle/>
                    <a:p>
                      <a:r>
                        <a:rPr lang="en-US" sz="2000" dirty="0"/>
                        <a:t>Type</a:t>
                      </a:r>
                    </a:p>
                  </a:txBody>
                  <a:tcPr/>
                </a:tc>
                <a:tc>
                  <a:txBody>
                    <a:bodyPr/>
                    <a:lstStyle/>
                    <a:p>
                      <a:r>
                        <a:rPr lang="en-US" sz="2000" dirty="0"/>
                        <a:t>End of</a:t>
                      </a:r>
                      <a:r>
                        <a:rPr lang="en-US" sz="2000" baseline="0" dirty="0"/>
                        <a:t> Tenant Protection Period</a:t>
                      </a:r>
                      <a:endParaRPr lang="en-US" sz="2000" dirty="0"/>
                    </a:p>
                  </a:txBody>
                  <a:tcPr/>
                </a:tc>
                <a:extLst>
                  <a:ext uri="{0D108BD9-81ED-4DB2-BD59-A6C34878D82A}">
                    <a16:rowId xmlns:a16="http://schemas.microsoft.com/office/drawing/2014/main" val="10000"/>
                  </a:ext>
                </a:extLst>
              </a:tr>
              <a:tr h="370840">
                <a:tc>
                  <a:txBody>
                    <a:bodyPr/>
                    <a:lstStyle/>
                    <a:p>
                      <a:r>
                        <a:rPr lang="en-US" sz="2000" dirty="0"/>
                        <a:t>Arbor Club Apartments (aka </a:t>
                      </a:r>
                      <a:r>
                        <a:rPr lang="en-US" sz="2000" dirty="0" err="1"/>
                        <a:t>Woodchase</a:t>
                      </a:r>
                      <a:r>
                        <a:rPr lang="en-US" sz="2000" dirty="0"/>
                        <a:t>)</a:t>
                      </a:r>
                    </a:p>
                  </a:txBody>
                  <a:tcPr/>
                </a:tc>
                <a:tc>
                  <a:txBody>
                    <a:bodyPr/>
                    <a:lstStyle/>
                    <a:p>
                      <a:r>
                        <a:rPr lang="en-US" sz="2000" dirty="0"/>
                        <a:t>Scio Township </a:t>
                      </a:r>
                    </a:p>
                  </a:txBody>
                  <a:tcPr/>
                </a:tc>
                <a:tc>
                  <a:txBody>
                    <a:bodyPr/>
                    <a:lstStyle/>
                    <a:p>
                      <a:r>
                        <a:rPr lang="en-US" sz="2000" dirty="0"/>
                        <a:t>143 units </a:t>
                      </a:r>
                    </a:p>
                  </a:txBody>
                  <a:tcPr/>
                </a:tc>
                <a:tc>
                  <a:txBody>
                    <a:bodyPr/>
                    <a:lstStyle/>
                    <a:p>
                      <a:r>
                        <a:rPr lang="en-US" sz="2000" dirty="0"/>
                        <a:t>Family</a:t>
                      </a:r>
                    </a:p>
                  </a:txBody>
                  <a:tcPr/>
                </a:tc>
                <a:tc>
                  <a:txBody>
                    <a:bodyPr/>
                    <a:lstStyle/>
                    <a:p>
                      <a:r>
                        <a:rPr lang="en-US" sz="2000" b="0" i="0" u="none" strike="noStrike" kern="1200" baseline="0" dirty="0">
                          <a:solidFill>
                            <a:schemeClr val="dk1"/>
                          </a:solidFill>
                          <a:latin typeface="+mn-lt"/>
                          <a:ea typeface="+mn-ea"/>
                          <a:cs typeface="+mn-cs"/>
                        </a:rPr>
                        <a:t>10/2/2019</a:t>
                      </a:r>
                      <a:endParaRPr lang="en-US" sz="2000" dirty="0"/>
                    </a:p>
                  </a:txBody>
                  <a:tcPr/>
                </a:tc>
                <a:extLst>
                  <a:ext uri="{0D108BD9-81ED-4DB2-BD59-A6C34878D82A}">
                    <a16:rowId xmlns:a16="http://schemas.microsoft.com/office/drawing/2014/main" val="10001"/>
                  </a:ext>
                </a:extLst>
              </a:tr>
              <a:tr h="370840">
                <a:tc>
                  <a:txBody>
                    <a:bodyPr/>
                    <a:lstStyle/>
                    <a:p>
                      <a:r>
                        <a:rPr lang="en-US" sz="2000" dirty="0"/>
                        <a:t>Willow Ridge (aka Arbor Pointe</a:t>
                      </a:r>
                    </a:p>
                  </a:txBody>
                  <a:tcPr/>
                </a:tc>
                <a:tc>
                  <a:txBody>
                    <a:bodyPr/>
                    <a:lstStyle/>
                    <a:p>
                      <a:r>
                        <a:rPr lang="en-US" sz="2000" dirty="0"/>
                        <a:t>Pittsfield Township </a:t>
                      </a:r>
                    </a:p>
                  </a:txBody>
                  <a:tcPr/>
                </a:tc>
                <a:tc>
                  <a:txBody>
                    <a:bodyPr/>
                    <a:lstStyle/>
                    <a:p>
                      <a:r>
                        <a:rPr lang="en-US" sz="2000" dirty="0"/>
                        <a:t>215 units </a:t>
                      </a:r>
                    </a:p>
                  </a:txBody>
                  <a:tcPr/>
                </a:tc>
                <a:tc>
                  <a:txBody>
                    <a:bodyPr/>
                    <a:lstStyle/>
                    <a:p>
                      <a:r>
                        <a:rPr lang="en-US" sz="2000" dirty="0"/>
                        <a:t>Family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kern="1200" baseline="0" dirty="0">
                          <a:solidFill>
                            <a:schemeClr val="dk1"/>
                          </a:solidFill>
                          <a:latin typeface="+mn-lt"/>
                          <a:ea typeface="+mn-ea"/>
                          <a:cs typeface="+mn-cs"/>
                        </a:rPr>
                        <a:t>11/3/2019</a:t>
                      </a:r>
                      <a:endParaRPr lang="en-US" sz="2000" dirty="0"/>
                    </a:p>
                  </a:txBody>
                  <a:tcPr/>
                </a:tc>
                <a:extLst>
                  <a:ext uri="{0D108BD9-81ED-4DB2-BD59-A6C34878D82A}">
                    <a16:rowId xmlns:a16="http://schemas.microsoft.com/office/drawing/2014/main" val="10002"/>
                  </a:ext>
                </a:extLst>
              </a:tr>
              <a:tr h="370840">
                <a:tc>
                  <a:txBody>
                    <a:bodyPr/>
                    <a:lstStyle/>
                    <a:p>
                      <a:r>
                        <a:rPr lang="en-US" sz="2000" dirty="0"/>
                        <a:t>Cross Street Village</a:t>
                      </a:r>
                    </a:p>
                  </a:txBody>
                  <a:tcPr/>
                </a:tc>
                <a:tc>
                  <a:txBody>
                    <a:bodyPr/>
                    <a:lstStyle/>
                    <a:p>
                      <a:r>
                        <a:rPr lang="en-US" sz="2000" dirty="0"/>
                        <a:t>City of Ypsilanti </a:t>
                      </a:r>
                    </a:p>
                  </a:txBody>
                  <a:tcPr/>
                </a:tc>
                <a:tc>
                  <a:txBody>
                    <a:bodyPr/>
                    <a:lstStyle/>
                    <a:p>
                      <a:r>
                        <a:rPr lang="en-US" sz="2000" dirty="0"/>
                        <a:t>99 units</a:t>
                      </a:r>
                    </a:p>
                  </a:txBody>
                  <a:tcPr/>
                </a:tc>
                <a:tc>
                  <a:txBody>
                    <a:bodyPr/>
                    <a:lstStyle/>
                    <a:p>
                      <a:r>
                        <a:rPr lang="en-US" sz="2000" dirty="0"/>
                        <a:t>Senior</a:t>
                      </a:r>
                    </a:p>
                  </a:txBody>
                  <a:tcPr/>
                </a:tc>
                <a:tc>
                  <a:txBody>
                    <a:bodyPr/>
                    <a:lstStyle/>
                    <a:p>
                      <a:r>
                        <a:rPr lang="en-US" sz="2000" b="0" i="0" u="none" strike="noStrike" kern="1200" baseline="0" dirty="0">
                          <a:solidFill>
                            <a:schemeClr val="dk1"/>
                          </a:solidFill>
                          <a:latin typeface="+mn-lt"/>
                          <a:ea typeface="+mn-ea"/>
                          <a:cs typeface="+mn-cs"/>
                        </a:rPr>
                        <a:t>8/30/2020</a:t>
                      </a:r>
                      <a:endParaRPr lang="en-US" sz="2000" dirty="0"/>
                    </a:p>
                  </a:txBody>
                  <a:tcPr/>
                </a:tc>
                <a:extLst>
                  <a:ext uri="{0D108BD9-81ED-4DB2-BD59-A6C34878D82A}">
                    <a16:rowId xmlns:a16="http://schemas.microsoft.com/office/drawing/2014/main" val="10003"/>
                  </a:ext>
                </a:extLst>
              </a:tr>
              <a:tr h="481184">
                <a:tc>
                  <a:txBody>
                    <a:bodyPr/>
                    <a:lstStyle/>
                    <a:p>
                      <a:r>
                        <a:rPr lang="en-US" sz="2000" dirty="0"/>
                        <a:t>Lexington Club (aka Lynden Parke)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Pittsfield Township </a:t>
                      </a:r>
                    </a:p>
                  </a:txBody>
                  <a:tcPr/>
                </a:tc>
                <a:tc>
                  <a:txBody>
                    <a:bodyPr/>
                    <a:lstStyle/>
                    <a:p>
                      <a:r>
                        <a:rPr lang="en-US" sz="2000" dirty="0"/>
                        <a:t>96 units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latin typeface="+mn-lt"/>
                          <a:ea typeface="+mn-ea"/>
                          <a:cs typeface="+mn-cs"/>
                        </a:rPr>
                        <a:t>Senior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latin typeface="+mn-lt"/>
                          <a:ea typeface="+mn-ea"/>
                          <a:cs typeface="+mn-cs"/>
                        </a:rPr>
                        <a:t>4/1/2021</a:t>
                      </a:r>
                    </a:p>
                  </a:txBody>
                  <a:tcPr/>
                </a:tc>
                <a:extLst>
                  <a:ext uri="{0D108BD9-81ED-4DB2-BD59-A6C34878D82A}">
                    <a16:rowId xmlns:a16="http://schemas.microsoft.com/office/drawing/2014/main" val="10004"/>
                  </a:ext>
                </a:extLst>
              </a:tr>
              <a:tr h="370840">
                <a:tc>
                  <a:txBody>
                    <a:bodyPr/>
                    <a:lstStyle/>
                    <a:p>
                      <a:r>
                        <a:rPr lang="en-US" sz="2000" dirty="0"/>
                        <a:t>Huron Ridge </a:t>
                      </a:r>
                    </a:p>
                  </a:txBody>
                  <a:tcPr/>
                </a:tc>
                <a:tc>
                  <a:txBody>
                    <a:bodyPr/>
                    <a:lstStyle/>
                    <a:p>
                      <a:r>
                        <a:rPr lang="en-US" sz="2000" dirty="0"/>
                        <a:t>Ypsilanti Township </a:t>
                      </a:r>
                    </a:p>
                  </a:txBody>
                  <a:tcPr/>
                </a:tc>
                <a:tc>
                  <a:txBody>
                    <a:bodyPr/>
                    <a:lstStyle/>
                    <a:p>
                      <a:r>
                        <a:rPr lang="en-US" sz="2000" dirty="0"/>
                        <a:t>144 units</a:t>
                      </a:r>
                    </a:p>
                  </a:txBody>
                  <a:tcPr/>
                </a:tc>
                <a:tc>
                  <a:txBody>
                    <a:bodyPr/>
                    <a:lstStyle/>
                    <a:p>
                      <a:r>
                        <a:rPr lang="en-US" sz="2000" dirty="0"/>
                        <a:t>Family</a:t>
                      </a:r>
                    </a:p>
                  </a:txBody>
                  <a:tcPr/>
                </a:tc>
                <a:tc>
                  <a:txBody>
                    <a:bodyPr/>
                    <a:lstStyle/>
                    <a:p>
                      <a:r>
                        <a:rPr lang="en-US" sz="2000" b="0" i="0" u="none" strike="noStrike" kern="1200" baseline="0" dirty="0">
                          <a:solidFill>
                            <a:schemeClr val="dk1"/>
                          </a:solidFill>
                          <a:latin typeface="+mn-lt"/>
                          <a:ea typeface="+mn-ea"/>
                          <a:cs typeface="+mn-cs"/>
                        </a:rPr>
                        <a:t>3/5/2021</a:t>
                      </a:r>
                      <a:endParaRPr lang="en-US" sz="2000" dirty="0"/>
                    </a:p>
                  </a:txBody>
                  <a:tcPr/>
                </a:tc>
                <a:extLst>
                  <a:ext uri="{0D108BD9-81ED-4DB2-BD59-A6C34878D82A}">
                    <a16:rowId xmlns:a16="http://schemas.microsoft.com/office/drawing/2014/main" val="10005"/>
                  </a:ext>
                </a:extLst>
              </a:tr>
              <a:tr h="370840">
                <a:tc>
                  <a:txBody>
                    <a:bodyPr/>
                    <a:lstStyle/>
                    <a:p>
                      <a:r>
                        <a:rPr lang="en-US" sz="2000" dirty="0"/>
                        <a:t>Huron Heights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Ypsilanti Township </a:t>
                      </a:r>
                    </a:p>
                  </a:txBody>
                  <a:tcPr/>
                </a:tc>
                <a:tc>
                  <a:txBody>
                    <a:bodyPr/>
                    <a:lstStyle/>
                    <a:p>
                      <a:r>
                        <a:rPr lang="en-US" sz="2000" dirty="0"/>
                        <a:t>119 units</a:t>
                      </a:r>
                    </a:p>
                  </a:txBody>
                  <a:tcPr/>
                </a:tc>
                <a:tc>
                  <a:txBody>
                    <a:bodyPr/>
                    <a:lstStyle/>
                    <a:p>
                      <a:r>
                        <a:rPr lang="en-US" sz="2000" dirty="0"/>
                        <a:t>Family</a:t>
                      </a:r>
                    </a:p>
                  </a:txBody>
                  <a:tcPr/>
                </a:tc>
                <a:tc>
                  <a:txBody>
                    <a:bodyPr/>
                    <a:lstStyle/>
                    <a:p>
                      <a:r>
                        <a:rPr lang="en-US" sz="2000" dirty="0"/>
                        <a:t>2022</a:t>
                      </a:r>
                    </a:p>
                  </a:txBody>
                  <a:tcPr/>
                </a:tc>
                <a:extLst>
                  <a:ext uri="{0D108BD9-81ED-4DB2-BD59-A6C34878D82A}">
                    <a16:rowId xmlns:a16="http://schemas.microsoft.com/office/drawing/2014/main" val="10006"/>
                  </a:ext>
                </a:extLst>
              </a:tr>
              <a:tr h="370840">
                <a:tc>
                  <a:txBody>
                    <a:bodyPr/>
                    <a:lstStyle/>
                    <a:p>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tc>
                <a:tc>
                  <a:txBody>
                    <a:bodyPr/>
                    <a:lstStyle/>
                    <a:p>
                      <a:r>
                        <a:rPr lang="en-US" sz="2000" dirty="0">
                          <a:solidFill>
                            <a:srgbClr val="FF0000"/>
                          </a:solidFill>
                        </a:rPr>
                        <a:t>816 units</a:t>
                      </a:r>
                    </a:p>
                  </a:txBody>
                  <a:tcPr/>
                </a:tc>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617502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b="1" dirty="0">
                <a:solidFill>
                  <a:srgbClr val="0070C0"/>
                </a:solidFill>
                <a:latin typeface="PT Sans"/>
              </a:rPr>
              <a:t>Housing Development Costs are the Same for Market Rate &amp; Affordable</a:t>
            </a:r>
          </a:p>
        </p:txBody>
      </p:sp>
      <p:graphicFrame>
        <p:nvGraphicFramePr>
          <p:cNvPr id="7" name="Content Placeholder 6"/>
          <p:cNvGraphicFramePr>
            <a:graphicFrameLocks noGrp="1"/>
          </p:cNvGraphicFramePr>
          <p:nvPr>
            <p:ph idx="1"/>
            <p:extLst/>
          </p:nvPr>
        </p:nvGraphicFramePr>
        <p:xfrm>
          <a:off x="2785403" y="1744394"/>
          <a:ext cx="8919235" cy="4345256"/>
        </p:xfrm>
        <a:graphic>
          <a:graphicData uri="http://schemas.openxmlformats.org/drawingml/2006/chart">
            <c:chart xmlns:c="http://schemas.openxmlformats.org/drawingml/2006/chart" xmlns:r="http://schemas.openxmlformats.org/officeDocument/2006/relationships" r:id="rId4"/>
          </a:graphicData>
        </a:graphic>
      </p:graphicFrame>
      <p:sp>
        <p:nvSpPr>
          <p:cNvPr id="5" name="Slide Number Placeholder 4"/>
          <p:cNvSpPr>
            <a:spLocks noGrp="1"/>
          </p:cNvSpPr>
          <p:nvPr>
            <p:ph type="sldNum" sz="quarter" idx="12"/>
          </p:nvPr>
        </p:nvSpPr>
        <p:spPr/>
        <p:txBody>
          <a:bodyPr/>
          <a:lstStyle/>
          <a:p>
            <a:fld id="{B0D84AA5-A732-4BF0-B22A-9EAA277D4E56}" type="slidenum">
              <a:rPr lang="en-US" smtClean="0"/>
              <a:t>22</a:t>
            </a:fld>
            <a:endParaRPr lang="en-US"/>
          </a:p>
        </p:txBody>
      </p:sp>
      <p:graphicFrame>
        <p:nvGraphicFramePr>
          <p:cNvPr id="2" name="Object 1"/>
          <p:cNvGraphicFramePr>
            <a:graphicFrameLocks noChangeAspect="1"/>
          </p:cNvGraphicFramePr>
          <p:nvPr>
            <p:extLst/>
          </p:nvPr>
        </p:nvGraphicFramePr>
        <p:xfrm>
          <a:off x="4765270" y="6169272"/>
          <a:ext cx="5791200" cy="581025"/>
        </p:xfrm>
        <a:graphic>
          <a:graphicData uri="http://schemas.openxmlformats.org/presentationml/2006/ole">
            <mc:AlternateContent xmlns:mc="http://schemas.openxmlformats.org/markup-compatibility/2006">
              <mc:Choice xmlns:v="urn:schemas-microsoft-com:vml" Requires="v">
                <p:oleObj spid="_x0000_s1026" name="Worksheet" r:id="rId5" imgW="5791311" imgH="580897" progId="Excel.Sheet.12">
                  <p:embed/>
                </p:oleObj>
              </mc:Choice>
              <mc:Fallback>
                <p:oleObj name="Worksheet" r:id="rId5" imgW="5791311" imgH="580897" progId="Excel.Sheet.12">
                  <p:embed/>
                  <p:pic>
                    <p:nvPicPr>
                      <p:cNvPr id="2" name="Object 1"/>
                      <p:cNvPicPr/>
                      <p:nvPr/>
                    </p:nvPicPr>
                    <p:blipFill>
                      <a:blip r:embed="rId6"/>
                      <a:stretch>
                        <a:fillRect/>
                      </a:stretch>
                    </p:blipFill>
                    <p:spPr>
                      <a:xfrm>
                        <a:off x="4765270" y="6169272"/>
                        <a:ext cx="5791200" cy="581025"/>
                      </a:xfrm>
                      <a:prstGeom prst="rect">
                        <a:avLst/>
                      </a:prstGeom>
                    </p:spPr>
                  </p:pic>
                </p:oleObj>
              </mc:Fallback>
            </mc:AlternateContent>
          </a:graphicData>
        </a:graphic>
      </p:graphicFrame>
    </p:spTree>
    <p:extLst>
      <p:ext uri="{BB962C8B-B14F-4D97-AF65-F5344CB8AC3E}">
        <p14:creationId xmlns:p14="http://schemas.microsoft.com/office/powerpoint/2010/main" val="1782620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solidFill>
                  <a:srgbClr val="0070C0"/>
                </a:solidFill>
                <a:latin typeface="PT Sans"/>
              </a:rPr>
              <a:t>Typical Housing Development Financing</a:t>
            </a:r>
            <a:br>
              <a:rPr lang="en-US" b="1" dirty="0">
                <a:solidFill>
                  <a:srgbClr val="0070C0"/>
                </a:solidFill>
                <a:latin typeface="PT Sans"/>
              </a:rPr>
            </a:br>
            <a:r>
              <a:rPr lang="en-US" b="1" dirty="0">
                <a:solidFill>
                  <a:srgbClr val="0070C0"/>
                </a:solidFill>
                <a:latin typeface="PT Sans"/>
              </a:rPr>
              <a:t>Market Rate vs. LIHTC Affordable Housing</a:t>
            </a:r>
            <a:br>
              <a:rPr lang="en-US" dirty="0"/>
            </a:br>
            <a:endParaRPr lang="en-US" dirty="0"/>
          </a:p>
        </p:txBody>
      </p:sp>
      <p:graphicFrame>
        <p:nvGraphicFramePr>
          <p:cNvPr id="7" name="Content Placeholder 6"/>
          <p:cNvGraphicFramePr>
            <a:graphicFrameLocks noGrp="1"/>
          </p:cNvGraphicFramePr>
          <p:nvPr>
            <p:ph idx="1"/>
            <p:extLst/>
          </p:nvPr>
        </p:nvGraphicFramePr>
        <p:xfrm>
          <a:off x="2314575" y="1713562"/>
          <a:ext cx="8975506" cy="4429662"/>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B0D84AA5-A732-4BF0-B22A-9EAA277D4E56}" type="slidenum">
              <a:rPr lang="en-US" smtClean="0"/>
              <a:t>23</a:t>
            </a:fld>
            <a:endParaRPr lang="en-US" dirty="0"/>
          </a:p>
        </p:txBody>
      </p:sp>
      <p:sp>
        <p:nvSpPr>
          <p:cNvPr id="8" name="TextBox 7"/>
          <p:cNvSpPr txBox="1"/>
          <p:nvPr/>
        </p:nvSpPr>
        <p:spPr>
          <a:xfrm>
            <a:off x="8625692" y="5332008"/>
            <a:ext cx="3080824" cy="646331"/>
          </a:xfrm>
          <a:prstGeom prst="rect">
            <a:avLst/>
          </a:prstGeom>
          <a:noFill/>
        </p:spPr>
        <p:txBody>
          <a:bodyPr wrap="square" rtlCol="0">
            <a:spAutoFit/>
          </a:bodyPr>
          <a:lstStyle/>
          <a:p>
            <a:r>
              <a:rPr lang="en-US" dirty="0"/>
              <a:t>LIHTC (Non-profit developer)</a:t>
            </a:r>
          </a:p>
          <a:p>
            <a:r>
              <a:rPr lang="en-US" dirty="0"/>
              <a:t>30% AMI, 50% AMI &amp; 60% AMI</a:t>
            </a:r>
          </a:p>
        </p:txBody>
      </p:sp>
      <p:sp>
        <p:nvSpPr>
          <p:cNvPr id="3" name="TextBox 2"/>
          <p:cNvSpPr txBox="1"/>
          <p:nvPr/>
        </p:nvSpPr>
        <p:spPr>
          <a:xfrm>
            <a:off x="5707232" y="5367431"/>
            <a:ext cx="2918460" cy="369332"/>
          </a:xfrm>
          <a:prstGeom prst="rect">
            <a:avLst/>
          </a:prstGeom>
          <a:noFill/>
        </p:spPr>
        <p:txBody>
          <a:bodyPr wrap="square" rtlCol="0">
            <a:spAutoFit/>
          </a:bodyPr>
          <a:lstStyle/>
          <a:p>
            <a:r>
              <a:rPr lang="en-US" dirty="0"/>
              <a:t>LIHTC 60% AMI Average</a:t>
            </a:r>
          </a:p>
        </p:txBody>
      </p:sp>
      <p:sp>
        <p:nvSpPr>
          <p:cNvPr id="5" name="TextBox 4"/>
          <p:cNvSpPr txBox="1"/>
          <p:nvPr/>
        </p:nvSpPr>
        <p:spPr>
          <a:xfrm>
            <a:off x="3775515" y="5385995"/>
            <a:ext cx="1931717" cy="369332"/>
          </a:xfrm>
          <a:prstGeom prst="rect">
            <a:avLst/>
          </a:prstGeom>
          <a:noFill/>
        </p:spPr>
        <p:txBody>
          <a:bodyPr wrap="square" rtlCol="0">
            <a:spAutoFit/>
          </a:bodyPr>
          <a:lstStyle/>
          <a:p>
            <a:r>
              <a:rPr lang="en-US" dirty="0"/>
              <a:t>Market Rate</a:t>
            </a:r>
          </a:p>
        </p:txBody>
      </p:sp>
      <p:sp>
        <p:nvSpPr>
          <p:cNvPr id="6" name="TextBox 5"/>
          <p:cNvSpPr txBox="1"/>
          <p:nvPr/>
        </p:nvSpPr>
        <p:spPr>
          <a:xfrm>
            <a:off x="388882" y="2522483"/>
            <a:ext cx="1509257" cy="3139321"/>
          </a:xfrm>
          <a:prstGeom prst="rect">
            <a:avLst/>
          </a:prstGeom>
          <a:noFill/>
          <a:ln w="28575">
            <a:solidFill>
              <a:srgbClr val="0070C0"/>
            </a:solidFill>
          </a:ln>
        </p:spPr>
        <p:txBody>
          <a:bodyPr wrap="square" rtlCol="0">
            <a:spAutoFit/>
          </a:bodyPr>
          <a:lstStyle/>
          <a:p>
            <a:pPr algn="ctr"/>
            <a:r>
              <a:rPr lang="en-US" dirty="0">
                <a:latin typeface="PT Sans"/>
              </a:rPr>
              <a:t>The biggest difference between market-rate development and affordable housing development is how it is financed</a:t>
            </a:r>
          </a:p>
        </p:txBody>
      </p:sp>
    </p:spTree>
    <p:extLst>
      <p:ext uri="{BB962C8B-B14F-4D97-AF65-F5344CB8AC3E}">
        <p14:creationId xmlns:p14="http://schemas.microsoft.com/office/powerpoint/2010/main" val="2543634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latin typeface="PT Sans"/>
              </a:rPr>
              <a:t>Operating Revenue &amp; Expense</a:t>
            </a:r>
            <a:br>
              <a:rPr lang="en-US" b="1" dirty="0">
                <a:solidFill>
                  <a:srgbClr val="0070C0"/>
                </a:solidFill>
                <a:latin typeface="PT Sans"/>
              </a:rPr>
            </a:br>
            <a:r>
              <a:rPr lang="en-US" b="1" dirty="0">
                <a:solidFill>
                  <a:srgbClr val="0070C0"/>
                </a:solidFill>
                <a:latin typeface="PT Sans"/>
              </a:rPr>
              <a:t>Market Rate vs. Affordable</a:t>
            </a:r>
          </a:p>
        </p:txBody>
      </p:sp>
      <p:graphicFrame>
        <p:nvGraphicFramePr>
          <p:cNvPr id="11" name="Content Placeholder 10"/>
          <p:cNvGraphicFramePr>
            <a:graphicFrameLocks noGrp="1"/>
          </p:cNvGraphicFramePr>
          <p:nvPr>
            <p:ph idx="1"/>
            <p:extLst/>
          </p:nvPr>
        </p:nvGraphicFramePr>
        <p:xfrm>
          <a:off x="1295400" y="1690688"/>
          <a:ext cx="10058400" cy="4022725"/>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B0D84AA5-A732-4BF0-B22A-9EAA277D4E56}" type="slidenum">
              <a:rPr lang="en-US" smtClean="0"/>
              <a:t>24</a:t>
            </a:fld>
            <a:endParaRPr lang="en-US"/>
          </a:p>
        </p:txBody>
      </p:sp>
      <p:sp>
        <p:nvSpPr>
          <p:cNvPr id="3" name="TextBox 2"/>
          <p:cNvSpPr txBox="1"/>
          <p:nvPr/>
        </p:nvSpPr>
        <p:spPr>
          <a:xfrm>
            <a:off x="2377440" y="6168044"/>
            <a:ext cx="7996844" cy="369332"/>
          </a:xfrm>
          <a:prstGeom prst="rect">
            <a:avLst/>
          </a:prstGeom>
          <a:noFill/>
        </p:spPr>
        <p:txBody>
          <a:bodyPr wrap="square" rtlCol="0">
            <a:spAutoFit/>
          </a:bodyPr>
          <a:lstStyle/>
          <a:p>
            <a:r>
              <a:rPr lang="en-US" dirty="0"/>
              <a:t>ROI = Return on Investment</a:t>
            </a:r>
          </a:p>
        </p:txBody>
      </p:sp>
    </p:spTree>
    <p:extLst>
      <p:ext uri="{BB962C8B-B14F-4D97-AF65-F5344CB8AC3E}">
        <p14:creationId xmlns:p14="http://schemas.microsoft.com/office/powerpoint/2010/main" val="2079467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6434693"/>
            <a:ext cx="12144671" cy="369332"/>
          </a:xfrm>
          <a:prstGeom prst="rect">
            <a:avLst/>
          </a:prstGeom>
          <a:noFill/>
        </p:spPr>
        <p:txBody>
          <a:bodyPr wrap="none" rtlCol="0">
            <a:spAutoFit/>
          </a:bodyPr>
          <a:lstStyle/>
          <a:p>
            <a:r>
              <a:rPr lang="en-US" dirty="0"/>
              <a:t>HUD Rental Assistance Demonstration Program conversion of Public Housing to Project Based Vouchers</a:t>
            </a:r>
          </a:p>
        </p:txBody>
      </p:sp>
      <p:graphicFrame>
        <p:nvGraphicFramePr>
          <p:cNvPr id="8" name="Picture Placeholder 7"/>
          <p:cNvGraphicFramePr>
            <a:graphicFrameLocks noGrp="1"/>
          </p:cNvGraphicFramePr>
          <p:nvPr>
            <p:ph type="pic" sz="quarter" idx="11"/>
            <p:extLst/>
          </p:nvPr>
        </p:nvGraphicFramePr>
        <p:xfrm>
          <a:off x="0" y="0"/>
          <a:ext cx="8026400" cy="6334125"/>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8026257" y="196890"/>
            <a:ext cx="4165743" cy="769441"/>
          </a:xfrm>
          <a:prstGeom prst="rect">
            <a:avLst/>
          </a:prstGeom>
          <a:noFill/>
        </p:spPr>
        <p:txBody>
          <a:bodyPr wrap="square" rtlCol="0">
            <a:spAutoFit/>
          </a:bodyPr>
          <a:lstStyle/>
          <a:p>
            <a:r>
              <a:rPr lang="en-US" sz="4400" b="1" dirty="0">
                <a:solidFill>
                  <a:srgbClr val="4A91C2"/>
                </a:solidFill>
                <a:latin typeface="PT Sans" panose="020B0503020203020204" pitchFamily="34" charset="0"/>
              </a:rPr>
              <a:t>Development</a:t>
            </a:r>
          </a:p>
        </p:txBody>
      </p:sp>
      <p:sp>
        <p:nvSpPr>
          <p:cNvPr id="10" name="TextBox 9"/>
          <p:cNvSpPr txBox="1"/>
          <p:nvPr/>
        </p:nvSpPr>
        <p:spPr>
          <a:xfrm>
            <a:off x="8422322" y="1163221"/>
            <a:ext cx="3373612" cy="2185214"/>
          </a:xfrm>
          <a:prstGeom prst="rect">
            <a:avLst/>
          </a:prstGeom>
          <a:noFill/>
        </p:spPr>
        <p:txBody>
          <a:bodyPr wrap="square" rtlCol="0">
            <a:spAutoFit/>
          </a:bodyPr>
          <a:lstStyle/>
          <a:p>
            <a:pPr marL="171450" indent="-171450" algn="just">
              <a:lnSpc>
                <a:spcPct val="150000"/>
              </a:lnSpc>
              <a:buFont typeface="Arial" panose="020B0604020202020204" pitchFamily="34" charset="0"/>
              <a:buChar char="•"/>
            </a:pPr>
            <a:r>
              <a:rPr lang="en-US" sz="1600" dirty="0">
                <a:solidFill>
                  <a:schemeClr val="bg2">
                    <a:lumMod val="50000"/>
                  </a:schemeClr>
                </a:solidFill>
                <a:latin typeface="PT Sans" panose="020B0503020203020204" pitchFamily="34" charset="0"/>
                <a:ea typeface="Source Sans Pro" charset="0"/>
                <a:cs typeface="Arial" panose="020B0604020202020204" pitchFamily="34" charset="0"/>
              </a:rPr>
              <a:t>Added 58 Apartments</a:t>
            </a:r>
          </a:p>
          <a:p>
            <a:pPr marL="171450" indent="-171450" algn="just">
              <a:lnSpc>
                <a:spcPct val="150000"/>
              </a:lnSpc>
              <a:buFont typeface="Arial" panose="020B0604020202020204" pitchFamily="34" charset="0"/>
              <a:buChar char="•"/>
            </a:pPr>
            <a:r>
              <a:rPr lang="en-US" sz="1600" dirty="0">
                <a:solidFill>
                  <a:schemeClr val="bg2">
                    <a:lumMod val="50000"/>
                  </a:schemeClr>
                </a:solidFill>
                <a:latin typeface="PT Sans" panose="020B0503020203020204" pitchFamily="34" charset="0"/>
                <a:ea typeface="Source Sans Pro" charset="0"/>
                <a:cs typeface="Arial" panose="020B0604020202020204" pitchFamily="34" charset="0"/>
              </a:rPr>
              <a:t>Energy Efficient</a:t>
            </a:r>
          </a:p>
          <a:p>
            <a:pPr marL="171450" indent="-171450" algn="just">
              <a:lnSpc>
                <a:spcPct val="150000"/>
              </a:lnSpc>
              <a:buFont typeface="Arial" panose="020B0604020202020204" pitchFamily="34" charset="0"/>
              <a:buChar char="•"/>
            </a:pPr>
            <a:r>
              <a:rPr lang="en-US" sz="1600" dirty="0">
                <a:solidFill>
                  <a:schemeClr val="bg2">
                    <a:lumMod val="50000"/>
                  </a:schemeClr>
                </a:solidFill>
                <a:latin typeface="PT Sans" panose="020B0503020203020204" pitchFamily="34" charset="0"/>
                <a:ea typeface="Source Sans Pro" charset="0"/>
                <a:cs typeface="Arial" panose="020B0604020202020204" pitchFamily="34" charset="0"/>
              </a:rPr>
              <a:t>Accessible &amp; </a:t>
            </a:r>
            <a:r>
              <a:rPr lang="en-US" sz="1600" dirty="0" err="1">
                <a:solidFill>
                  <a:schemeClr val="bg2">
                    <a:lumMod val="50000"/>
                  </a:schemeClr>
                </a:solidFill>
                <a:latin typeface="PT Sans" panose="020B0503020203020204" pitchFamily="34" charset="0"/>
                <a:ea typeface="Source Sans Pro" charset="0"/>
                <a:cs typeface="Arial" panose="020B0604020202020204" pitchFamily="34" charset="0"/>
              </a:rPr>
              <a:t>Visitable</a:t>
            </a:r>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a:p>
            <a:pPr marL="171450" indent="-171450" algn="just">
              <a:lnSpc>
                <a:spcPct val="150000"/>
              </a:lnSpc>
              <a:buFont typeface="Arial" panose="020B0604020202020204" pitchFamily="34" charset="0"/>
              <a:buChar char="•"/>
            </a:pPr>
            <a:r>
              <a:rPr lang="en-US" sz="1600" dirty="0">
                <a:solidFill>
                  <a:schemeClr val="bg2">
                    <a:lumMod val="50000"/>
                  </a:schemeClr>
                </a:solidFill>
                <a:latin typeface="PT Sans" panose="020B0503020203020204" pitchFamily="34" charset="0"/>
                <a:ea typeface="Source Sans Pro" charset="0"/>
                <a:cs typeface="Arial" panose="020B0604020202020204" pitchFamily="34" charset="0"/>
              </a:rPr>
              <a:t>Capitalized Reserves</a:t>
            </a:r>
          </a:p>
          <a:p>
            <a:pPr marL="171450" indent="-171450" algn="just">
              <a:lnSpc>
                <a:spcPct val="150000"/>
              </a:lnSpc>
              <a:buFont typeface="Arial" panose="020B0604020202020204" pitchFamily="34" charset="0"/>
              <a:buChar char="•"/>
            </a:pPr>
            <a:r>
              <a:rPr lang="en-US" sz="1600" dirty="0">
                <a:solidFill>
                  <a:schemeClr val="bg2">
                    <a:lumMod val="50000"/>
                  </a:schemeClr>
                </a:solidFill>
                <a:latin typeface="PT Sans" panose="020B0503020203020204" pitchFamily="34" charset="0"/>
                <a:ea typeface="Source Sans Pro" charset="0"/>
                <a:cs typeface="Arial" panose="020B0604020202020204" pitchFamily="34" charset="0"/>
              </a:rPr>
              <a:t>Increased Asset Management </a:t>
            </a:r>
          </a:p>
          <a:p>
            <a:pPr algn="just"/>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p:txBody>
      </p:sp>
    </p:spTree>
    <p:extLst>
      <p:ext uri="{BB962C8B-B14F-4D97-AF65-F5344CB8AC3E}">
        <p14:creationId xmlns:p14="http://schemas.microsoft.com/office/powerpoint/2010/main" val="1064801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36428" y="721974"/>
            <a:ext cx="10719967" cy="769441"/>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City-Owned Sites </a:t>
            </a:r>
          </a:p>
        </p:txBody>
      </p:sp>
      <p:sp>
        <p:nvSpPr>
          <p:cNvPr id="10" name="TextBox 9"/>
          <p:cNvSpPr txBox="1"/>
          <p:nvPr/>
        </p:nvSpPr>
        <p:spPr>
          <a:xfrm>
            <a:off x="1615352" y="2023833"/>
            <a:ext cx="3321863" cy="584775"/>
          </a:xfrm>
          <a:prstGeom prst="rect">
            <a:avLst/>
          </a:prstGeom>
          <a:noFill/>
        </p:spPr>
        <p:txBody>
          <a:bodyPr wrap="square" rtlCol="0">
            <a:spAutoFit/>
          </a:bodyPr>
          <a:lstStyle/>
          <a:p>
            <a:pPr algn="ctr"/>
            <a:r>
              <a:rPr lang="en-US" sz="3200" dirty="0">
                <a:latin typeface="Abhaya Libre SemiBold" panose="02000703000000000000" pitchFamily="2" charset="0"/>
              </a:rPr>
              <a:t>Downtown Sites</a:t>
            </a:r>
          </a:p>
        </p:txBody>
      </p:sp>
      <p:sp>
        <p:nvSpPr>
          <p:cNvPr id="11" name="TextBox 10"/>
          <p:cNvSpPr txBox="1"/>
          <p:nvPr/>
        </p:nvSpPr>
        <p:spPr>
          <a:xfrm>
            <a:off x="1799908" y="2704317"/>
            <a:ext cx="2952752" cy="3046988"/>
          </a:xfrm>
          <a:prstGeom prst="rect">
            <a:avLst/>
          </a:prstGeom>
          <a:noFill/>
        </p:spPr>
        <p:txBody>
          <a:bodyPr wrap="square" rtlCol="0">
            <a:spAutoFit/>
          </a:bodyPr>
          <a:lstStyle/>
          <a:p>
            <a:pPr algn="ctr">
              <a:lnSpc>
                <a:spcPct val="150000"/>
              </a:lnSpc>
            </a:pPr>
            <a:r>
              <a:rPr lang="en-US" sz="1600" b="1" dirty="0">
                <a:solidFill>
                  <a:srgbClr val="0070C0"/>
                </a:solidFill>
                <a:latin typeface="Arial Narrow" panose="020B0606020202030204" pitchFamily="34" charset="0"/>
                <a:ea typeface="Source Sans Pro" charset="0"/>
                <a:cs typeface="Arial" panose="020B0604020202020204" pitchFamily="34" charset="0"/>
              </a:rPr>
              <a:t>721 N Main</a:t>
            </a:r>
          </a:p>
          <a:p>
            <a:pPr algn="ctr">
              <a:lnSpc>
                <a:spcPct val="150000"/>
              </a:lnSpc>
            </a:pPr>
            <a:r>
              <a:rPr lang="en-US" sz="1600" b="1" dirty="0">
                <a:solidFill>
                  <a:srgbClr val="0070C0"/>
                </a:solidFill>
                <a:latin typeface="Arial Narrow" panose="020B0606020202030204" pitchFamily="34" charset="0"/>
                <a:ea typeface="Source Sans Pro" charset="0"/>
                <a:cs typeface="Arial" panose="020B0604020202020204" pitchFamily="34" charset="0"/>
              </a:rPr>
              <a:t>415 W Washington</a:t>
            </a:r>
          </a:p>
          <a:p>
            <a:pPr algn="ctr">
              <a:lnSpc>
                <a:spcPct val="150000"/>
              </a:lnSpc>
            </a:pPr>
            <a:r>
              <a:rPr lang="en-US" sz="1600" b="1" dirty="0">
                <a:solidFill>
                  <a:srgbClr val="0070C0"/>
                </a:solidFill>
                <a:latin typeface="Arial Narrow" panose="020B0606020202030204" pitchFamily="34" charset="0"/>
                <a:ea typeface="Source Sans Pro" charset="0"/>
                <a:cs typeface="Arial" panose="020B0604020202020204" pitchFamily="34" charset="0"/>
              </a:rPr>
              <a:t>404-406 N Ashley</a:t>
            </a:r>
          </a:p>
          <a:p>
            <a:pPr algn="ctr">
              <a:lnSpc>
                <a:spcPct val="150000"/>
              </a:lnSpc>
            </a:pPr>
            <a:r>
              <a:rPr lang="en-US" sz="1600" b="1" dirty="0">
                <a:solidFill>
                  <a:srgbClr val="0070C0"/>
                </a:solidFill>
                <a:latin typeface="Arial Narrow" panose="020B0606020202030204" pitchFamily="34" charset="0"/>
                <a:ea typeface="Source Sans Pro" charset="0"/>
                <a:cs typeface="Arial" panose="020B0604020202020204" pitchFamily="34" charset="0"/>
              </a:rPr>
              <a:t>350 S. Fifth parking lot (former Y)</a:t>
            </a:r>
          </a:p>
          <a:p>
            <a:pPr algn="ctr">
              <a:lnSpc>
                <a:spcPct val="150000"/>
              </a:lnSpc>
            </a:pPr>
            <a:r>
              <a:rPr lang="en-US" sz="1600" b="1" dirty="0">
                <a:solidFill>
                  <a:srgbClr val="0070C0"/>
                </a:solidFill>
                <a:latin typeface="Arial Narrow" panose="020B0606020202030204" pitchFamily="34" charset="0"/>
                <a:ea typeface="Source Sans Pro" charset="0"/>
                <a:cs typeface="Arial" panose="020B0604020202020204" pitchFamily="34" charset="0"/>
              </a:rPr>
              <a:t>S. Ashley/William parking lot</a:t>
            </a:r>
          </a:p>
          <a:p>
            <a:pPr algn="ctr">
              <a:lnSpc>
                <a:spcPct val="150000"/>
              </a:lnSpc>
            </a:pPr>
            <a:r>
              <a:rPr lang="en-US" sz="1600" b="1" dirty="0">
                <a:solidFill>
                  <a:srgbClr val="0070C0"/>
                </a:solidFill>
                <a:latin typeface="Arial Narrow" panose="020B0606020202030204" pitchFamily="34" charset="0"/>
                <a:ea typeface="Source Sans Pro" charset="0"/>
                <a:cs typeface="Arial" panose="020B0604020202020204" pitchFamily="34" charset="0"/>
              </a:rPr>
              <a:t>216 W William parking lot</a:t>
            </a:r>
          </a:p>
          <a:p>
            <a:pPr algn="ctr">
              <a:lnSpc>
                <a:spcPct val="150000"/>
              </a:lnSpc>
            </a:pPr>
            <a:r>
              <a:rPr lang="en-US" sz="1600" b="1" dirty="0">
                <a:solidFill>
                  <a:srgbClr val="0070C0"/>
                </a:solidFill>
                <a:latin typeface="Arial Narrow" panose="020B0606020202030204" pitchFamily="34" charset="0"/>
                <a:ea typeface="Source Sans Pro" charset="0"/>
                <a:cs typeface="Arial" panose="020B0604020202020204" pitchFamily="34" charset="0"/>
              </a:rPr>
              <a:t>Catherine/Fourth parking lot </a:t>
            </a:r>
          </a:p>
          <a:p>
            <a:pPr algn="ctr">
              <a:lnSpc>
                <a:spcPct val="150000"/>
              </a:lnSpc>
            </a:pPr>
            <a:r>
              <a:rPr lang="en-US" sz="1600" b="1" dirty="0">
                <a:solidFill>
                  <a:srgbClr val="0070C0"/>
                </a:solidFill>
                <a:latin typeface="Arial Narrow" panose="020B0606020202030204" pitchFamily="34" charset="0"/>
                <a:ea typeface="Source Sans Pro" charset="0"/>
                <a:cs typeface="Arial" panose="020B0604020202020204" pitchFamily="34" charset="0"/>
              </a:rPr>
              <a:t>353 S Main parking lot</a:t>
            </a:r>
          </a:p>
        </p:txBody>
      </p:sp>
      <p:sp>
        <p:nvSpPr>
          <p:cNvPr id="12" name="TextBox 11"/>
          <p:cNvSpPr txBox="1"/>
          <p:nvPr/>
        </p:nvSpPr>
        <p:spPr>
          <a:xfrm>
            <a:off x="6932427" y="2023833"/>
            <a:ext cx="4253024" cy="584775"/>
          </a:xfrm>
          <a:prstGeom prst="rect">
            <a:avLst/>
          </a:prstGeom>
          <a:noFill/>
        </p:spPr>
        <p:txBody>
          <a:bodyPr wrap="square" rtlCol="0">
            <a:spAutoFit/>
          </a:bodyPr>
          <a:lstStyle/>
          <a:p>
            <a:pPr algn="ctr"/>
            <a:r>
              <a:rPr lang="en-US" sz="3200" dirty="0">
                <a:latin typeface="Abhaya Libre SemiBold" panose="02000703000000000000" pitchFamily="2" charset="0"/>
              </a:rPr>
              <a:t>Outside Downtown</a:t>
            </a:r>
          </a:p>
        </p:txBody>
      </p:sp>
      <p:sp>
        <p:nvSpPr>
          <p:cNvPr id="13" name="TextBox 12"/>
          <p:cNvSpPr txBox="1"/>
          <p:nvPr/>
        </p:nvSpPr>
        <p:spPr>
          <a:xfrm>
            <a:off x="8052172" y="2704317"/>
            <a:ext cx="2578456" cy="2308324"/>
          </a:xfrm>
          <a:prstGeom prst="rect">
            <a:avLst/>
          </a:prstGeom>
          <a:noFill/>
        </p:spPr>
        <p:txBody>
          <a:bodyPr wrap="square" rtlCol="0">
            <a:spAutoFit/>
          </a:bodyPr>
          <a:lstStyle/>
          <a:p>
            <a:pPr algn="ctr">
              <a:lnSpc>
                <a:spcPct val="150000"/>
              </a:lnSpc>
            </a:pPr>
            <a:r>
              <a:rPr lang="en-US" sz="1600" b="1" dirty="0">
                <a:solidFill>
                  <a:srgbClr val="0070C0"/>
                </a:solidFill>
                <a:latin typeface="Arial Narrow" panose="020B0606020202030204" pitchFamily="34" charset="0"/>
                <a:ea typeface="Source Sans Pro" charset="0"/>
                <a:cs typeface="Arial" panose="020B0604020202020204" pitchFamily="34" charset="0"/>
              </a:rPr>
              <a:t>2000 S. Industrial</a:t>
            </a:r>
          </a:p>
          <a:p>
            <a:pPr algn="ctr">
              <a:lnSpc>
                <a:spcPct val="150000"/>
              </a:lnSpc>
            </a:pPr>
            <a:r>
              <a:rPr lang="en-US" sz="1600" b="1" dirty="0">
                <a:solidFill>
                  <a:srgbClr val="0070C0"/>
                </a:solidFill>
                <a:latin typeface="Arial Narrow" panose="020B0606020202030204" pitchFamily="34" charset="0"/>
                <a:ea typeface="Source Sans Pro" charset="0"/>
                <a:cs typeface="Arial" panose="020B0604020202020204" pitchFamily="34" charset="0"/>
              </a:rPr>
              <a:t>1510 E Stadium</a:t>
            </a:r>
          </a:p>
          <a:p>
            <a:pPr algn="ctr">
              <a:lnSpc>
                <a:spcPct val="150000"/>
              </a:lnSpc>
            </a:pPr>
            <a:r>
              <a:rPr lang="en-US" sz="1600" b="1" dirty="0">
                <a:solidFill>
                  <a:srgbClr val="0070C0"/>
                </a:solidFill>
                <a:latin typeface="Arial Narrow" panose="020B0606020202030204" pitchFamily="34" charset="0"/>
                <a:ea typeface="Source Sans Pro" charset="0"/>
                <a:cs typeface="Arial" panose="020B0604020202020204" pitchFamily="34" charset="0"/>
              </a:rPr>
              <a:t>Platt &amp; </a:t>
            </a:r>
            <a:r>
              <a:rPr lang="en-US" sz="1600" b="1" dirty="0" err="1">
                <a:solidFill>
                  <a:srgbClr val="0070C0"/>
                </a:solidFill>
                <a:latin typeface="Arial Narrow" panose="020B0606020202030204" pitchFamily="34" charset="0"/>
                <a:ea typeface="Source Sans Pro" charset="0"/>
                <a:cs typeface="Arial" panose="020B0604020202020204" pitchFamily="34" charset="0"/>
              </a:rPr>
              <a:t>Springbrook</a:t>
            </a:r>
            <a:endParaRPr lang="en-US" sz="1600" b="1" dirty="0">
              <a:solidFill>
                <a:srgbClr val="0070C0"/>
              </a:solidFill>
              <a:latin typeface="Arial Narrow" panose="020B0606020202030204" pitchFamily="34" charset="0"/>
              <a:ea typeface="Source Sans Pro" charset="0"/>
              <a:cs typeface="Arial" panose="020B0604020202020204" pitchFamily="34" charset="0"/>
            </a:endParaRPr>
          </a:p>
          <a:p>
            <a:pPr algn="ctr">
              <a:lnSpc>
                <a:spcPct val="150000"/>
              </a:lnSpc>
            </a:pPr>
            <a:r>
              <a:rPr lang="en-US" sz="1600" b="1" dirty="0">
                <a:solidFill>
                  <a:srgbClr val="0070C0"/>
                </a:solidFill>
                <a:latin typeface="Arial Narrow" panose="020B0606020202030204" pitchFamily="34" charset="0"/>
                <a:ea typeface="Source Sans Pro" charset="0"/>
                <a:cs typeface="Arial" panose="020B0604020202020204" pitchFamily="34" charset="0"/>
              </a:rPr>
              <a:t>2857 Packard</a:t>
            </a:r>
          </a:p>
          <a:p>
            <a:pPr algn="ctr">
              <a:lnSpc>
                <a:spcPct val="150000"/>
              </a:lnSpc>
            </a:pPr>
            <a:r>
              <a:rPr lang="en-US" sz="1600" b="1" dirty="0">
                <a:solidFill>
                  <a:srgbClr val="0070C0"/>
                </a:solidFill>
                <a:latin typeface="Arial Narrow" panose="020B0606020202030204" pitchFamily="34" charset="0"/>
                <a:ea typeface="Source Sans Pro" charset="0"/>
                <a:cs typeface="Arial" panose="020B0604020202020204" pitchFamily="34" charset="0"/>
              </a:rPr>
              <a:t>1320 Baldwin</a:t>
            </a:r>
          </a:p>
          <a:p>
            <a:pPr algn="ctr">
              <a:lnSpc>
                <a:spcPct val="150000"/>
              </a:lnSpc>
            </a:pPr>
            <a:endParaRPr lang="en-US" sz="1600" b="1" dirty="0">
              <a:solidFill>
                <a:srgbClr val="0070C0"/>
              </a:solidFill>
              <a:latin typeface="Arial Narrow" panose="020B0606020202030204" pitchFamily="34" charset="0"/>
              <a:ea typeface="Source Sans Pro" charset="0"/>
              <a:cs typeface="Arial" panose="020B0604020202020204" pitchFamily="34" charset="0"/>
            </a:endParaRPr>
          </a:p>
        </p:txBody>
      </p:sp>
    </p:spTree>
    <p:extLst>
      <p:ext uri="{BB962C8B-B14F-4D97-AF65-F5344CB8AC3E}">
        <p14:creationId xmlns:p14="http://schemas.microsoft.com/office/powerpoint/2010/main" val="992803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59382" y="2001126"/>
            <a:ext cx="5575443" cy="3416320"/>
          </a:xfrm>
          <a:prstGeom prst="rect">
            <a:avLst/>
          </a:prstGeom>
          <a:noFill/>
        </p:spPr>
        <p:txBody>
          <a:bodyPr wrap="square" rtlCol="0">
            <a:spAutoFit/>
          </a:bodyPr>
          <a:lstStyle/>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City Adopted Planning Documents or Council Resolutions</a:t>
            </a:r>
          </a:p>
          <a:p>
            <a:pPr marL="628650" lvl="1"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Greenways &amp; </a:t>
            </a:r>
            <a:r>
              <a:rPr lang="en-US" sz="1600" dirty="0" err="1">
                <a:latin typeface="PT Sans" panose="020B0503020203020204" pitchFamily="34" charset="0"/>
                <a:ea typeface="Source Sans Pro" charset="0"/>
                <a:cs typeface="Arial" panose="020B0604020202020204" pitchFamily="34" charset="0"/>
              </a:rPr>
              <a:t>Treeline</a:t>
            </a:r>
            <a:r>
              <a:rPr lang="en-US" sz="1600" dirty="0">
                <a:latin typeface="PT Sans" panose="020B0503020203020204" pitchFamily="34" charset="0"/>
                <a:ea typeface="Source Sans Pro" charset="0"/>
                <a:cs typeface="Arial" panose="020B0604020202020204" pitchFamily="34" charset="0"/>
              </a:rPr>
              <a:t> Trail</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Zoning</a:t>
            </a:r>
          </a:p>
          <a:p>
            <a:pPr marL="628650" lvl="1"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Density &amp; Height</a:t>
            </a:r>
          </a:p>
          <a:p>
            <a:pPr marL="628650" lvl="1"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Parking &amp; Open Space</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Deeds or Covenants</a:t>
            </a:r>
          </a:p>
          <a:p>
            <a:pPr marL="628650" lvl="1"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FEMA (Federal Emergency Management Agency)</a:t>
            </a:r>
          </a:p>
          <a:p>
            <a:pPr marL="628650" lvl="1"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MDEQ (Michigan Dept. of Environmental Quality)</a:t>
            </a:r>
          </a:p>
          <a:p>
            <a:pPr marL="628650" lvl="1"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 Park Property</a:t>
            </a:r>
          </a:p>
        </p:txBody>
      </p:sp>
      <p:cxnSp>
        <p:nvCxnSpPr>
          <p:cNvPr id="6" name="Straight Connector 5"/>
          <p:cNvCxnSpPr/>
          <p:nvPr/>
        </p:nvCxnSpPr>
        <p:spPr>
          <a:xfrm>
            <a:off x="6559407" y="1646951"/>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098945" y="6401390"/>
            <a:ext cx="4910667" cy="369332"/>
          </a:xfrm>
          <a:prstGeom prst="rect">
            <a:avLst/>
          </a:prstGeom>
          <a:noFill/>
        </p:spPr>
        <p:txBody>
          <a:bodyPr wrap="square" rtlCol="0">
            <a:spAutoFit/>
          </a:bodyPr>
          <a:lstStyle/>
          <a:p>
            <a:pPr algn="r"/>
            <a:r>
              <a:rPr lang="en-US" b="1" dirty="0">
                <a:solidFill>
                  <a:schemeClr val="bg1"/>
                </a:solidFill>
                <a:latin typeface="PT Sans" panose="020B0503020203020204" pitchFamily="34" charset="0"/>
              </a:rPr>
              <a:t>www.a2gov.org</a:t>
            </a:r>
          </a:p>
        </p:txBody>
      </p:sp>
      <p:sp>
        <p:nvSpPr>
          <p:cNvPr id="8" name="TextBox 7"/>
          <p:cNvSpPr txBox="1"/>
          <p:nvPr/>
        </p:nvSpPr>
        <p:spPr>
          <a:xfrm>
            <a:off x="276577" y="6401390"/>
            <a:ext cx="7423634" cy="338554"/>
          </a:xfrm>
          <a:prstGeom prst="rect">
            <a:avLst/>
          </a:prstGeom>
          <a:noFill/>
        </p:spPr>
        <p:txBody>
          <a:bodyPr wrap="square" rtlCol="0">
            <a:spAutoFit/>
          </a:bodyPr>
          <a:lstStyle/>
          <a:p>
            <a:r>
              <a:rPr lang="en-US" sz="1600" dirty="0">
                <a:latin typeface="PT Sans" panose="020B0503020203020204" pitchFamily="34" charset="0"/>
              </a:rPr>
              <a:t>*  Park property requires ballot approval to convert to another use</a:t>
            </a:r>
          </a:p>
        </p:txBody>
      </p:sp>
      <p:sp>
        <p:nvSpPr>
          <p:cNvPr id="10" name="Rectangle 9"/>
          <p:cNvSpPr/>
          <p:nvPr/>
        </p:nvSpPr>
        <p:spPr>
          <a:xfrm>
            <a:off x="8366053" y="5481847"/>
            <a:ext cx="1730659" cy="809487"/>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559407" y="5481847"/>
            <a:ext cx="1730659" cy="809487"/>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172699" y="5481847"/>
            <a:ext cx="1730659" cy="809487"/>
          </a:xfrm>
          <a:prstGeom prst="rect">
            <a:avLst/>
          </a:prstGeom>
          <a:solidFill>
            <a:schemeClr val="accent6">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733237" y="5655757"/>
            <a:ext cx="1382997" cy="461665"/>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Plans</a:t>
            </a:r>
          </a:p>
        </p:txBody>
      </p:sp>
      <p:sp>
        <p:nvSpPr>
          <p:cNvPr id="18" name="TextBox 17"/>
          <p:cNvSpPr txBox="1"/>
          <p:nvPr/>
        </p:nvSpPr>
        <p:spPr>
          <a:xfrm>
            <a:off x="8538437" y="5655757"/>
            <a:ext cx="1382997" cy="461665"/>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Zoning</a:t>
            </a:r>
          </a:p>
        </p:txBody>
      </p:sp>
      <p:sp>
        <p:nvSpPr>
          <p:cNvPr id="19" name="TextBox 18"/>
          <p:cNvSpPr txBox="1"/>
          <p:nvPr/>
        </p:nvSpPr>
        <p:spPr>
          <a:xfrm>
            <a:off x="10346529" y="5655756"/>
            <a:ext cx="1382997" cy="461665"/>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Legal</a:t>
            </a:r>
          </a:p>
        </p:txBody>
      </p:sp>
      <p:sp>
        <p:nvSpPr>
          <p:cNvPr id="20" name="TextBox 19"/>
          <p:cNvSpPr txBox="1"/>
          <p:nvPr/>
        </p:nvSpPr>
        <p:spPr>
          <a:xfrm>
            <a:off x="6359381" y="192881"/>
            <a:ext cx="5575443" cy="1446550"/>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Land Use </a:t>
            </a:r>
          </a:p>
          <a:p>
            <a:pPr algn="ctr"/>
            <a:r>
              <a:rPr lang="en-US" sz="4400" b="1" dirty="0">
                <a:solidFill>
                  <a:srgbClr val="4A91C2"/>
                </a:solidFill>
                <a:latin typeface="PT Sans" panose="020B0503020203020204" pitchFamily="34" charset="0"/>
              </a:rPr>
              <a:t>Restriction</a:t>
            </a:r>
          </a:p>
        </p:txBody>
      </p:sp>
      <p:pic>
        <p:nvPicPr>
          <p:cNvPr id="12" name="Picture Placeholder 11"/>
          <p:cNvPicPr>
            <a:picLocks noGrp="1" noChangeAspect="1"/>
          </p:cNvPicPr>
          <p:nvPr>
            <p:ph type="pic" sz="quarter" idx="11"/>
          </p:nvPr>
        </p:nvPicPr>
        <p:blipFill>
          <a:blip r:embed="rId3"/>
          <a:srcRect l="5660" r="5660"/>
          <a:stretch>
            <a:fillRect/>
          </a:stretch>
        </p:blipFill>
        <p:spPr>
          <a:prstGeom prst="rect">
            <a:avLst/>
          </a:prstGeom>
        </p:spPr>
      </p:pic>
    </p:spTree>
    <p:extLst>
      <p:ext uri="{BB962C8B-B14F-4D97-AF65-F5344CB8AC3E}">
        <p14:creationId xmlns:p14="http://schemas.microsoft.com/office/powerpoint/2010/main" val="3472895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59382" y="1965860"/>
            <a:ext cx="5575443" cy="3370153"/>
          </a:xfrm>
          <a:prstGeom prst="rect">
            <a:avLst/>
          </a:prstGeom>
          <a:noFill/>
        </p:spPr>
        <p:txBody>
          <a:bodyPr wrap="square" rtlCol="0">
            <a:spAutoFit/>
          </a:bodyPr>
          <a:lstStyle/>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Floodway/Floodplain</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Noise</a:t>
            </a:r>
          </a:p>
          <a:p>
            <a:pPr marL="628650" lvl="1"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 Railroad within 300 feet of building</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Underground Storage Tanks</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Existing Buildings </a:t>
            </a:r>
          </a:p>
          <a:p>
            <a:pPr marL="628650" lvl="1"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Asbestos Containing Materials</a:t>
            </a:r>
          </a:p>
          <a:p>
            <a:pPr marL="628650" lvl="1"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Lead-based Paint</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Brownfield Eligibility</a:t>
            </a:r>
          </a:p>
          <a:p>
            <a:pPr lvl="1" algn="just">
              <a:lnSpc>
                <a:spcPct val="150000"/>
              </a:lnSpc>
            </a:pPr>
            <a:endParaRPr lang="en-US" sz="1400" dirty="0">
              <a:solidFill>
                <a:schemeClr val="bg2">
                  <a:lumMod val="50000"/>
                </a:schemeClr>
              </a:solidFill>
              <a:latin typeface="PT Sans" panose="020B0503020203020204" pitchFamily="34" charset="0"/>
              <a:ea typeface="Source Sans Pro" charset="0"/>
              <a:cs typeface="Arial" panose="020B0604020202020204" pitchFamily="34" charset="0"/>
            </a:endParaRPr>
          </a:p>
        </p:txBody>
      </p:sp>
      <p:cxnSp>
        <p:nvCxnSpPr>
          <p:cNvPr id="6" name="Straight Connector 5"/>
          <p:cNvCxnSpPr/>
          <p:nvPr/>
        </p:nvCxnSpPr>
        <p:spPr>
          <a:xfrm>
            <a:off x="6559407" y="1820278"/>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76578" y="6401390"/>
            <a:ext cx="9562024" cy="338554"/>
          </a:xfrm>
          <a:prstGeom prst="rect">
            <a:avLst/>
          </a:prstGeom>
          <a:noFill/>
        </p:spPr>
        <p:txBody>
          <a:bodyPr wrap="square" rtlCol="0">
            <a:spAutoFit/>
          </a:bodyPr>
          <a:lstStyle/>
          <a:p>
            <a:r>
              <a:rPr lang="en-US" sz="1600" dirty="0">
                <a:latin typeface="PT Sans" panose="020B0503020203020204" pitchFamily="34" charset="0"/>
              </a:rPr>
              <a:t>* Cannot use federal or MSHDA funds to build affordable housing within 300 feet of railroads</a:t>
            </a:r>
          </a:p>
        </p:txBody>
      </p:sp>
      <p:sp>
        <p:nvSpPr>
          <p:cNvPr id="10" name="Rectangle 9"/>
          <p:cNvSpPr/>
          <p:nvPr/>
        </p:nvSpPr>
        <p:spPr>
          <a:xfrm>
            <a:off x="8283220" y="5289555"/>
            <a:ext cx="1730659" cy="809487"/>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476574" y="5289555"/>
            <a:ext cx="1730659" cy="809487"/>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089866" y="5289555"/>
            <a:ext cx="1730659" cy="809487"/>
          </a:xfrm>
          <a:prstGeom prst="rect">
            <a:avLst/>
          </a:prstGeom>
          <a:solidFill>
            <a:schemeClr val="accent6">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650404" y="5463465"/>
            <a:ext cx="1382997" cy="461665"/>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Local</a:t>
            </a:r>
          </a:p>
        </p:txBody>
      </p:sp>
      <p:sp>
        <p:nvSpPr>
          <p:cNvPr id="18" name="TextBox 17"/>
          <p:cNvSpPr txBox="1"/>
          <p:nvPr/>
        </p:nvSpPr>
        <p:spPr>
          <a:xfrm>
            <a:off x="8455604" y="5463465"/>
            <a:ext cx="1382997" cy="461665"/>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State</a:t>
            </a:r>
          </a:p>
        </p:txBody>
      </p:sp>
      <p:sp>
        <p:nvSpPr>
          <p:cNvPr id="19" name="TextBox 18"/>
          <p:cNvSpPr txBox="1"/>
          <p:nvPr/>
        </p:nvSpPr>
        <p:spPr>
          <a:xfrm>
            <a:off x="10263696" y="5463464"/>
            <a:ext cx="1382997" cy="461665"/>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Federal</a:t>
            </a:r>
          </a:p>
        </p:txBody>
      </p:sp>
      <p:sp>
        <p:nvSpPr>
          <p:cNvPr id="20" name="TextBox 19"/>
          <p:cNvSpPr txBox="1"/>
          <p:nvPr/>
        </p:nvSpPr>
        <p:spPr>
          <a:xfrm>
            <a:off x="6359382" y="216962"/>
            <a:ext cx="5650230" cy="1446550"/>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Environmental </a:t>
            </a:r>
          </a:p>
          <a:p>
            <a:pPr algn="ctr"/>
            <a:r>
              <a:rPr lang="en-US" sz="4400" b="1" dirty="0">
                <a:solidFill>
                  <a:srgbClr val="4A91C2"/>
                </a:solidFill>
                <a:latin typeface="PT Sans" panose="020B0503020203020204" pitchFamily="34" charset="0"/>
              </a:rPr>
              <a:t>Conditions</a:t>
            </a:r>
          </a:p>
        </p:txBody>
      </p:sp>
      <p:pic>
        <p:nvPicPr>
          <p:cNvPr id="9" name="Picture Placeholder 8"/>
          <p:cNvPicPr>
            <a:picLocks noGrp="1" noChangeAspect="1"/>
          </p:cNvPicPr>
          <p:nvPr>
            <p:ph type="pic" sz="quarter" idx="11"/>
          </p:nvPr>
        </p:nvPicPr>
        <p:blipFill>
          <a:blip r:embed="rId3"/>
          <a:srcRect l="1924" r="1924"/>
          <a:stretch>
            <a:fillRect/>
          </a:stretch>
        </p:blipFill>
        <p:spPr>
          <a:prstGeom prst="rect">
            <a:avLst/>
          </a:prstGeom>
        </p:spPr>
      </p:pic>
    </p:spTree>
    <p:extLst>
      <p:ext uri="{BB962C8B-B14F-4D97-AF65-F5344CB8AC3E}">
        <p14:creationId xmlns:p14="http://schemas.microsoft.com/office/powerpoint/2010/main" val="2049524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59380" y="1689909"/>
            <a:ext cx="5575443" cy="4201150"/>
          </a:xfrm>
          <a:prstGeom prst="rect">
            <a:avLst/>
          </a:prstGeom>
          <a:noFill/>
        </p:spPr>
        <p:txBody>
          <a:bodyPr wrap="square" rtlCol="0">
            <a:spAutoFit/>
          </a:bodyPr>
          <a:lstStyle/>
          <a:p>
            <a:pPr marL="171450" indent="-171450" algn="just">
              <a:lnSpc>
                <a:spcPct val="150000"/>
              </a:lnSpc>
              <a:buFontTx/>
              <a:buChar char="-"/>
            </a:pPr>
            <a:r>
              <a:rPr lang="en-US" b="1" dirty="0">
                <a:latin typeface="PT Sans" panose="020B0503020203020204" pitchFamily="34" charset="0"/>
                <a:ea typeface="Source Sans Pro" charset="0"/>
                <a:cs typeface="Arial" panose="020B0604020202020204" pitchFamily="34" charset="0"/>
              </a:rPr>
              <a:t>* Low Income Housing Tax Credits (LIHTC)</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Federal Housing and Urban Development (HUD)</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Michigan State Housing Development Authority (MSHDA)</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Ann Arbor Housing Fund (AAHF)</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DDA Affordable Housing Fund</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Brownfield Funding</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Housing Revenue Bonds</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Loans from Financial Institutions</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Millage</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Philanthropic Entities</a:t>
            </a:r>
          </a:p>
          <a:p>
            <a:pPr marL="171450" indent="-171450" algn="just">
              <a:lnSpc>
                <a:spcPct val="150000"/>
              </a:lnSpc>
              <a:buFontTx/>
              <a:buChar char="-"/>
            </a:pPr>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p:txBody>
      </p:sp>
      <p:cxnSp>
        <p:nvCxnSpPr>
          <p:cNvPr id="6" name="Straight Connector 5"/>
          <p:cNvCxnSpPr/>
          <p:nvPr/>
        </p:nvCxnSpPr>
        <p:spPr>
          <a:xfrm>
            <a:off x="6459392" y="1441190"/>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098945" y="6401390"/>
            <a:ext cx="4910667" cy="369332"/>
          </a:xfrm>
          <a:prstGeom prst="rect">
            <a:avLst/>
          </a:prstGeom>
          <a:noFill/>
        </p:spPr>
        <p:txBody>
          <a:bodyPr wrap="square" rtlCol="0">
            <a:spAutoFit/>
          </a:bodyPr>
          <a:lstStyle/>
          <a:p>
            <a:pPr algn="r"/>
            <a:r>
              <a:rPr lang="en-US" b="1" dirty="0">
                <a:solidFill>
                  <a:schemeClr val="bg1"/>
                </a:solidFill>
                <a:latin typeface="PT Sans" panose="020B0503020203020204" pitchFamily="34" charset="0"/>
              </a:rPr>
              <a:t>www.a2gov.org</a:t>
            </a:r>
          </a:p>
        </p:txBody>
      </p:sp>
      <p:sp>
        <p:nvSpPr>
          <p:cNvPr id="8" name="TextBox 7"/>
          <p:cNvSpPr txBox="1"/>
          <p:nvPr/>
        </p:nvSpPr>
        <p:spPr>
          <a:xfrm>
            <a:off x="276576" y="6401390"/>
            <a:ext cx="11658247" cy="338554"/>
          </a:xfrm>
          <a:prstGeom prst="rect">
            <a:avLst/>
          </a:prstGeom>
          <a:noFill/>
        </p:spPr>
        <p:txBody>
          <a:bodyPr wrap="square" rtlCol="0">
            <a:spAutoFit/>
          </a:bodyPr>
          <a:lstStyle/>
          <a:p>
            <a:r>
              <a:rPr lang="en-US" sz="1600" b="1" dirty="0">
                <a:latin typeface="PT Sans" panose="020B0503020203020204" pitchFamily="34" charset="0"/>
              </a:rPr>
              <a:t>* LIHTC is by far the single largest source of funding for affordable housing in the United States for new developments</a:t>
            </a:r>
          </a:p>
        </p:txBody>
      </p:sp>
      <p:sp>
        <p:nvSpPr>
          <p:cNvPr id="10" name="Rectangle 9"/>
          <p:cNvSpPr/>
          <p:nvPr/>
        </p:nvSpPr>
        <p:spPr>
          <a:xfrm>
            <a:off x="8366053" y="5481847"/>
            <a:ext cx="1730659" cy="809487"/>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559407" y="5481847"/>
            <a:ext cx="1730659" cy="809487"/>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172699" y="5481847"/>
            <a:ext cx="1730659" cy="809487"/>
          </a:xfrm>
          <a:prstGeom prst="rect">
            <a:avLst/>
          </a:prstGeom>
          <a:solidFill>
            <a:schemeClr val="accent6">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733237" y="5655757"/>
            <a:ext cx="1382997" cy="461665"/>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Local</a:t>
            </a:r>
          </a:p>
        </p:txBody>
      </p:sp>
      <p:sp>
        <p:nvSpPr>
          <p:cNvPr id="18" name="TextBox 17"/>
          <p:cNvSpPr txBox="1"/>
          <p:nvPr/>
        </p:nvSpPr>
        <p:spPr>
          <a:xfrm>
            <a:off x="8538437" y="5655757"/>
            <a:ext cx="1382997" cy="461665"/>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State</a:t>
            </a:r>
          </a:p>
        </p:txBody>
      </p:sp>
      <p:sp>
        <p:nvSpPr>
          <p:cNvPr id="19" name="TextBox 18"/>
          <p:cNvSpPr txBox="1"/>
          <p:nvPr/>
        </p:nvSpPr>
        <p:spPr>
          <a:xfrm>
            <a:off x="10346529" y="5655756"/>
            <a:ext cx="1382997" cy="461665"/>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Federal</a:t>
            </a:r>
          </a:p>
        </p:txBody>
      </p:sp>
      <p:sp>
        <p:nvSpPr>
          <p:cNvPr id="20" name="TextBox 19"/>
          <p:cNvSpPr txBox="1"/>
          <p:nvPr/>
        </p:nvSpPr>
        <p:spPr>
          <a:xfrm>
            <a:off x="6359379" y="40805"/>
            <a:ext cx="5575443" cy="769441"/>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Financial Resources</a:t>
            </a:r>
          </a:p>
        </p:txBody>
      </p:sp>
      <p:sp>
        <p:nvSpPr>
          <p:cNvPr id="15" name="TextBox 14"/>
          <p:cNvSpPr txBox="1"/>
          <p:nvPr/>
        </p:nvSpPr>
        <p:spPr>
          <a:xfrm>
            <a:off x="176563" y="40805"/>
            <a:ext cx="5575443" cy="1446550"/>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Financial </a:t>
            </a:r>
          </a:p>
          <a:p>
            <a:pPr algn="ctr"/>
            <a:r>
              <a:rPr lang="en-US" sz="4400" b="1" dirty="0">
                <a:solidFill>
                  <a:srgbClr val="4A91C2"/>
                </a:solidFill>
                <a:latin typeface="PT Sans" panose="020B0503020203020204" pitchFamily="34" charset="0"/>
              </a:rPr>
              <a:t>Modeling</a:t>
            </a:r>
          </a:p>
        </p:txBody>
      </p:sp>
      <p:cxnSp>
        <p:nvCxnSpPr>
          <p:cNvPr id="21" name="Straight Connector 20"/>
          <p:cNvCxnSpPr/>
          <p:nvPr/>
        </p:nvCxnSpPr>
        <p:spPr>
          <a:xfrm>
            <a:off x="276576" y="1441190"/>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84323" y="1689909"/>
            <a:ext cx="5159948" cy="3785652"/>
          </a:xfrm>
          <a:prstGeom prst="rect">
            <a:avLst/>
          </a:prstGeom>
        </p:spPr>
        <p:txBody>
          <a:bodyPr wrap="square">
            <a:spAutoFit/>
          </a:bodyPr>
          <a:lstStyle/>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Building Characteristics</a:t>
            </a:r>
          </a:p>
          <a:p>
            <a:pPr marL="628650" lvl="1"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Mixed Use</a:t>
            </a:r>
          </a:p>
          <a:p>
            <a:pPr marL="628650" lvl="1"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Amenities</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Tenant Characteristics</a:t>
            </a:r>
          </a:p>
          <a:p>
            <a:pPr marL="628650" lvl="1"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Income Targets</a:t>
            </a:r>
          </a:p>
          <a:p>
            <a:pPr marL="628650" lvl="1"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Number of Bedrooms &amp; Unit Square Footage</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Construction Costs</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Financing Costs </a:t>
            </a:r>
          </a:p>
          <a:p>
            <a:pPr marL="628650" lvl="1"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Loan Terms</a:t>
            </a:r>
          </a:p>
          <a:p>
            <a:pPr marL="171450" indent="-171450" algn="just">
              <a:lnSpc>
                <a:spcPct val="150000"/>
              </a:lnSpc>
              <a:buFontTx/>
              <a:buChar char="-"/>
            </a:pPr>
            <a:r>
              <a:rPr lang="en-US" sz="1600" dirty="0">
                <a:latin typeface="PT Sans" panose="020B0503020203020204" pitchFamily="34" charset="0"/>
                <a:ea typeface="Source Sans Pro" charset="0"/>
                <a:cs typeface="Arial" panose="020B0604020202020204" pitchFamily="34" charset="0"/>
              </a:rPr>
              <a:t>Operating Cost Assumptions</a:t>
            </a:r>
          </a:p>
        </p:txBody>
      </p:sp>
      <p:sp>
        <p:nvSpPr>
          <p:cNvPr id="22" name="Rectangle 21"/>
          <p:cNvSpPr/>
          <p:nvPr/>
        </p:nvSpPr>
        <p:spPr>
          <a:xfrm>
            <a:off x="2314714" y="5481847"/>
            <a:ext cx="1730659" cy="809487"/>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08068" y="5481847"/>
            <a:ext cx="1730659" cy="809487"/>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121360" y="5481847"/>
            <a:ext cx="1730659" cy="809487"/>
          </a:xfrm>
          <a:prstGeom prst="rect">
            <a:avLst/>
          </a:prstGeom>
          <a:solidFill>
            <a:schemeClr val="accent6">
              <a:lumMod val="5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81898" y="5655757"/>
            <a:ext cx="1382997" cy="461665"/>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Equity</a:t>
            </a:r>
          </a:p>
        </p:txBody>
      </p:sp>
      <p:sp>
        <p:nvSpPr>
          <p:cNvPr id="26" name="TextBox 25"/>
          <p:cNvSpPr txBox="1"/>
          <p:nvPr/>
        </p:nvSpPr>
        <p:spPr>
          <a:xfrm>
            <a:off x="2487098" y="5655757"/>
            <a:ext cx="1382997" cy="461665"/>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Debt</a:t>
            </a:r>
          </a:p>
        </p:txBody>
      </p:sp>
      <p:sp>
        <p:nvSpPr>
          <p:cNvPr id="27" name="TextBox 26"/>
          <p:cNvSpPr txBox="1"/>
          <p:nvPr/>
        </p:nvSpPr>
        <p:spPr>
          <a:xfrm>
            <a:off x="4295190" y="5655756"/>
            <a:ext cx="1382997" cy="461665"/>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Grants</a:t>
            </a:r>
          </a:p>
        </p:txBody>
      </p:sp>
    </p:spTree>
    <p:extLst>
      <p:ext uri="{BB962C8B-B14F-4D97-AF65-F5344CB8AC3E}">
        <p14:creationId xmlns:p14="http://schemas.microsoft.com/office/powerpoint/2010/main" val="1691420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7890" r="17890"/>
          <a:stretch>
            <a:fillRect/>
          </a:stretch>
        </p:blipFill>
        <p:spPr/>
      </p:pic>
      <p:sp>
        <p:nvSpPr>
          <p:cNvPr id="3" name="TextBox 2"/>
          <p:cNvSpPr txBox="1"/>
          <p:nvPr/>
        </p:nvSpPr>
        <p:spPr>
          <a:xfrm>
            <a:off x="6113146" y="1034812"/>
            <a:ext cx="1002029" cy="769441"/>
          </a:xfrm>
          <a:prstGeom prst="rect">
            <a:avLst/>
          </a:prstGeom>
          <a:noFill/>
        </p:spPr>
        <p:txBody>
          <a:bodyPr wrap="square" rtlCol="0">
            <a:spAutoFit/>
          </a:bodyPr>
          <a:lstStyle/>
          <a:p>
            <a:pPr algn="ctr"/>
            <a:r>
              <a:rPr lang="en-US" sz="4400" b="1" dirty="0">
                <a:solidFill>
                  <a:srgbClr val="4180AB"/>
                </a:solidFill>
                <a:latin typeface="PT Sans" panose="020B0503020203020204" pitchFamily="34" charset="0"/>
              </a:rPr>
              <a:t>01</a:t>
            </a:r>
          </a:p>
        </p:txBody>
      </p:sp>
      <p:sp>
        <p:nvSpPr>
          <p:cNvPr id="4" name="TextBox 3"/>
          <p:cNvSpPr txBox="1"/>
          <p:nvPr/>
        </p:nvSpPr>
        <p:spPr>
          <a:xfrm>
            <a:off x="7013219" y="1640618"/>
            <a:ext cx="4910667" cy="830997"/>
          </a:xfrm>
          <a:prstGeom prst="rect">
            <a:avLst/>
          </a:prstGeom>
          <a:noFill/>
        </p:spPr>
        <p:txBody>
          <a:bodyPr wrap="square" rtlCol="0">
            <a:spAutoFit/>
          </a:bodyPr>
          <a:lstStyle/>
          <a:p>
            <a:pPr algn="just">
              <a:lnSpc>
                <a:spcPct val="150000"/>
              </a:lnSpc>
            </a:pPr>
            <a:r>
              <a:rPr lang="en-US" sz="1600" b="1" dirty="0">
                <a:latin typeface="PT Sans" panose="020B0503020203020204" pitchFamily="34" charset="0"/>
                <a:ea typeface="Source Sans Pro" charset="0"/>
                <a:cs typeface="Arial" panose="020B0604020202020204" pitchFamily="34" charset="0"/>
              </a:rPr>
              <a:t>16 properties in the City of Ann Arbor</a:t>
            </a:r>
          </a:p>
          <a:p>
            <a:pPr algn="just">
              <a:lnSpc>
                <a:spcPct val="150000"/>
              </a:lnSpc>
            </a:pPr>
            <a:r>
              <a:rPr lang="en-US" sz="1600" b="1" dirty="0">
                <a:latin typeface="PT Sans" panose="020B0503020203020204" pitchFamily="34" charset="0"/>
                <a:ea typeface="Source Sans Pro" charset="0"/>
                <a:cs typeface="Arial" panose="020B0604020202020204" pitchFamily="34" charset="0"/>
              </a:rPr>
              <a:t>412 apartments</a:t>
            </a:r>
          </a:p>
        </p:txBody>
      </p:sp>
      <p:sp>
        <p:nvSpPr>
          <p:cNvPr id="5" name="TextBox 4"/>
          <p:cNvSpPr txBox="1"/>
          <p:nvPr/>
        </p:nvSpPr>
        <p:spPr>
          <a:xfrm>
            <a:off x="7013220" y="1234866"/>
            <a:ext cx="5308743" cy="369332"/>
          </a:xfrm>
          <a:prstGeom prst="rect">
            <a:avLst/>
          </a:prstGeom>
          <a:noFill/>
        </p:spPr>
        <p:txBody>
          <a:bodyPr wrap="square" rtlCol="0">
            <a:spAutoFit/>
          </a:bodyPr>
          <a:lstStyle/>
          <a:p>
            <a:r>
              <a:rPr lang="en-US" dirty="0">
                <a:latin typeface="Abhaya Libre SemiBold" panose="02000703000000000000" pitchFamily="2" charset="0"/>
              </a:rPr>
              <a:t>Affordable Housing Properties</a:t>
            </a:r>
          </a:p>
        </p:txBody>
      </p:sp>
      <p:sp>
        <p:nvSpPr>
          <p:cNvPr id="8" name="TextBox 7"/>
          <p:cNvSpPr txBox="1"/>
          <p:nvPr/>
        </p:nvSpPr>
        <p:spPr>
          <a:xfrm>
            <a:off x="276577" y="6401390"/>
            <a:ext cx="4910667" cy="369332"/>
          </a:xfrm>
          <a:prstGeom prst="rect">
            <a:avLst/>
          </a:prstGeom>
          <a:noFill/>
        </p:spPr>
        <p:txBody>
          <a:bodyPr wrap="square" rtlCol="0">
            <a:spAutoFit/>
          </a:bodyPr>
          <a:lstStyle/>
          <a:p>
            <a:r>
              <a:rPr lang="en-US" b="1" dirty="0">
                <a:latin typeface="PT Sans" panose="020B0503020203020204" pitchFamily="34" charset="0"/>
              </a:rPr>
              <a:t>Open House West Arbor – Ribbon Running </a:t>
            </a:r>
          </a:p>
        </p:txBody>
      </p:sp>
      <p:sp>
        <p:nvSpPr>
          <p:cNvPr id="9" name="TextBox 8"/>
          <p:cNvSpPr txBox="1"/>
          <p:nvPr/>
        </p:nvSpPr>
        <p:spPr>
          <a:xfrm>
            <a:off x="6188710" y="2508035"/>
            <a:ext cx="1002029" cy="769441"/>
          </a:xfrm>
          <a:prstGeom prst="rect">
            <a:avLst/>
          </a:prstGeom>
          <a:noFill/>
        </p:spPr>
        <p:txBody>
          <a:bodyPr wrap="square" rtlCol="0">
            <a:spAutoFit/>
          </a:bodyPr>
          <a:lstStyle/>
          <a:p>
            <a:pPr algn="ctr"/>
            <a:r>
              <a:rPr lang="en-US" sz="4400" b="1" dirty="0">
                <a:solidFill>
                  <a:srgbClr val="4180AB"/>
                </a:solidFill>
                <a:latin typeface="PT Sans" panose="020B0503020203020204" pitchFamily="34" charset="0"/>
              </a:rPr>
              <a:t>02</a:t>
            </a:r>
          </a:p>
        </p:txBody>
      </p:sp>
      <p:sp>
        <p:nvSpPr>
          <p:cNvPr id="11" name="TextBox 10"/>
          <p:cNvSpPr txBox="1"/>
          <p:nvPr/>
        </p:nvSpPr>
        <p:spPr>
          <a:xfrm>
            <a:off x="7004613" y="2766340"/>
            <a:ext cx="5308743" cy="369332"/>
          </a:xfrm>
          <a:prstGeom prst="rect">
            <a:avLst/>
          </a:prstGeom>
          <a:noFill/>
        </p:spPr>
        <p:txBody>
          <a:bodyPr wrap="square" rtlCol="0">
            <a:spAutoFit/>
          </a:bodyPr>
          <a:lstStyle/>
          <a:p>
            <a:r>
              <a:rPr lang="en-US" dirty="0">
                <a:latin typeface="Abhaya Libre SemiBold" panose="02000703000000000000" pitchFamily="2" charset="0"/>
              </a:rPr>
              <a:t>Voucher Programs</a:t>
            </a:r>
          </a:p>
        </p:txBody>
      </p:sp>
      <p:sp>
        <p:nvSpPr>
          <p:cNvPr id="12" name="TextBox 11"/>
          <p:cNvSpPr txBox="1"/>
          <p:nvPr/>
        </p:nvSpPr>
        <p:spPr>
          <a:xfrm>
            <a:off x="6188710" y="3740989"/>
            <a:ext cx="1002029" cy="769441"/>
          </a:xfrm>
          <a:prstGeom prst="rect">
            <a:avLst/>
          </a:prstGeom>
          <a:noFill/>
        </p:spPr>
        <p:txBody>
          <a:bodyPr wrap="square" rtlCol="0">
            <a:spAutoFit/>
          </a:bodyPr>
          <a:lstStyle/>
          <a:p>
            <a:pPr algn="ctr"/>
            <a:r>
              <a:rPr lang="en-US" sz="4400" b="1" dirty="0">
                <a:solidFill>
                  <a:srgbClr val="4180AB"/>
                </a:solidFill>
                <a:latin typeface="PT Sans" panose="020B0503020203020204" pitchFamily="34" charset="0"/>
              </a:rPr>
              <a:t>03</a:t>
            </a:r>
          </a:p>
        </p:txBody>
      </p:sp>
      <p:sp>
        <p:nvSpPr>
          <p:cNvPr id="14" name="TextBox 13"/>
          <p:cNvSpPr txBox="1"/>
          <p:nvPr/>
        </p:nvSpPr>
        <p:spPr>
          <a:xfrm>
            <a:off x="7004612" y="4030704"/>
            <a:ext cx="5308743" cy="369332"/>
          </a:xfrm>
          <a:prstGeom prst="rect">
            <a:avLst/>
          </a:prstGeom>
          <a:noFill/>
        </p:spPr>
        <p:txBody>
          <a:bodyPr wrap="square" rtlCol="0">
            <a:spAutoFit/>
          </a:bodyPr>
          <a:lstStyle/>
          <a:p>
            <a:r>
              <a:rPr lang="en-US" dirty="0">
                <a:latin typeface="Abhaya Libre SemiBold" panose="02000703000000000000" pitchFamily="2" charset="0"/>
              </a:rPr>
              <a:t>Family Self-Sufficiency &amp; Homeownership Programs</a:t>
            </a:r>
          </a:p>
        </p:txBody>
      </p:sp>
      <p:sp>
        <p:nvSpPr>
          <p:cNvPr id="15" name="TextBox 14"/>
          <p:cNvSpPr txBox="1"/>
          <p:nvPr/>
        </p:nvSpPr>
        <p:spPr>
          <a:xfrm>
            <a:off x="6188710" y="271815"/>
            <a:ext cx="5542136" cy="769441"/>
          </a:xfrm>
          <a:prstGeom prst="rect">
            <a:avLst/>
          </a:prstGeom>
          <a:noFill/>
        </p:spPr>
        <p:txBody>
          <a:bodyPr wrap="square" rtlCol="0">
            <a:spAutoFit/>
          </a:bodyPr>
          <a:lstStyle/>
          <a:p>
            <a:pPr algn="ctr"/>
            <a:r>
              <a:rPr lang="en-US" sz="4400" b="1" dirty="0">
                <a:solidFill>
                  <a:srgbClr val="F15927"/>
                </a:solidFill>
                <a:latin typeface="PT Sans" panose="020B0503020203020204" pitchFamily="34" charset="0"/>
              </a:rPr>
              <a:t>AAHC Services</a:t>
            </a:r>
          </a:p>
        </p:txBody>
      </p:sp>
      <p:sp>
        <p:nvSpPr>
          <p:cNvPr id="17" name="TextBox 16"/>
          <p:cNvSpPr txBox="1"/>
          <p:nvPr/>
        </p:nvSpPr>
        <p:spPr>
          <a:xfrm>
            <a:off x="7004613" y="3163144"/>
            <a:ext cx="4910667" cy="461665"/>
          </a:xfrm>
          <a:prstGeom prst="rect">
            <a:avLst/>
          </a:prstGeom>
          <a:noFill/>
        </p:spPr>
        <p:txBody>
          <a:bodyPr wrap="square" rtlCol="0">
            <a:spAutoFit/>
          </a:bodyPr>
          <a:lstStyle/>
          <a:p>
            <a:pPr algn="just">
              <a:lnSpc>
                <a:spcPct val="150000"/>
              </a:lnSpc>
            </a:pPr>
            <a:r>
              <a:rPr lang="en-US" sz="1600" b="1" dirty="0">
                <a:latin typeface="PT Sans" panose="020B0503020203020204" pitchFamily="34" charset="0"/>
                <a:ea typeface="Source Sans Pro" charset="0"/>
                <a:cs typeface="Arial" panose="020B0604020202020204" pitchFamily="34" charset="0"/>
              </a:rPr>
              <a:t>2,114 Vouchers</a:t>
            </a:r>
          </a:p>
        </p:txBody>
      </p:sp>
      <p:sp>
        <p:nvSpPr>
          <p:cNvPr id="19" name="TextBox 18"/>
          <p:cNvSpPr txBox="1"/>
          <p:nvPr/>
        </p:nvSpPr>
        <p:spPr>
          <a:xfrm>
            <a:off x="7013219" y="4535992"/>
            <a:ext cx="4910667" cy="792781"/>
          </a:xfrm>
          <a:prstGeom prst="rect">
            <a:avLst/>
          </a:prstGeom>
          <a:noFill/>
        </p:spPr>
        <p:txBody>
          <a:bodyPr wrap="square" rtlCol="0">
            <a:spAutoFit/>
          </a:bodyPr>
          <a:lstStyle/>
          <a:p>
            <a:pPr algn="just">
              <a:lnSpc>
                <a:spcPct val="150000"/>
              </a:lnSpc>
            </a:pPr>
            <a:r>
              <a:rPr lang="en-US" sz="1600" b="1" dirty="0">
                <a:latin typeface="PT Sans" panose="020B0503020203020204" pitchFamily="34" charset="0"/>
                <a:ea typeface="Source Sans Pro" charset="0"/>
                <a:cs typeface="Arial" panose="020B0604020202020204" pitchFamily="34" charset="0"/>
              </a:rPr>
              <a:t>99 – 130 FSS participants</a:t>
            </a:r>
          </a:p>
          <a:p>
            <a:pPr algn="just">
              <a:lnSpc>
                <a:spcPct val="150000"/>
              </a:lnSpc>
            </a:pPr>
            <a:r>
              <a:rPr lang="en-US" sz="1600" b="1" dirty="0">
                <a:latin typeface="PT Sans" panose="020B0503020203020204" pitchFamily="34" charset="0"/>
                <a:ea typeface="Source Sans Pro" charset="0"/>
                <a:cs typeface="Arial" panose="020B0604020202020204" pitchFamily="34" charset="0"/>
              </a:rPr>
              <a:t>9 Homeowners</a:t>
            </a:r>
          </a:p>
        </p:txBody>
      </p:sp>
      <p:sp>
        <p:nvSpPr>
          <p:cNvPr id="18" name="TextBox 17"/>
          <p:cNvSpPr txBox="1"/>
          <p:nvPr/>
        </p:nvSpPr>
        <p:spPr>
          <a:xfrm>
            <a:off x="6188710" y="5328773"/>
            <a:ext cx="1002029" cy="769441"/>
          </a:xfrm>
          <a:prstGeom prst="rect">
            <a:avLst/>
          </a:prstGeom>
          <a:noFill/>
        </p:spPr>
        <p:txBody>
          <a:bodyPr wrap="square" rtlCol="0">
            <a:spAutoFit/>
          </a:bodyPr>
          <a:lstStyle/>
          <a:p>
            <a:pPr algn="ctr"/>
            <a:r>
              <a:rPr lang="en-US" sz="4400" b="1" dirty="0">
                <a:solidFill>
                  <a:srgbClr val="4180AB"/>
                </a:solidFill>
                <a:latin typeface="PT Sans" panose="020B0503020203020204" pitchFamily="34" charset="0"/>
              </a:rPr>
              <a:t>04</a:t>
            </a:r>
          </a:p>
        </p:txBody>
      </p:sp>
      <p:sp>
        <p:nvSpPr>
          <p:cNvPr id="20" name="TextBox 19"/>
          <p:cNvSpPr txBox="1"/>
          <p:nvPr/>
        </p:nvSpPr>
        <p:spPr>
          <a:xfrm>
            <a:off x="7115175" y="5548117"/>
            <a:ext cx="5308743" cy="369332"/>
          </a:xfrm>
          <a:prstGeom prst="rect">
            <a:avLst/>
          </a:prstGeom>
          <a:noFill/>
        </p:spPr>
        <p:txBody>
          <a:bodyPr wrap="square" rtlCol="0">
            <a:spAutoFit/>
          </a:bodyPr>
          <a:lstStyle/>
          <a:p>
            <a:r>
              <a:rPr lang="en-US" dirty="0">
                <a:latin typeface="Abhaya Libre SemiBold" panose="02000703000000000000" pitchFamily="2" charset="0"/>
              </a:rPr>
              <a:t>Finance and Administration</a:t>
            </a:r>
          </a:p>
        </p:txBody>
      </p:sp>
      <p:sp>
        <p:nvSpPr>
          <p:cNvPr id="21" name="TextBox 20"/>
          <p:cNvSpPr txBox="1"/>
          <p:nvPr/>
        </p:nvSpPr>
        <p:spPr>
          <a:xfrm>
            <a:off x="7101979" y="5900395"/>
            <a:ext cx="4910667" cy="830997"/>
          </a:xfrm>
          <a:prstGeom prst="rect">
            <a:avLst/>
          </a:prstGeom>
          <a:noFill/>
        </p:spPr>
        <p:txBody>
          <a:bodyPr wrap="square" rtlCol="0">
            <a:spAutoFit/>
          </a:bodyPr>
          <a:lstStyle/>
          <a:p>
            <a:pPr algn="just">
              <a:lnSpc>
                <a:spcPct val="150000"/>
              </a:lnSpc>
            </a:pPr>
            <a:r>
              <a:rPr lang="en-US" sz="1600" b="1" dirty="0">
                <a:latin typeface="PT Sans" panose="020B0503020203020204" pitchFamily="34" charset="0"/>
                <a:ea typeface="Source Sans Pro" charset="0"/>
                <a:cs typeface="Arial" panose="020B0604020202020204" pitchFamily="34" charset="0"/>
              </a:rPr>
              <a:t>$20 Million Budget</a:t>
            </a:r>
          </a:p>
          <a:p>
            <a:pPr algn="just">
              <a:lnSpc>
                <a:spcPct val="150000"/>
              </a:lnSpc>
            </a:pPr>
            <a:r>
              <a:rPr lang="en-US" sz="1600" b="1" dirty="0">
                <a:latin typeface="PT Sans" panose="020B0503020203020204" pitchFamily="34" charset="0"/>
                <a:ea typeface="Source Sans Pro" charset="0"/>
                <a:cs typeface="Arial" panose="020B0604020202020204" pitchFamily="34" charset="0"/>
              </a:rPr>
              <a:t>29 Staff</a:t>
            </a:r>
          </a:p>
        </p:txBody>
      </p:sp>
    </p:spTree>
    <p:extLst>
      <p:ext uri="{BB962C8B-B14F-4D97-AF65-F5344CB8AC3E}">
        <p14:creationId xmlns:p14="http://schemas.microsoft.com/office/powerpoint/2010/main" val="4259001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59382" y="1991429"/>
            <a:ext cx="5575443" cy="2677656"/>
          </a:xfrm>
          <a:prstGeom prst="rect">
            <a:avLst/>
          </a:prstGeom>
          <a:noFill/>
        </p:spPr>
        <p:txBody>
          <a:bodyPr wrap="square" rtlCol="0">
            <a:spAutoFit/>
          </a:bodyPr>
          <a:lstStyle/>
          <a:p>
            <a:pPr marL="171450" indent="-171450" algn="just">
              <a:lnSpc>
                <a:spcPct val="150000"/>
              </a:lnSpc>
              <a:buFontTx/>
              <a:buChar char="-"/>
            </a:pPr>
            <a:r>
              <a:rPr lang="en-US" sz="1600" b="1" dirty="0">
                <a:latin typeface="PT Sans" panose="020B0503020203020204" pitchFamily="34" charset="0"/>
                <a:ea typeface="Source Sans Pro" charset="0"/>
                <a:cs typeface="Arial" panose="020B0604020202020204" pitchFamily="34" charset="0"/>
              </a:rPr>
              <a:t>Ownership Structure </a:t>
            </a:r>
          </a:p>
          <a:p>
            <a:pPr marL="628650" lvl="1" indent="-171450" algn="just">
              <a:lnSpc>
                <a:spcPct val="150000"/>
              </a:lnSpc>
              <a:buFontTx/>
              <a:buChar char="-"/>
            </a:pPr>
            <a:r>
              <a:rPr lang="en-US" sz="1600" b="1" dirty="0">
                <a:latin typeface="PT Sans" panose="020B0503020203020204" pitchFamily="34" charset="0"/>
                <a:ea typeface="Source Sans Pro" charset="0"/>
                <a:cs typeface="Arial" panose="020B0604020202020204" pitchFamily="34" charset="0"/>
              </a:rPr>
              <a:t>Homeowner, Rental, Cooperative</a:t>
            </a:r>
          </a:p>
          <a:p>
            <a:pPr marL="628650" lvl="1" indent="-171450" algn="just">
              <a:lnSpc>
                <a:spcPct val="150000"/>
              </a:lnSpc>
              <a:buFontTx/>
              <a:buChar char="-"/>
            </a:pPr>
            <a:r>
              <a:rPr lang="en-US" sz="1600" b="1" dirty="0">
                <a:latin typeface="PT Sans" panose="020B0503020203020204" pitchFamily="34" charset="0"/>
                <a:ea typeface="Source Sans Pro" charset="0"/>
                <a:cs typeface="Arial" panose="020B0604020202020204" pitchFamily="34" charset="0"/>
              </a:rPr>
              <a:t>For-profit, Non-profit</a:t>
            </a:r>
          </a:p>
          <a:p>
            <a:pPr marL="628650" lvl="1" indent="-171450" algn="just">
              <a:lnSpc>
                <a:spcPct val="150000"/>
              </a:lnSpc>
              <a:buFontTx/>
              <a:buChar char="-"/>
            </a:pPr>
            <a:r>
              <a:rPr lang="en-US" sz="1600" b="1" dirty="0">
                <a:latin typeface="PT Sans" panose="020B0503020203020204" pitchFamily="34" charset="0"/>
                <a:ea typeface="Source Sans Pro" charset="0"/>
                <a:cs typeface="Arial" panose="020B0604020202020204" pitchFamily="34" charset="0"/>
              </a:rPr>
              <a:t>Single Owner, Condo with Multiple Legal Entities</a:t>
            </a:r>
          </a:p>
          <a:p>
            <a:pPr marL="171450" indent="-171450" algn="just">
              <a:lnSpc>
                <a:spcPct val="150000"/>
              </a:lnSpc>
              <a:buFontTx/>
              <a:buChar char="-"/>
            </a:pPr>
            <a:r>
              <a:rPr lang="en-US" sz="1600" b="1" dirty="0">
                <a:latin typeface="PT Sans" panose="020B0503020203020204" pitchFamily="34" charset="0"/>
                <a:ea typeface="Source Sans Pro" charset="0"/>
                <a:cs typeface="Arial" panose="020B0604020202020204" pitchFamily="34" charset="0"/>
              </a:rPr>
              <a:t>Market Demand</a:t>
            </a:r>
          </a:p>
          <a:p>
            <a:pPr marL="171450" indent="-171450" algn="just">
              <a:lnSpc>
                <a:spcPct val="150000"/>
              </a:lnSpc>
              <a:buFontTx/>
              <a:buChar char="-"/>
            </a:pPr>
            <a:r>
              <a:rPr lang="en-US" sz="1600" b="1" dirty="0">
                <a:latin typeface="PT Sans" panose="020B0503020203020204" pitchFamily="34" charset="0"/>
                <a:ea typeface="Source Sans Pro" charset="0"/>
                <a:cs typeface="Arial" panose="020B0604020202020204" pitchFamily="34" charset="0"/>
              </a:rPr>
              <a:t>City Disposition Process</a:t>
            </a:r>
          </a:p>
          <a:p>
            <a:pPr marL="628650" lvl="1" indent="-171450" algn="just">
              <a:lnSpc>
                <a:spcPct val="150000"/>
              </a:lnSpc>
              <a:buFontTx/>
              <a:buChar char="-"/>
            </a:pPr>
            <a:r>
              <a:rPr lang="en-US" sz="1600" b="1" dirty="0">
                <a:latin typeface="PT Sans" panose="020B0503020203020204" pitchFamily="34" charset="0"/>
                <a:ea typeface="Source Sans Pro" charset="0"/>
                <a:cs typeface="Arial" panose="020B0604020202020204" pitchFamily="34" charset="0"/>
              </a:rPr>
              <a:t>Lease, Sell</a:t>
            </a:r>
          </a:p>
        </p:txBody>
      </p:sp>
      <p:cxnSp>
        <p:nvCxnSpPr>
          <p:cNvPr id="6" name="Straight Connector 5"/>
          <p:cNvCxnSpPr/>
          <p:nvPr/>
        </p:nvCxnSpPr>
        <p:spPr>
          <a:xfrm>
            <a:off x="6559407" y="1779955"/>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359382" y="200401"/>
            <a:ext cx="5575443" cy="1446550"/>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Other Considerations</a:t>
            </a:r>
          </a:p>
        </p:txBody>
      </p:sp>
      <p:pic>
        <p:nvPicPr>
          <p:cNvPr id="13" name="Picture Placeholder 12"/>
          <p:cNvPicPr>
            <a:picLocks noGrp="1" noChangeAspect="1"/>
          </p:cNvPicPr>
          <p:nvPr>
            <p:ph type="pic" sz="quarter" idx="11"/>
          </p:nvPr>
        </p:nvPicPr>
        <p:blipFill>
          <a:blip r:embed="rId3"/>
          <a:srcRect l="3243" r="3243"/>
          <a:stretch>
            <a:fillRect/>
          </a:stretch>
        </p:blipFill>
        <p:spPr>
          <a:prstGeom prst="rect">
            <a:avLst/>
          </a:prstGeom>
        </p:spPr>
      </p:pic>
    </p:spTree>
    <p:extLst>
      <p:ext uri="{BB962C8B-B14F-4D97-AF65-F5344CB8AC3E}">
        <p14:creationId xmlns:p14="http://schemas.microsoft.com/office/powerpoint/2010/main" val="503593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1"/>
          </p:nvPr>
        </p:nvPicPr>
        <p:blipFill>
          <a:blip r:embed="rId2"/>
          <a:srcRect t="31104" b="31104"/>
          <a:stretch>
            <a:fillRect/>
          </a:stretch>
        </p:blipFill>
        <p:spPr>
          <a:prstGeom prst="rect">
            <a:avLst/>
          </a:prstGeom>
        </p:spPr>
      </p:pic>
      <p:sp>
        <p:nvSpPr>
          <p:cNvPr id="5" name="Title 4"/>
          <p:cNvSpPr>
            <a:spLocks noGrp="1"/>
          </p:cNvSpPr>
          <p:nvPr>
            <p:ph type="ctrTitle" idx="4294967295"/>
          </p:nvPr>
        </p:nvSpPr>
        <p:spPr>
          <a:xfrm>
            <a:off x="557047" y="3749949"/>
            <a:ext cx="11046373" cy="2387600"/>
          </a:xfrm>
        </p:spPr>
        <p:txBody>
          <a:bodyPr/>
          <a:lstStyle/>
          <a:p>
            <a:pPr algn="ctr"/>
            <a:r>
              <a:rPr lang="en-US" b="1" dirty="0">
                <a:solidFill>
                  <a:schemeClr val="accent1">
                    <a:lumMod val="75000"/>
                  </a:schemeClr>
                </a:solidFill>
                <a:latin typeface="PT Sans" panose="020B0503020203020204"/>
              </a:rPr>
              <a:t>Community Engagement </a:t>
            </a:r>
            <a:br>
              <a:rPr lang="en-US" b="1" dirty="0">
                <a:solidFill>
                  <a:schemeClr val="accent1">
                    <a:lumMod val="75000"/>
                  </a:schemeClr>
                </a:solidFill>
                <a:latin typeface="PT Sans" panose="020B0503020203020204"/>
              </a:rPr>
            </a:br>
            <a:r>
              <a:rPr lang="en-US" b="1" dirty="0">
                <a:solidFill>
                  <a:schemeClr val="accent1">
                    <a:lumMod val="75000"/>
                  </a:schemeClr>
                </a:solidFill>
                <a:latin typeface="PT Sans" panose="020B0503020203020204"/>
              </a:rPr>
              <a:t>Process</a:t>
            </a:r>
          </a:p>
        </p:txBody>
      </p:sp>
    </p:spTree>
    <p:extLst>
      <p:ext uri="{BB962C8B-B14F-4D97-AF65-F5344CB8AC3E}">
        <p14:creationId xmlns:p14="http://schemas.microsoft.com/office/powerpoint/2010/main" val="25481642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b="1" dirty="0">
                <a:solidFill>
                  <a:schemeClr val="accent1">
                    <a:lumMod val="75000"/>
                  </a:schemeClr>
                </a:solidFill>
                <a:latin typeface="PT Sans" panose="020B0503020203020204"/>
              </a:rPr>
              <a:t>Well-distributed</a:t>
            </a:r>
            <a:br>
              <a:rPr lang="en-US" b="1" dirty="0">
                <a:solidFill>
                  <a:schemeClr val="accent1">
                    <a:lumMod val="75000"/>
                  </a:schemeClr>
                </a:solidFill>
                <a:latin typeface="PT Sans" panose="020B0503020203020204"/>
              </a:rPr>
            </a:br>
            <a:r>
              <a:rPr lang="en-US" b="1" dirty="0">
                <a:solidFill>
                  <a:schemeClr val="accent1">
                    <a:lumMod val="75000"/>
                  </a:schemeClr>
                </a:solidFill>
                <a:latin typeface="PT Sans" panose="020B0503020203020204"/>
              </a:rPr>
              <a:t> cross section of participants</a:t>
            </a:r>
          </a:p>
        </p:txBody>
      </p:sp>
      <p:sp>
        <p:nvSpPr>
          <p:cNvPr id="4" name="Content Placeholder 3"/>
          <p:cNvSpPr>
            <a:spLocks noGrp="1"/>
          </p:cNvSpPr>
          <p:nvPr>
            <p:ph sz="half" idx="1"/>
          </p:nvPr>
        </p:nvSpPr>
        <p:spPr/>
        <p:txBody>
          <a:bodyPr/>
          <a:lstStyle/>
          <a:p>
            <a:r>
              <a:rPr lang="en-US" dirty="0"/>
              <a:t>Stakeholder meetings</a:t>
            </a:r>
          </a:p>
          <a:p>
            <a:r>
              <a:rPr lang="en-US" dirty="0"/>
              <a:t>Workshops</a:t>
            </a:r>
          </a:p>
          <a:p>
            <a:pPr lvl="1"/>
            <a:r>
              <a:rPr lang="en-US" dirty="0"/>
              <a:t>5 days, 20+ hours</a:t>
            </a:r>
          </a:p>
          <a:p>
            <a:pPr lvl="1"/>
            <a:r>
              <a:rPr lang="en-US" dirty="0"/>
              <a:t>135 – 200 people</a:t>
            </a:r>
          </a:p>
          <a:p>
            <a:r>
              <a:rPr lang="en-US" dirty="0"/>
              <a:t>Website</a:t>
            </a:r>
          </a:p>
          <a:p>
            <a:pPr lvl="1"/>
            <a:r>
              <a:rPr lang="en-US" dirty="0"/>
              <a:t>1,385 unique users</a:t>
            </a:r>
          </a:p>
          <a:p>
            <a:r>
              <a:rPr lang="en-US" dirty="0"/>
              <a:t>On-line survey</a:t>
            </a:r>
          </a:p>
          <a:p>
            <a:pPr lvl="1"/>
            <a:r>
              <a:rPr lang="en-US" dirty="0"/>
              <a:t>302 unique responses</a:t>
            </a:r>
          </a:p>
        </p:txBody>
      </p:sp>
      <p:sp>
        <p:nvSpPr>
          <p:cNvPr id="5" name="Content Placeholder 4"/>
          <p:cNvSpPr>
            <a:spLocks noGrp="1"/>
          </p:cNvSpPr>
          <p:nvPr>
            <p:ph sz="half" idx="2"/>
          </p:nvPr>
        </p:nvSpPr>
        <p:spPr/>
        <p:txBody>
          <a:bodyPr/>
          <a:lstStyle/>
          <a:p>
            <a:r>
              <a:rPr lang="en-US" dirty="0"/>
              <a:t>Range of Ages</a:t>
            </a:r>
          </a:p>
          <a:p>
            <a:r>
              <a:rPr lang="en-US" dirty="0"/>
              <a:t>Range of Incomes </a:t>
            </a:r>
          </a:p>
          <a:p>
            <a:r>
              <a:rPr lang="en-US" dirty="0"/>
              <a:t>89% Ann Arbor residents</a:t>
            </a:r>
          </a:p>
          <a:p>
            <a:r>
              <a:rPr lang="en-US" dirty="0"/>
              <a:t>All 5 wards represented</a:t>
            </a:r>
          </a:p>
          <a:p>
            <a:r>
              <a:rPr lang="en-US" dirty="0"/>
              <a:t>90% self-reported moderate to good understanding of affordable housing</a:t>
            </a:r>
          </a:p>
          <a:p>
            <a:pPr marL="0" indent="0">
              <a:buNone/>
            </a:pPr>
            <a:endParaRPr lang="en-US" dirty="0"/>
          </a:p>
          <a:p>
            <a:endParaRPr lang="en-US" dirty="0"/>
          </a:p>
          <a:p>
            <a:pPr lvl="1"/>
            <a:endParaRPr lang="en-US" dirty="0"/>
          </a:p>
        </p:txBody>
      </p:sp>
    </p:spTree>
    <p:extLst>
      <p:ext uri="{BB962C8B-B14F-4D97-AF65-F5344CB8AC3E}">
        <p14:creationId xmlns:p14="http://schemas.microsoft.com/office/powerpoint/2010/main" val="20104808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74941" y="279268"/>
            <a:ext cx="5214551" cy="769441"/>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415 W Washington</a:t>
            </a:r>
          </a:p>
        </p:txBody>
      </p:sp>
      <p:cxnSp>
        <p:nvCxnSpPr>
          <p:cNvPr id="6" name="Straight Connector 5"/>
          <p:cNvCxnSpPr/>
          <p:nvPr/>
        </p:nvCxnSpPr>
        <p:spPr>
          <a:xfrm>
            <a:off x="6395680" y="1122663"/>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79013" y="1351179"/>
            <a:ext cx="4607940" cy="5139869"/>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Floodway/Floodplain</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Must Elevate Residential Use</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Greenway Eligible Use</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Adjacent to Railroad</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NOT LIHTC Eligible</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NOT HUD or MSHDA Funding Eligible</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Further Brownfield Study Needed</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Chimney Swift Potential Disturbance</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High Local Subsidy Per Unit</a:t>
            </a:r>
          </a:p>
          <a:p>
            <a:pPr>
              <a:lnSpc>
                <a:spcPct val="150000"/>
              </a:lnSpc>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DDA Funding Eligible</a:t>
            </a:r>
          </a:p>
          <a:p>
            <a:pPr>
              <a:lnSpc>
                <a:spcPct val="150000"/>
              </a:lnSpc>
            </a:pPr>
            <a:endParaRPr lang="en-US" sz="1600" b="1" dirty="0">
              <a:latin typeface="PT Sans" panose="020B0503020203020204" pitchFamily="34" charset="0"/>
              <a:ea typeface="Source Sans Pro" charset="0"/>
              <a:cs typeface="Arial" panose="020B0604020202020204" pitchFamily="34" charset="0"/>
            </a:endParaRPr>
          </a:p>
          <a:p>
            <a:pPr algn="just"/>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p:txBody>
      </p:sp>
      <p:sp>
        <p:nvSpPr>
          <p:cNvPr id="14" name="5-Point Star 13"/>
          <p:cNvSpPr/>
          <p:nvPr/>
        </p:nvSpPr>
        <p:spPr>
          <a:xfrm>
            <a:off x="6430010" y="5483842"/>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sp>
        <p:nvSpPr>
          <p:cNvPr id="13" name="&quot;No&quot; Symbol 12"/>
          <p:cNvSpPr/>
          <p:nvPr/>
        </p:nvSpPr>
        <p:spPr>
          <a:xfrm>
            <a:off x="6474941" y="1435766"/>
            <a:ext cx="324870" cy="345922"/>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quot;No&quot; Symbol 16"/>
          <p:cNvSpPr/>
          <p:nvPr/>
        </p:nvSpPr>
        <p:spPr>
          <a:xfrm>
            <a:off x="6436162" y="2508929"/>
            <a:ext cx="324870" cy="345922"/>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Isosceles Triangle 17"/>
          <p:cNvSpPr/>
          <p:nvPr/>
        </p:nvSpPr>
        <p:spPr>
          <a:xfrm>
            <a:off x="6426599" y="4816998"/>
            <a:ext cx="390125" cy="289708"/>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Placeholder 2"/>
          <p:cNvPicPr>
            <a:picLocks noGrp="1" noChangeAspect="1"/>
          </p:cNvPicPr>
          <p:nvPr>
            <p:ph type="pic" sz="quarter" idx="11"/>
          </p:nvPr>
        </p:nvPicPr>
        <p:blipFill>
          <a:blip r:embed="rId3"/>
          <a:srcRect l="3480" r="3480"/>
          <a:stretch>
            <a:fillRect/>
          </a:stretch>
        </p:blipFill>
        <p:spPr>
          <a:prstGeom prst="rect">
            <a:avLst/>
          </a:prstGeom>
        </p:spPr>
      </p:pic>
      <p:sp>
        <p:nvSpPr>
          <p:cNvPr id="20" name="&quot;No&quot; Symbol 19"/>
          <p:cNvSpPr/>
          <p:nvPr/>
        </p:nvSpPr>
        <p:spPr>
          <a:xfrm>
            <a:off x="6459227" y="3196905"/>
            <a:ext cx="324870" cy="345922"/>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Isosceles Triangle 20"/>
          <p:cNvSpPr/>
          <p:nvPr/>
        </p:nvSpPr>
        <p:spPr>
          <a:xfrm>
            <a:off x="6436162" y="3958136"/>
            <a:ext cx="390125" cy="289708"/>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a:off x="6403534" y="4399846"/>
            <a:ext cx="390125" cy="289708"/>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2506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555828" y="271790"/>
            <a:ext cx="5181600" cy="6265643"/>
          </a:xfrm>
          <a:ln w="38100">
            <a:solidFill>
              <a:srgbClr val="00B050"/>
            </a:solidFill>
          </a:ln>
        </p:spPr>
        <p:txBody>
          <a:bodyPr>
            <a:normAutofit fontScale="47500" lnSpcReduction="20000"/>
          </a:bodyPr>
          <a:lstStyle/>
          <a:p>
            <a:pPr marL="0" indent="0" algn="ctr">
              <a:buNone/>
            </a:pPr>
            <a:endParaRPr lang="en-US" b="1" dirty="0">
              <a:solidFill>
                <a:schemeClr val="accent1">
                  <a:lumMod val="75000"/>
                </a:schemeClr>
              </a:solidFill>
            </a:endParaRPr>
          </a:p>
          <a:p>
            <a:pPr marL="0" indent="0" algn="ctr">
              <a:buNone/>
            </a:pPr>
            <a:r>
              <a:rPr lang="en-US" sz="3600" b="1" dirty="0">
                <a:solidFill>
                  <a:schemeClr val="accent1">
                    <a:lumMod val="75000"/>
                  </a:schemeClr>
                </a:solidFill>
              </a:rPr>
              <a:t>ON-LINE RESPONSE – OBJECTIVES</a:t>
            </a:r>
          </a:p>
          <a:p>
            <a:pPr marL="0" indent="0">
              <a:buNone/>
            </a:pPr>
            <a:endParaRPr lang="en-US" sz="3600" dirty="0"/>
          </a:p>
          <a:p>
            <a:pPr marL="514350" indent="-514350">
              <a:buFont typeface="+mj-lt"/>
              <a:buAutoNum type="arabicParenR"/>
            </a:pPr>
            <a:r>
              <a:rPr lang="en-US" sz="3600" dirty="0"/>
              <a:t>Remediate any potential environmental contaminations</a:t>
            </a:r>
          </a:p>
          <a:p>
            <a:pPr marL="514350" indent="-514350">
              <a:buFont typeface="+mj-lt"/>
              <a:buAutoNum type="arabicParenR"/>
            </a:pPr>
            <a:r>
              <a:rPr lang="en-US" sz="3600" dirty="0"/>
              <a:t>Connect to the </a:t>
            </a:r>
            <a:r>
              <a:rPr lang="en-US" sz="3600" dirty="0" err="1"/>
              <a:t>Treeline</a:t>
            </a:r>
            <a:r>
              <a:rPr lang="en-US" sz="3600" dirty="0"/>
              <a:t> Trail </a:t>
            </a:r>
          </a:p>
          <a:p>
            <a:pPr marL="514350" indent="-514350">
              <a:buFont typeface="+mj-lt"/>
              <a:buAutoNum type="arabicParenR"/>
            </a:pPr>
            <a:r>
              <a:rPr lang="en-US" sz="3600" dirty="0"/>
              <a:t>Maximize affordable housing units for 60% AMI households on site</a:t>
            </a:r>
          </a:p>
          <a:p>
            <a:pPr marL="514350" indent="-514350">
              <a:buFont typeface="+mj-lt"/>
              <a:buAutoNum type="arabicParenR"/>
            </a:pPr>
            <a:r>
              <a:rPr lang="en-US" sz="3600" dirty="0"/>
              <a:t>Preserve Chimney Swift Habitat</a:t>
            </a:r>
          </a:p>
          <a:p>
            <a:pPr marL="514350" indent="-514350">
              <a:buFont typeface="+mj-lt"/>
              <a:buAutoNum type="arabicParenR"/>
            </a:pPr>
            <a:r>
              <a:rPr lang="en-US" sz="3600" dirty="0"/>
              <a:t>Provide additional uses (e.g. maker space, production space, office space, commercial space)</a:t>
            </a:r>
          </a:p>
          <a:p>
            <a:pPr marL="514350" indent="-514350">
              <a:buFont typeface="+mj-lt"/>
              <a:buAutoNum type="arabicParenR"/>
            </a:pPr>
            <a:r>
              <a:rPr lang="en-US" sz="3600" dirty="0"/>
              <a:t>Sell the property and use proceeds for affordable housing on another city-owned property</a:t>
            </a:r>
          </a:p>
          <a:p>
            <a:pPr marL="514350" indent="-514350">
              <a:buFont typeface="+mj-lt"/>
              <a:buAutoNum type="arabicParenR"/>
            </a:pPr>
            <a:r>
              <a:rPr lang="en-US" sz="3600" dirty="0"/>
              <a:t>Fit in with existing adjacent building heights and scales </a:t>
            </a:r>
          </a:p>
          <a:p>
            <a:pPr marL="514350" indent="-514350">
              <a:buFont typeface="+mj-lt"/>
              <a:buAutoNum type="arabicParenR"/>
            </a:pPr>
            <a:r>
              <a:rPr lang="en-US" sz="3600" dirty="0"/>
              <a:t>Maximize park space </a:t>
            </a:r>
          </a:p>
          <a:p>
            <a:pPr marL="514350" indent="-514350">
              <a:buFont typeface="+mj-lt"/>
              <a:buAutoNum type="arabicParenR"/>
            </a:pPr>
            <a:r>
              <a:rPr lang="en-US" sz="3600" dirty="0"/>
              <a:t>Fit in with existing setbacks along Washington Street </a:t>
            </a:r>
          </a:p>
          <a:p>
            <a:pPr marL="514350" indent="-514350">
              <a:buFont typeface="+mj-lt"/>
              <a:buAutoNum type="arabicParenR"/>
            </a:pPr>
            <a:r>
              <a:rPr lang="en-US" sz="3600" dirty="0"/>
              <a:t>Provide adequate buffer to adjacent single family housing </a:t>
            </a:r>
          </a:p>
          <a:p>
            <a:pPr marL="514350" indent="-514350">
              <a:buFont typeface="+mj-lt"/>
              <a:buAutoNum type="arabicParenR"/>
            </a:pPr>
            <a:r>
              <a:rPr lang="en-US" sz="3600" dirty="0"/>
              <a:t>Maximize market rate residential </a:t>
            </a:r>
          </a:p>
        </p:txBody>
      </p:sp>
      <p:sp>
        <p:nvSpPr>
          <p:cNvPr id="4" name="Content Placeholder 3"/>
          <p:cNvSpPr>
            <a:spLocks noGrp="1"/>
          </p:cNvSpPr>
          <p:nvPr>
            <p:ph sz="half" idx="2"/>
          </p:nvPr>
        </p:nvSpPr>
        <p:spPr>
          <a:xfrm>
            <a:off x="528144" y="2058550"/>
            <a:ext cx="5284076" cy="4478883"/>
          </a:xfrm>
          <a:ln w="38100">
            <a:solidFill>
              <a:srgbClr val="00B050"/>
            </a:solidFill>
          </a:ln>
        </p:spPr>
        <p:txBody>
          <a:bodyPr>
            <a:normAutofit fontScale="47500" lnSpcReduction="20000"/>
          </a:bodyPr>
          <a:lstStyle/>
          <a:p>
            <a:pPr marL="0" indent="0">
              <a:buNone/>
            </a:pPr>
            <a:endParaRPr lang="en-US" dirty="0"/>
          </a:p>
          <a:p>
            <a:pPr marL="0" indent="0" algn="ctr">
              <a:buNone/>
            </a:pPr>
            <a:r>
              <a:rPr lang="en-US" sz="3600" b="1" dirty="0">
                <a:solidFill>
                  <a:schemeClr val="accent1">
                    <a:lumMod val="75000"/>
                  </a:schemeClr>
                </a:solidFill>
              </a:rPr>
              <a:t>WORKSHOP RESPONSE </a:t>
            </a:r>
          </a:p>
          <a:p>
            <a:pPr marL="0" indent="0" algn="ctr">
              <a:buNone/>
            </a:pPr>
            <a:r>
              <a:rPr lang="en-US" sz="3600" b="1" dirty="0">
                <a:solidFill>
                  <a:schemeClr val="accent1">
                    <a:lumMod val="75000"/>
                  </a:schemeClr>
                </a:solidFill>
              </a:rPr>
              <a:t>to PHYSICAL MODELS</a:t>
            </a:r>
          </a:p>
          <a:p>
            <a:pPr marL="0" indent="0">
              <a:buNone/>
            </a:pPr>
            <a:r>
              <a:rPr lang="en-US" sz="3600" b="1" dirty="0">
                <a:solidFill>
                  <a:schemeClr val="accent1">
                    <a:lumMod val="75000"/>
                  </a:schemeClr>
                </a:solidFill>
              </a:rPr>
              <a:t> </a:t>
            </a:r>
          </a:p>
          <a:p>
            <a:pPr marL="514350" indent="-514350">
              <a:buFont typeface="+mj-lt"/>
              <a:buAutoNum type="arabicParenR"/>
            </a:pPr>
            <a:r>
              <a:rPr lang="en-US" sz="3600" dirty="0"/>
              <a:t>Fewer comments than for 350 S. 5th</a:t>
            </a:r>
          </a:p>
          <a:p>
            <a:pPr marL="514350" indent="-514350">
              <a:buFont typeface="+mj-lt"/>
              <a:buAutoNum type="arabicParenR"/>
            </a:pPr>
            <a:r>
              <a:rPr lang="en-US" sz="3600" dirty="0"/>
              <a:t>Majority of participants emphasized maximizing affordable housing regardless of design/density implications</a:t>
            </a:r>
          </a:p>
          <a:p>
            <a:pPr marL="514350" indent="-514350">
              <a:buFont typeface="+mj-lt"/>
              <a:buAutoNum type="arabicParenR"/>
            </a:pPr>
            <a:r>
              <a:rPr lang="en-US" sz="3600" dirty="0"/>
              <a:t>A few comments supporting “stepping down” development toward adjacent uses</a:t>
            </a:r>
          </a:p>
          <a:p>
            <a:pPr marL="514350" indent="-514350">
              <a:buFont typeface="+mj-lt"/>
              <a:buAutoNum type="arabicParenR"/>
            </a:pPr>
            <a:r>
              <a:rPr lang="en-US" sz="3600" dirty="0"/>
              <a:t>A few comments supporting selling the property to support affordable housing elsewhere</a:t>
            </a:r>
          </a:p>
          <a:p>
            <a:pPr marL="0" indent="0">
              <a:buNone/>
            </a:pPr>
            <a:endParaRPr lang="en-US" dirty="0"/>
          </a:p>
        </p:txBody>
      </p:sp>
      <p:sp>
        <p:nvSpPr>
          <p:cNvPr id="5" name="Title 2"/>
          <p:cNvSpPr>
            <a:spLocks noGrp="1"/>
          </p:cNvSpPr>
          <p:nvPr>
            <p:ph type="title"/>
          </p:nvPr>
        </p:nvSpPr>
        <p:spPr>
          <a:xfrm>
            <a:off x="407276" y="365125"/>
            <a:ext cx="5226270" cy="1325563"/>
          </a:xfrm>
        </p:spPr>
        <p:txBody>
          <a:bodyPr>
            <a:normAutofit fontScale="90000"/>
          </a:bodyPr>
          <a:lstStyle/>
          <a:p>
            <a:pPr algn="ctr"/>
            <a:r>
              <a:rPr lang="en-US" b="1" dirty="0">
                <a:solidFill>
                  <a:schemeClr val="accent1">
                    <a:lumMod val="75000"/>
                  </a:schemeClr>
                </a:solidFill>
                <a:latin typeface="PT Sans" panose="020B0503020203020204"/>
              </a:rPr>
              <a:t>Community Priorities </a:t>
            </a:r>
            <a:br>
              <a:rPr lang="en-US" b="1" dirty="0">
                <a:solidFill>
                  <a:schemeClr val="accent1">
                    <a:lumMod val="75000"/>
                  </a:schemeClr>
                </a:solidFill>
                <a:latin typeface="PT Sans" panose="020B0503020203020204"/>
              </a:rPr>
            </a:br>
            <a:r>
              <a:rPr lang="en-US" b="1" dirty="0">
                <a:solidFill>
                  <a:schemeClr val="accent1">
                    <a:lumMod val="75000"/>
                  </a:schemeClr>
                </a:solidFill>
                <a:latin typeface="PT Sans" panose="020B0503020203020204"/>
              </a:rPr>
              <a:t>415 W Washington</a:t>
            </a:r>
          </a:p>
        </p:txBody>
      </p:sp>
    </p:spTree>
    <p:extLst>
      <p:ext uri="{BB962C8B-B14F-4D97-AF65-F5344CB8AC3E}">
        <p14:creationId xmlns:p14="http://schemas.microsoft.com/office/powerpoint/2010/main" val="200202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9FAABF6-9351-4380-91C0-A34E6B2E56C0}"/>
              </a:ext>
            </a:extLst>
          </p:cNvPr>
          <p:cNvSpPr txBox="1"/>
          <p:nvPr/>
        </p:nvSpPr>
        <p:spPr>
          <a:xfrm>
            <a:off x="127591" y="1278764"/>
            <a:ext cx="2817628" cy="1200329"/>
          </a:xfrm>
          <a:prstGeom prst="rect">
            <a:avLst/>
          </a:prstGeom>
          <a:noFill/>
        </p:spPr>
        <p:txBody>
          <a:bodyPr wrap="square" rtlCol="0">
            <a:spAutoFit/>
          </a:bodyPr>
          <a:lstStyle/>
          <a:p>
            <a:r>
              <a:rPr lang="en-US" dirty="0"/>
              <a:t>D2 Zoning</a:t>
            </a:r>
          </a:p>
          <a:p>
            <a:r>
              <a:rPr lang="en-US" dirty="0"/>
              <a:t>32,671 SF footprint</a:t>
            </a:r>
          </a:p>
          <a:p>
            <a:r>
              <a:rPr lang="en-US" dirty="0"/>
              <a:t>148,330 SF total</a:t>
            </a:r>
          </a:p>
          <a:p>
            <a:r>
              <a:rPr lang="en-US" dirty="0"/>
              <a:t>133% Floor-Area-Ratio</a:t>
            </a:r>
          </a:p>
        </p:txBody>
      </p:sp>
      <p:sp>
        <p:nvSpPr>
          <p:cNvPr id="7" name="TextBox 6">
            <a:extLst>
              <a:ext uri="{FF2B5EF4-FFF2-40B4-BE49-F238E27FC236}">
                <a16:creationId xmlns:a16="http://schemas.microsoft.com/office/drawing/2014/main" id="{A093B952-11B3-4F43-952B-6EE4D96496A0}"/>
              </a:ext>
            </a:extLst>
          </p:cNvPr>
          <p:cNvSpPr txBox="1"/>
          <p:nvPr/>
        </p:nvSpPr>
        <p:spPr>
          <a:xfrm>
            <a:off x="127591" y="4474200"/>
            <a:ext cx="2977116" cy="923330"/>
          </a:xfrm>
          <a:prstGeom prst="rect">
            <a:avLst/>
          </a:prstGeom>
          <a:noFill/>
        </p:spPr>
        <p:txBody>
          <a:bodyPr wrap="square" rtlCol="0">
            <a:spAutoFit/>
          </a:bodyPr>
          <a:lstStyle/>
          <a:p>
            <a:r>
              <a:rPr lang="en-US" dirty="0"/>
              <a:t>173 Residential Units</a:t>
            </a:r>
          </a:p>
          <a:p>
            <a:r>
              <a:rPr lang="en-US" dirty="0"/>
              <a:t># Units at 60% AMI - TBD</a:t>
            </a:r>
          </a:p>
          <a:p>
            <a:r>
              <a:rPr lang="en-US" dirty="0"/>
              <a:t>9,900 SF Commercial/Flex</a:t>
            </a:r>
          </a:p>
        </p:txBody>
      </p:sp>
      <p:sp>
        <p:nvSpPr>
          <p:cNvPr id="8" name="TextBox 7">
            <a:extLst>
              <a:ext uri="{FF2B5EF4-FFF2-40B4-BE49-F238E27FC236}">
                <a16:creationId xmlns:a16="http://schemas.microsoft.com/office/drawing/2014/main" id="{AB08971A-A5B8-41D9-89BB-BC8CAD60EB2E}"/>
              </a:ext>
            </a:extLst>
          </p:cNvPr>
          <p:cNvSpPr txBox="1"/>
          <p:nvPr/>
        </p:nvSpPr>
        <p:spPr>
          <a:xfrm>
            <a:off x="127591" y="2929067"/>
            <a:ext cx="2643962" cy="923330"/>
          </a:xfrm>
          <a:prstGeom prst="rect">
            <a:avLst/>
          </a:prstGeom>
          <a:noFill/>
        </p:spPr>
        <p:txBody>
          <a:bodyPr wrap="square" rtlCol="0">
            <a:spAutoFit/>
          </a:bodyPr>
          <a:lstStyle/>
          <a:p>
            <a:r>
              <a:rPr lang="en-US" dirty="0"/>
              <a:t>TDC ~$49 Million</a:t>
            </a:r>
          </a:p>
          <a:p>
            <a:r>
              <a:rPr lang="en-US" dirty="0"/>
              <a:t>Annual Tax ~$1.1 Million</a:t>
            </a:r>
          </a:p>
          <a:p>
            <a:r>
              <a:rPr lang="en-US" dirty="0"/>
              <a:t>Annual Lease~ $.05 - $1 M</a:t>
            </a:r>
          </a:p>
        </p:txBody>
      </p:sp>
      <p:sp>
        <p:nvSpPr>
          <p:cNvPr id="9" name="TextBox 8">
            <a:extLst>
              <a:ext uri="{FF2B5EF4-FFF2-40B4-BE49-F238E27FC236}">
                <a16:creationId xmlns:a16="http://schemas.microsoft.com/office/drawing/2014/main" id="{C8E28668-9797-47FD-BC31-9E1D434FC353}"/>
              </a:ext>
            </a:extLst>
          </p:cNvPr>
          <p:cNvSpPr txBox="1"/>
          <p:nvPr/>
        </p:nvSpPr>
        <p:spPr>
          <a:xfrm>
            <a:off x="127591" y="192689"/>
            <a:ext cx="1956391" cy="646331"/>
          </a:xfrm>
          <a:prstGeom prst="rect">
            <a:avLst/>
          </a:prstGeom>
          <a:noFill/>
        </p:spPr>
        <p:txBody>
          <a:bodyPr wrap="square" rtlCol="0">
            <a:spAutoFit/>
          </a:bodyPr>
          <a:lstStyle/>
          <a:p>
            <a:r>
              <a:rPr lang="en-US" dirty="0"/>
              <a:t>Appraised Value $5.5 Million</a:t>
            </a:r>
          </a:p>
        </p:txBody>
      </p:sp>
      <p:pic>
        <p:nvPicPr>
          <p:cNvPr id="12" name="Picture 11">
            <a:extLst>
              <a:ext uri="{FF2B5EF4-FFF2-40B4-BE49-F238E27FC236}">
                <a16:creationId xmlns:a16="http://schemas.microsoft.com/office/drawing/2014/main" id="{03661B49-3677-4CBF-A290-5177EECA13BE}"/>
              </a:ext>
            </a:extLst>
          </p:cNvPr>
          <p:cNvPicPr>
            <a:picLocks noChangeAspect="1"/>
          </p:cNvPicPr>
          <p:nvPr/>
        </p:nvPicPr>
        <p:blipFill>
          <a:blip r:embed="rId2"/>
          <a:stretch>
            <a:fillRect/>
          </a:stretch>
        </p:blipFill>
        <p:spPr>
          <a:xfrm>
            <a:off x="2893057" y="3809"/>
            <a:ext cx="9305467" cy="6152442"/>
          </a:xfrm>
          <a:prstGeom prst="rect">
            <a:avLst/>
          </a:prstGeom>
        </p:spPr>
      </p:pic>
    </p:spTree>
    <p:extLst>
      <p:ext uri="{BB962C8B-B14F-4D97-AF65-F5344CB8AC3E}">
        <p14:creationId xmlns:p14="http://schemas.microsoft.com/office/powerpoint/2010/main" val="32358985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6256" y="6401957"/>
            <a:ext cx="5095556" cy="369332"/>
          </a:xfrm>
          <a:prstGeom prst="rect">
            <a:avLst/>
          </a:prstGeom>
          <a:noFill/>
        </p:spPr>
        <p:txBody>
          <a:bodyPr wrap="square" rtlCol="0">
            <a:spAutoFit/>
          </a:bodyPr>
          <a:lstStyle/>
          <a:p>
            <a:pPr algn="ctr"/>
            <a:r>
              <a:rPr lang="en-US" b="1" dirty="0">
                <a:solidFill>
                  <a:srgbClr val="002060"/>
                </a:solidFill>
              </a:rPr>
              <a:t>Community Engagement Underway</a:t>
            </a:r>
          </a:p>
        </p:txBody>
      </p:sp>
      <p:sp>
        <p:nvSpPr>
          <p:cNvPr id="19" name="TextBox 18"/>
          <p:cNvSpPr txBox="1"/>
          <p:nvPr/>
        </p:nvSpPr>
        <p:spPr>
          <a:xfrm>
            <a:off x="528613" y="353222"/>
            <a:ext cx="5214551" cy="769441"/>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350 S. 5</a:t>
            </a:r>
            <a:r>
              <a:rPr lang="en-US" sz="4400" b="1" baseline="30000" dirty="0">
                <a:solidFill>
                  <a:srgbClr val="4A91C2"/>
                </a:solidFill>
                <a:latin typeface="PT Sans" panose="020B0503020203020204" pitchFamily="34" charset="0"/>
              </a:rPr>
              <a:t>th</a:t>
            </a:r>
            <a:r>
              <a:rPr lang="en-US" sz="4400" b="1" dirty="0">
                <a:solidFill>
                  <a:srgbClr val="4A91C2"/>
                </a:solidFill>
                <a:latin typeface="PT Sans" panose="020B0503020203020204" pitchFamily="34" charset="0"/>
              </a:rPr>
              <a:t> (old Y)</a:t>
            </a:r>
          </a:p>
        </p:txBody>
      </p:sp>
      <p:cxnSp>
        <p:nvCxnSpPr>
          <p:cNvPr id="20" name="Straight Connector 19"/>
          <p:cNvCxnSpPr/>
          <p:nvPr/>
        </p:nvCxnSpPr>
        <p:spPr>
          <a:xfrm>
            <a:off x="448179" y="1122663"/>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135224" y="1435766"/>
            <a:ext cx="4607940" cy="5139869"/>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No Negative Site Issues</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LIHTC Eligible</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High Scoring</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LIHTC Quickly Maxes Out Funding</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Large Number of Units</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HUD and MSHDA Funding Eligible</a:t>
            </a:r>
          </a:p>
          <a:p>
            <a:pPr>
              <a:lnSpc>
                <a:spcPct val="150000"/>
              </a:lnSpc>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DDA Funding Eligible</a:t>
            </a:r>
          </a:p>
          <a:p>
            <a:pPr>
              <a:lnSpc>
                <a:spcPct val="150000"/>
              </a:lnSpc>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Significant Impact On Downtown</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AAATA Partner</a:t>
            </a:r>
          </a:p>
          <a:p>
            <a:pPr algn="just"/>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p:txBody>
      </p:sp>
      <p:sp>
        <p:nvSpPr>
          <p:cNvPr id="22" name="5-Point Star 21"/>
          <p:cNvSpPr/>
          <p:nvPr/>
        </p:nvSpPr>
        <p:spPr>
          <a:xfrm>
            <a:off x="495362" y="2154709"/>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sp>
        <p:nvSpPr>
          <p:cNvPr id="23" name="5-Point Star 22"/>
          <p:cNvSpPr/>
          <p:nvPr/>
        </p:nvSpPr>
        <p:spPr>
          <a:xfrm>
            <a:off x="479337" y="1460846"/>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sp>
        <p:nvSpPr>
          <p:cNvPr id="24" name="5-Point Star 23"/>
          <p:cNvSpPr/>
          <p:nvPr/>
        </p:nvSpPr>
        <p:spPr>
          <a:xfrm>
            <a:off x="528613" y="4031935"/>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sp>
        <p:nvSpPr>
          <p:cNvPr id="25" name="Isosceles Triangle 24"/>
          <p:cNvSpPr/>
          <p:nvPr/>
        </p:nvSpPr>
        <p:spPr>
          <a:xfrm>
            <a:off x="495362" y="2987163"/>
            <a:ext cx="390125" cy="289708"/>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479337" y="4807701"/>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sp>
        <p:nvSpPr>
          <p:cNvPr id="28" name="Isosceles Triangle 27"/>
          <p:cNvSpPr/>
          <p:nvPr/>
        </p:nvSpPr>
        <p:spPr>
          <a:xfrm>
            <a:off x="495362" y="5516527"/>
            <a:ext cx="390125" cy="289708"/>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Placeholder 4">
            <a:extLst>
              <a:ext uri="{FF2B5EF4-FFF2-40B4-BE49-F238E27FC236}">
                <a16:creationId xmlns:a16="http://schemas.microsoft.com/office/drawing/2014/main" id="{789EC23D-A55E-41A6-9C22-9E6CE72F5EAD}"/>
              </a:ext>
            </a:extLst>
          </p:cNvPr>
          <p:cNvPicPr>
            <a:picLocks noGrp="1" noChangeAspect="1"/>
          </p:cNvPicPr>
          <p:nvPr>
            <p:ph type="pic" sz="quarter" idx="11"/>
          </p:nvPr>
        </p:nvPicPr>
        <p:blipFill>
          <a:blip r:embed="rId3"/>
          <a:srcRect l="10063" r="10063"/>
          <a:stretch>
            <a:fillRect/>
          </a:stretch>
        </p:blipFill>
        <p:spPr>
          <a:xfrm>
            <a:off x="6027781" y="353222"/>
            <a:ext cx="6186434" cy="6418063"/>
          </a:xfrm>
          <a:prstGeom prst="rect">
            <a:avLst/>
          </a:prstGeom>
        </p:spPr>
      </p:pic>
    </p:spTree>
    <p:extLst>
      <p:ext uri="{BB962C8B-B14F-4D97-AF65-F5344CB8AC3E}">
        <p14:creationId xmlns:p14="http://schemas.microsoft.com/office/powerpoint/2010/main" val="36721943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05525" y="279268"/>
            <a:ext cx="5950898" cy="769441"/>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Catherine/Fourth Lot</a:t>
            </a:r>
          </a:p>
        </p:txBody>
      </p:sp>
      <p:cxnSp>
        <p:nvCxnSpPr>
          <p:cNvPr id="6" name="Straight Connector 5"/>
          <p:cNvCxnSpPr/>
          <p:nvPr/>
        </p:nvCxnSpPr>
        <p:spPr>
          <a:xfrm>
            <a:off x="6395680" y="1122663"/>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65355" y="1196618"/>
            <a:ext cx="4691067" cy="5878532"/>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No Negative Site Issues</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LIHTC Eligible</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High Scoring</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Perfect Size to Max Out Funding</a:t>
            </a:r>
          </a:p>
          <a:p>
            <a:pPr marL="1200150" lvl="2"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60 - 85 units</a:t>
            </a:r>
          </a:p>
          <a:p>
            <a:pPr>
              <a:lnSpc>
                <a:spcPct val="150000"/>
              </a:lnSpc>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HUD and MSHDA Funding Eligible</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DDA Funding Eligible</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Minimal Local Resources </a:t>
            </a:r>
            <a:r>
              <a:rPr lang="en-US" sz="1600" b="1" dirty="0" err="1">
                <a:latin typeface="PT Sans" panose="020B0503020203020204" pitchFamily="34" charset="0"/>
                <a:ea typeface="Source Sans Pro" charset="0"/>
                <a:cs typeface="Arial" panose="020B0604020202020204" pitchFamily="34" charset="0"/>
              </a:rPr>
              <a:t>Neede</a:t>
            </a: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Parking for Farmer’s Market</a:t>
            </a:r>
          </a:p>
          <a:p>
            <a:pPr lvl="1">
              <a:lnSpc>
                <a:spcPct val="150000"/>
              </a:lnSpc>
            </a:pPr>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a:p>
            <a:pPr algn="just"/>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p:txBody>
      </p:sp>
      <p:sp>
        <p:nvSpPr>
          <p:cNvPr id="2" name="5-Point Star 1"/>
          <p:cNvSpPr/>
          <p:nvPr/>
        </p:nvSpPr>
        <p:spPr>
          <a:xfrm>
            <a:off x="6541055" y="1402710"/>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1" name="5-Point Star 10"/>
          <p:cNvSpPr/>
          <p:nvPr/>
        </p:nvSpPr>
        <p:spPr>
          <a:xfrm>
            <a:off x="6541055" y="3911922"/>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2" name="5-Point Star 11"/>
          <p:cNvSpPr/>
          <p:nvPr/>
        </p:nvSpPr>
        <p:spPr>
          <a:xfrm>
            <a:off x="6541055" y="2168513"/>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4" name="5-Point Star 13"/>
          <p:cNvSpPr/>
          <p:nvPr/>
        </p:nvSpPr>
        <p:spPr>
          <a:xfrm>
            <a:off x="6557607" y="4677725"/>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sp>
        <p:nvSpPr>
          <p:cNvPr id="7" name="TextBox 6"/>
          <p:cNvSpPr txBox="1"/>
          <p:nvPr/>
        </p:nvSpPr>
        <p:spPr>
          <a:xfrm>
            <a:off x="213442" y="6447038"/>
            <a:ext cx="10875736" cy="369332"/>
          </a:xfrm>
          <a:prstGeom prst="rect">
            <a:avLst/>
          </a:prstGeom>
          <a:noFill/>
        </p:spPr>
        <p:txBody>
          <a:bodyPr wrap="square" rtlCol="0">
            <a:spAutoFit/>
          </a:bodyPr>
          <a:lstStyle/>
          <a:p>
            <a:r>
              <a:rPr lang="en-US" b="1" dirty="0">
                <a:solidFill>
                  <a:srgbClr val="002060"/>
                </a:solidFill>
              </a:rPr>
              <a:t>Recommend AAHC as Developer with Land Lease: Can Begin Design and Site Plan Approval Process Immediately</a:t>
            </a:r>
          </a:p>
        </p:txBody>
      </p:sp>
      <p:pic>
        <p:nvPicPr>
          <p:cNvPr id="16" name="Picture Placeholder 15"/>
          <p:cNvPicPr>
            <a:picLocks noGrp="1" noChangeAspect="1"/>
          </p:cNvPicPr>
          <p:nvPr>
            <p:ph type="pic" sz="quarter" idx="11"/>
          </p:nvPr>
        </p:nvPicPr>
        <p:blipFill>
          <a:blip r:embed="rId3"/>
          <a:srcRect l="2100" r="2100"/>
          <a:stretch>
            <a:fillRect/>
          </a:stretch>
        </p:blipFill>
        <p:spPr>
          <a:xfrm>
            <a:off x="-1" y="0"/>
            <a:ext cx="6105525" cy="6334125"/>
          </a:xfrm>
          <a:prstGeom prst="rect">
            <a:avLst/>
          </a:prstGeom>
        </p:spPr>
      </p:pic>
      <p:sp>
        <p:nvSpPr>
          <p:cNvPr id="17" name="5-Point Star 16"/>
          <p:cNvSpPr/>
          <p:nvPr/>
        </p:nvSpPr>
        <p:spPr>
          <a:xfrm>
            <a:off x="6564704" y="5401960"/>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sp>
        <p:nvSpPr>
          <p:cNvPr id="13" name="5-Point Star 12"/>
          <p:cNvSpPr/>
          <p:nvPr/>
        </p:nvSpPr>
        <p:spPr>
          <a:xfrm>
            <a:off x="6557607" y="2934316"/>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5" name="Isosceles Triangle 14"/>
          <p:cNvSpPr/>
          <p:nvPr/>
        </p:nvSpPr>
        <p:spPr>
          <a:xfrm>
            <a:off x="6564704" y="5989764"/>
            <a:ext cx="390125" cy="291977"/>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6951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74941" y="279268"/>
            <a:ext cx="5214551" cy="769441"/>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353 S Main</a:t>
            </a:r>
          </a:p>
        </p:txBody>
      </p:sp>
      <p:cxnSp>
        <p:nvCxnSpPr>
          <p:cNvPr id="6" name="Straight Connector 5"/>
          <p:cNvCxnSpPr/>
          <p:nvPr/>
        </p:nvCxnSpPr>
        <p:spPr>
          <a:xfrm>
            <a:off x="6395680" y="1122663"/>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79013" y="1351179"/>
            <a:ext cx="4691067" cy="5139869"/>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No Negative Site Issues</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LIHTC Eligible</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High Scoring</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Perfect Size to Max Out Funding</a:t>
            </a:r>
          </a:p>
          <a:p>
            <a:pPr marL="1200150" lvl="2"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60 - 85 units</a:t>
            </a:r>
          </a:p>
          <a:p>
            <a:pPr>
              <a:lnSpc>
                <a:spcPct val="150000"/>
              </a:lnSpc>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HUD and MSHDA Funding Eligible</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DDA Funding Eligible</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Minimal Local Resources Needed</a:t>
            </a:r>
          </a:p>
          <a:p>
            <a:pPr lvl="1">
              <a:lnSpc>
                <a:spcPct val="150000"/>
              </a:lnSpc>
            </a:pPr>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a:p>
            <a:pPr algn="just"/>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p:txBody>
      </p:sp>
      <p:sp>
        <p:nvSpPr>
          <p:cNvPr id="2" name="5-Point Star 1"/>
          <p:cNvSpPr/>
          <p:nvPr/>
        </p:nvSpPr>
        <p:spPr>
          <a:xfrm>
            <a:off x="6541055" y="1402710"/>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1" name="5-Point Star 10"/>
          <p:cNvSpPr/>
          <p:nvPr/>
        </p:nvSpPr>
        <p:spPr>
          <a:xfrm>
            <a:off x="6541055" y="3911922"/>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2" name="5-Point Star 11"/>
          <p:cNvSpPr/>
          <p:nvPr/>
        </p:nvSpPr>
        <p:spPr>
          <a:xfrm>
            <a:off x="6541055" y="2168513"/>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4" name="5-Point Star 13"/>
          <p:cNvSpPr/>
          <p:nvPr/>
        </p:nvSpPr>
        <p:spPr>
          <a:xfrm>
            <a:off x="6557607" y="4677725"/>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sp>
        <p:nvSpPr>
          <p:cNvPr id="7" name="TextBox 6"/>
          <p:cNvSpPr txBox="1"/>
          <p:nvPr/>
        </p:nvSpPr>
        <p:spPr>
          <a:xfrm>
            <a:off x="213442" y="6447038"/>
            <a:ext cx="10875736" cy="369332"/>
          </a:xfrm>
          <a:prstGeom prst="rect">
            <a:avLst/>
          </a:prstGeom>
          <a:noFill/>
        </p:spPr>
        <p:txBody>
          <a:bodyPr wrap="square" rtlCol="0">
            <a:spAutoFit/>
          </a:bodyPr>
          <a:lstStyle/>
          <a:p>
            <a:r>
              <a:rPr lang="en-US" b="1" dirty="0">
                <a:solidFill>
                  <a:srgbClr val="002060"/>
                </a:solidFill>
              </a:rPr>
              <a:t>Will make recommendation in January during council work session to develop</a:t>
            </a:r>
          </a:p>
        </p:txBody>
      </p:sp>
      <p:sp>
        <p:nvSpPr>
          <p:cNvPr id="17" name="5-Point Star 16"/>
          <p:cNvSpPr/>
          <p:nvPr/>
        </p:nvSpPr>
        <p:spPr>
          <a:xfrm>
            <a:off x="6574159" y="5379703"/>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sp>
        <p:nvSpPr>
          <p:cNvPr id="13" name="5-Point Star 12"/>
          <p:cNvSpPr/>
          <p:nvPr/>
        </p:nvSpPr>
        <p:spPr>
          <a:xfrm>
            <a:off x="6557607" y="2934316"/>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4" name="Picture Placeholder 3"/>
          <p:cNvPicPr>
            <a:picLocks noGrp="1" noChangeAspect="1"/>
          </p:cNvPicPr>
          <p:nvPr>
            <p:ph type="pic" sz="quarter" idx="11"/>
          </p:nvPr>
        </p:nvPicPr>
        <p:blipFill>
          <a:blip r:embed="rId3"/>
          <a:srcRect l="20559" r="20559"/>
          <a:stretch>
            <a:fillRect/>
          </a:stretch>
        </p:blipFill>
        <p:spPr>
          <a:xfrm>
            <a:off x="0" y="-15875"/>
            <a:ext cx="6105525" cy="6334125"/>
          </a:xfrm>
          <a:prstGeom prst="rect">
            <a:avLst/>
          </a:prstGeom>
        </p:spPr>
      </p:pic>
    </p:spTree>
    <p:extLst>
      <p:ext uri="{BB962C8B-B14F-4D97-AF65-F5344CB8AC3E}">
        <p14:creationId xmlns:p14="http://schemas.microsoft.com/office/powerpoint/2010/main" val="28531228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74941" y="279268"/>
            <a:ext cx="5214551" cy="769441"/>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404 - 406 N Ashley</a:t>
            </a:r>
          </a:p>
        </p:txBody>
      </p:sp>
      <p:cxnSp>
        <p:nvCxnSpPr>
          <p:cNvPr id="6" name="Straight Connector 5"/>
          <p:cNvCxnSpPr/>
          <p:nvPr/>
        </p:nvCxnSpPr>
        <p:spPr>
          <a:xfrm>
            <a:off x="6395680" y="1122663"/>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79013" y="1228588"/>
            <a:ext cx="4310479" cy="5509200"/>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No Negative Site Issues</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LIHTC Eligible</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High Scoring</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Perfect Size to Max Out Funding</a:t>
            </a:r>
          </a:p>
          <a:p>
            <a:pPr marL="1200150" lvl="2"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60 - 85 units</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HUD and MSHDA Funding Eligible</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DDA Funding Eligible</a:t>
            </a:r>
          </a:p>
          <a:p>
            <a:pPr>
              <a:lnSpc>
                <a:spcPct val="150000"/>
              </a:lnSpc>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Minimal Local Resources Needed</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UM Dental Clinic Lease Expires 6/2021</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Work with UM to Relocate</a:t>
            </a:r>
          </a:p>
          <a:p>
            <a:pPr algn="just"/>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p:txBody>
      </p:sp>
      <p:sp>
        <p:nvSpPr>
          <p:cNvPr id="2" name="5-Point Star 1"/>
          <p:cNvSpPr/>
          <p:nvPr/>
        </p:nvSpPr>
        <p:spPr>
          <a:xfrm>
            <a:off x="6541055" y="1336716"/>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1" name="5-Point Star 10"/>
          <p:cNvSpPr/>
          <p:nvPr/>
        </p:nvSpPr>
        <p:spPr>
          <a:xfrm>
            <a:off x="6535134" y="3475883"/>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2" name="5-Point Star 11"/>
          <p:cNvSpPr/>
          <p:nvPr/>
        </p:nvSpPr>
        <p:spPr>
          <a:xfrm>
            <a:off x="6541055" y="2090246"/>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4" name="5-Point Star 13"/>
          <p:cNvSpPr/>
          <p:nvPr/>
        </p:nvSpPr>
        <p:spPr>
          <a:xfrm>
            <a:off x="6564704" y="4976145"/>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sp>
        <p:nvSpPr>
          <p:cNvPr id="7" name="TextBox 6"/>
          <p:cNvSpPr txBox="1"/>
          <p:nvPr/>
        </p:nvSpPr>
        <p:spPr>
          <a:xfrm>
            <a:off x="163565" y="6424990"/>
            <a:ext cx="11191620" cy="369332"/>
          </a:xfrm>
          <a:prstGeom prst="rect">
            <a:avLst/>
          </a:prstGeom>
          <a:noFill/>
        </p:spPr>
        <p:txBody>
          <a:bodyPr wrap="square" rtlCol="0">
            <a:spAutoFit/>
          </a:bodyPr>
          <a:lstStyle/>
          <a:p>
            <a:r>
              <a:rPr lang="en-US" b="1" dirty="0">
                <a:solidFill>
                  <a:srgbClr val="002060"/>
                </a:solidFill>
              </a:rPr>
              <a:t>Recommend AAHC as Developer with Ground Lease: Can Begin Design and Site Plan Approval Process Immediately</a:t>
            </a:r>
          </a:p>
        </p:txBody>
      </p:sp>
      <p:pic>
        <p:nvPicPr>
          <p:cNvPr id="4" name="Picture Placeholder 3"/>
          <p:cNvPicPr>
            <a:picLocks noGrp="1" noChangeAspect="1"/>
          </p:cNvPicPr>
          <p:nvPr>
            <p:ph type="pic" sz="quarter" idx="11"/>
          </p:nvPr>
        </p:nvPicPr>
        <p:blipFill>
          <a:blip r:embed="rId3"/>
          <a:srcRect l="2100" r="2100"/>
          <a:stretch>
            <a:fillRect/>
          </a:stretch>
        </p:blipFill>
        <p:spPr>
          <a:prstGeom prst="rect">
            <a:avLst/>
          </a:prstGeom>
        </p:spPr>
      </p:pic>
      <p:sp>
        <p:nvSpPr>
          <p:cNvPr id="8" name="Isosceles Triangle 7"/>
          <p:cNvSpPr/>
          <p:nvPr/>
        </p:nvSpPr>
        <p:spPr>
          <a:xfrm>
            <a:off x="6564704" y="5723812"/>
            <a:ext cx="390125" cy="289708"/>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6560718" y="4243833"/>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3" name="5-Point Star 12"/>
          <p:cNvSpPr/>
          <p:nvPr/>
        </p:nvSpPr>
        <p:spPr>
          <a:xfrm>
            <a:off x="6535134" y="2763854"/>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006561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34169" y="2234879"/>
            <a:ext cx="5575443" cy="2185214"/>
          </a:xfrm>
          <a:prstGeom prst="rect">
            <a:avLst/>
          </a:prstGeom>
          <a:noFill/>
        </p:spPr>
        <p:txBody>
          <a:bodyPr wrap="square" rtlCol="0">
            <a:spAutoFit/>
          </a:bodyPr>
          <a:lstStyle/>
          <a:p>
            <a:pPr marL="171450" indent="-171450" algn="just">
              <a:lnSpc>
                <a:spcPct val="150000"/>
              </a:lnSpc>
              <a:buFont typeface="Arial" panose="020B0604020202020204" pitchFamily="34" charset="0"/>
              <a:buChar char="•"/>
            </a:pPr>
            <a:r>
              <a:rPr lang="en-US" sz="1600" b="1" dirty="0">
                <a:latin typeface="PT Sans" panose="020B0503020203020204" pitchFamily="34" charset="0"/>
                <a:ea typeface="Source Sans Pro" charset="0"/>
                <a:cs typeface="Arial" panose="020B0604020202020204" pitchFamily="34" charset="0"/>
              </a:rPr>
              <a:t>235 1-bdr</a:t>
            </a:r>
          </a:p>
          <a:p>
            <a:pPr marL="171450" indent="-171450" algn="just">
              <a:lnSpc>
                <a:spcPct val="150000"/>
              </a:lnSpc>
              <a:buFont typeface="Arial" panose="020B0604020202020204" pitchFamily="34" charset="0"/>
              <a:buChar char="•"/>
            </a:pPr>
            <a:r>
              <a:rPr lang="en-US" sz="1600" b="1" dirty="0">
                <a:latin typeface="PT Sans" panose="020B0503020203020204" pitchFamily="34" charset="0"/>
                <a:ea typeface="Source Sans Pro" charset="0"/>
                <a:cs typeface="Arial" panose="020B0604020202020204" pitchFamily="34" charset="0"/>
              </a:rPr>
              <a:t>60 2-bdr</a:t>
            </a:r>
          </a:p>
          <a:p>
            <a:pPr marL="171450" indent="-171450" algn="just">
              <a:lnSpc>
                <a:spcPct val="150000"/>
              </a:lnSpc>
              <a:buFont typeface="Arial" panose="020B0604020202020204" pitchFamily="34" charset="0"/>
              <a:buChar char="•"/>
            </a:pPr>
            <a:r>
              <a:rPr lang="en-US" sz="1600" b="1" dirty="0">
                <a:latin typeface="PT Sans" panose="020B0503020203020204" pitchFamily="34" charset="0"/>
                <a:ea typeface="Source Sans Pro" charset="0"/>
                <a:cs typeface="Arial" panose="020B0604020202020204" pitchFamily="34" charset="0"/>
              </a:rPr>
              <a:t>74 3-bdr</a:t>
            </a:r>
          </a:p>
          <a:p>
            <a:pPr marL="171450" indent="-171450" algn="just">
              <a:lnSpc>
                <a:spcPct val="150000"/>
              </a:lnSpc>
              <a:buFont typeface="Arial" panose="020B0604020202020204" pitchFamily="34" charset="0"/>
              <a:buChar char="•"/>
            </a:pPr>
            <a:r>
              <a:rPr lang="en-US" sz="1600" b="1" dirty="0">
                <a:latin typeface="PT Sans" panose="020B0503020203020204" pitchFamily="34" charset="0"/>
                <a:ea typeface="Source Sans Pro" charset="0"/>
                <a:cs typeface="Arial" panose="020B0604020202020204" pitchFamily="34" charset="0"/>
              </a:rPr>
              <a:t>29 4-bdr</a:t>
            </a:r>
          </a:p>
          <a:p>
            <a:pPr marL="171450" indent="-171450" algn="just">
              <a:lnSpc>
                <a:spcPct val="150000"/>
              </a:lnSpc>
              <a:buFont typeface="Arial" panose="020B0604020202020204" pitchFamily="34" charset="0"/>
              <a:buChar char="•"/>
            </a:pPr>
            <a:r>
              <a:rPr lang="en-US" sz="1600" b="1" dirty="0">
                <a:latin typeface="PT Sans" panose="020B0503020203020204" pitchFamily="34" charset="0"/>
                <a:ea typeface="Source Sans Pro" charset="0"/>
                <a:cs typeface="Arial" panose="020B0604020202020204" pitchFamily="34" charset="0"/>
              </a:rPr>
              <a:t>14 5-bdr</a:t>
            </a:r>
          </a:p>
          <a:p>
            <a:pPr algn="just"/>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p:txBody>
      </p:sp>
      <p:sp>
        <p:nvSpPr>
          <p:cNvPr id="5" name="TextBox 4"/>
          <p:cNvSpPr txBox="1"/>
          <p:nvPr/>
        </p:nvSpPr>
        <p:spPr>
          <a:xfrm>
            <a:off x="6359382" y="1457662"/>
            <a:ext cx="4910667" cy="369332"/>
          </a:xfrm>
          <a:prstGeom prst="rect">
            <a:avLst/>
          </a:prstGeom>
          <a:noFill/>
        </p:spPr>
        <p:txBody>
          <a:bodyPr wrap="square" rtlCol="0">
            <a:spAutoFit/>
          </a:bodyPr>
          <a:lstStyle/>
          <a:p>
            <a:r>
              <a:rPr lang="en-US" dirty="0">
                <a:latin typeface="Abhaya Libre SemiBold" panose="02000703000000000000" pitchFamily="2" charset="0"/>
              </a:rPr>
              <a:t>AAHC owner &amp; property manager</a:t>
            </a:r>
          </a:p>
        </p:txBody>
      </p:sp>
      <p:cxnSp>
        <p:nvCxnSpPr>
          <p:cNvPr id="6" name="Straight Connector 5"/>
          <p:cNvCxnSpPr/>
          <p:nvPr/>
        </p:nvCxnSpPr>
        <p:spPr>
          <a:xfrm>
            <a:off x="6445107" y="2028825"/>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76577" y="6401390"/>
            <a:ext cx="4910667" cy="369332"/>
          </a:xfrm>
          <a:prstGeom prst="rect">
            <a:avLst/>
          </a:prstGeom>
          <a:noFill/>
        </p:spPr>
        <p:txBody>
          <a:bodyPr wrap="square" rtlCol="0">
            <a:spAutoFit/>
          </a:bodyPr>
          <a:lstStyle/>
          <a:p>
            <a:r>
              <a:rPr lang="en-US" b="1" dirty="0" err="1">
                <a:latin typeface="PT Sans" panose="020B0503020203020204" pitchFamily="34" charset="0"/>
              </a:rPr>
              <a:t>Hikone</a:t>
            </a:r>
            <a:r>
              <a:rPr lang="en-US" b="1" dirty="0">
                <a:latin typeface="PT Sans" panose="020B0503020203020204" pitchFamily="34" charset="0"/>
              </a:rPr>
              <a:t> gardening program</a:t>
            </a:r>
          </a:p>
        </p:txBody>
      </p:sp>
      <p:sp>
        <p:nvSpPr>
          <p:cNvPr id="10" name="Rectangle 9"/>
          <p:cNvSpPr/>
          <p:nvPr/>
        </p:nvSpPr>
        <p:spPr>
          <a:xfrm>
            <a:off x="8251753" y="4469239"/>
            <a:ext cx="1730659" cy="1309261"/>
          </a:xfrm>
          <a:prstGeom prst="rect">
            <a:avLst/>
          </a:prstGeom>
          <a:solidFill>
            <a:srgbClr val="F1592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6445107" y="4469239"/>
            <a:ext cx="1730659" cy="1582069"/>
          </a:xfrm>
          <a:prstGeom prst="rect">
            <a:avLst/>
          </a:prstGeom>
          <a:solidFill>
            <a:srgbClr val="4A91C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058399" y="4469239"/>
            <a:ext cx="1730659" cy="1582069"/>
          </a:xfrm>
          <a:prstGeom prst="rect">
            <a:avLst/>
          </a:prstGeom>
          <a:solidFill>
            <a:srgbClr val="7EC24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445108" y="4481648"/>
            <a:ext cx="1730658" cy="1569660"/>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100% Project-Based Rent Subsidies</a:t>
            </a:r>
          </a:p>
        </p:txBody>
      </p:sp>
      <p:sp>
        <p:nvSpPr>
          <p:cNvPr id="18" name="TextBox 17"/>
          <p:cNvSpPr txBox="1"/>
          <p:nvPr/>
        </p:nvSpPr>
        <p:spPr>
          <a:xfrm>
            <a:off x="8425583" y="4481648"/>
            <a:ext cx="1382997" cy="1200329"/>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30% of Income as rent</a:t>
            </a:r>
          </a:p>
        </p:txBody>
      </p:sp>
      <p:sp>
        <p:nvSpPr>
          <p:cNvPr id="19" name="TextBox 18"/>
          <p:cNvSpPr txBox="1"/>
          <p:nvPr/>
        </p:nvSpPr>
        <p:spPr>
          <a:xfrm>
            <a:off x="10232229" y="4481648"/>
            <a:ext cx="1488052" cy="1569660"/>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50% Area Median Income Eligibility</a:t>
            </a:r>
          </a:p>
        </p:txBody>
      </p:sp>
      <p:sp>
        <p:nvSpPr>
          <p:cNvPr id="20" name="TextBox 19"/>
          <p:cNvSpPr txBox="1"/>
          <p:nvPr/>
        </p:nvSpPr>
        <p:spPr>
          <a:xfrm>
            <a:off x="6359382" y="869990"/>
            <a:ext cx="5461143" cy="769441"/>
          </a:xfrm>
          <a:prstGeom prst="rect">
            <a:avLst/>
          </a:prstGeom>
          <a:noFill/>
        </p:spPr>
        <p:txBody>
          <a:bodyPr wrap="square" rtlCol="0">
            <a:spAutoFit/>
          </a:bodyPr>
          <a:lstStyle/>
          <a:p>
            <a:r>
              <a:rPr lang="en-US" sz="4400" b="1" dirty="0">
                <a:solidFill>
                  <a:srgbClr val="4A91C2"/>
                </a:solidFill>
                <a:latin typeface="PT Sans" panose="020B0503020203020204" pitchFamily="34" charset="0"/>
              </a:rPr>
              <a:t>Affordable Housing</a:t>
            </a:r>
          </a:p>
        </p:txBody>
      </p:sp>
      <p:pic>
        <p:nvPicPr>
          <p:cNvPr id="14" name="Picture Placeholder 13"/>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1788" r="11788"/>
          <a:stretch>
            <a:fillRect/>
          </a:stretch>
        </p:blipFill>
        <p:spPr/>
      </p:pic>
    </p:spTree>
    <p:extLst>
      <p:ext uri="{BB962C8B-B14F-4D97-AF65-F5344CB8AC3E}">
        <p14:creationId xmlns:p14="http://schemas.microsoft.com/office/powerpoint/2010/main" val="17301279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05524" y="279268"/>
            <a:ext cx="6086476" cy="769441"/>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S. Ashley Lot (</a:t>
            </a:r>
            <a:r>
              <a:rPr lang="en-US" sz="4400" b="1" dirty="0" err="1">
                <a:solidFill>
                  <a:srgbClr val="4A91C2"/>
                </a:solidFill>
                <a:latin typeface="PT Sans" panose="020B0503020203020204" pitchFamily="34" charset="0"/>
              </a:rPr>
              <a:t>Klines</a:t>
            </a:r>
            <a:r>
              <a:rPr lang="en-US" sz="4400" b="1" dirty="0">
                <a:solidFill>
                  <a:srgbClr val="4A91C2"/>
                </a:solidFill>
                <a:latin typeface="PT Sans" panose="020B0503020203020204" pitchFamily="34" charset="0"/>
              </a:rPr>
              <a:t>)</a:t>
            </a:r>
          </a:p>
        </p:txBody>
      </p:sp>
      <p:cxnSp>
        <p:nvCxnSpPr>
          <p:cNvPr id="6" name="Straight Connector 5"/>
          <p:cNvCxnSpPr/>
          <p:nvPr/>
        </p:nvCxnSpPr>
        <p:spPr>
          <a:xfrm>
            <a:off x="6395680" y="1122663"/>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79013" y="1351179"/>
            <a:ext cx="4607940" cy="5139869"/>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No Negative Site Issues</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LIHTC Eligible</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High Scoring</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LIHTC Quickly Maxes Out Funding</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400-600+ units</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HUD and MSHDA Funding Eligible</a:t>
            </a:r>
          </a:p>
          <a:p>
            <a:pPr>
              <a:lnSpc>
                <a:spcPct val="150000"/>
              </a:lnSpc>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DDA Funding Eligible</a:t>
            </a:r>
          </a:p>
          <a:p>
            <a:pPr>
              <a:lnSpc>
                <a:spcPct val="150000"/>
              </a:lnSpc>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Significant Impact On Downtown</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Pair w/ Parking Deck 216 W William</a:t>
            </a:r>
          </a:p>
          <a:p>
            <a:pPr algn="just"/>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p:txBody>
      </p:sp>
      <p:sp>
        <p:nvSpPr>
          <p:cNvPr id="2" name="5-Point Star 1"/>
          <p:cNvSpPr/>
          <p:nvPr/>
        </p:nvSpPr>
        <p:spPr>
          <a:xfrm>
            <a:off x="6541055" y="1402710"/>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2" name="5-Point Star 11"/>
          <p:cNvSpPr/>
          <p:nvPr/>
        </p:nvSpPr>
        <p:spPr>
          <a:xfrm>
            <a:off x="6541055" y="2168513"/>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4" name="5-Point Star 13"/>
          <p:cNvSpPr/>
          <p:nvPr/>
        </p:nvSpPr>
        <p:spPr>
          <a:xfrm>
            <a:off x="6563281" y="4733599"/>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sp>
        <p:nvSpPr>
          <p:cNvPr id="7" name="TextBox 6"/>
          <p:cNvSpPr txBox="1"/>
          <p:nvPr/>
        </p:nvSpPr>
        <p:spPr>
          <a:xfrm>
            <a:off x="180191" y="6452513"/>
            <a:ext cx="10777781" cy="369332"/>
          </a:xfrm>
          <a:prstGeom prst="rect">
            <a:avLst/>
          </a:prstGeom>
          <a:noFill/>
        </p:spPr>
        <p:txBody>
          <a:bodyPr wrap="square" rtlCol="0">
            <a:spAutoFit/>
          </a:bodyPr>
          <a:lstStyle/>
          <a:p>
            <a:r>
              <a:rPr lang="en-US" b="1" dirty="0">
                <a:solidFill>
                  <a:srgbClr val="002060"/>
                </a:solidFill>
              </a:rPr>
              <a:t>Recommend Community Engagement: Height, Density, Parking, Income Target, Uses, Developer, Sell or Lease</a:t>
            </a:r>
          </a:p>
        </p:txBody>
      </p:sp>
      <p:sp>
        <p:nvSpPr>
          <p:cNvPr id="17" name="5-Point Star 16"/>
          <p:cNvSpPr/>
          <p:nvPr/>
        </p:nvSpPr>
        <p:spPr>
          <a:xfrm>
            <a:off x="6518829" y="3958274"/>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sp>
        <p:nvSpPr>
          <p:cNvPr id="18" name="Isosceles Triangle 17"/>
          <p:cNvSpPr/>
          <p:nvPr/>
        </p:nvSpPr>
        <p:spPr>
          <a:xfrm>
            <a:off x="6541055" y="5548736"/>
            <a:ext cx="390125" cy="289708"/>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p:nvSpPr>
        <p:spPr>
          <a:xfrm>
            <a:off x="6547205" y="2907632"/>
            <a:ext cx="390125" cy="289708"/>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p:cNvPicPr>
            <a:picLocks noGrp="1" noChangeAspect="1"/>
          </p:cNvPicPr>
          <p:nvPr>
            <p:ph type="pic" sz="quarter" idx="11"/>
          </p:nvPr>
        </p:nvPicPr>
        <p:blipFill>
          <a:blip r:embed="rId2"/>
          <a:srcRect l="19225" r="19225"/>
          <a:stretch>
            <a:fillRect/>
          </a:stretch>
        </p:blipFill>
        <p:spPr>
          <a:prstGeom prst="rect">
            <a:avLst/>
          </a:prstGeom>
        </p:spPr>
      </p:pic>
    </p:spTree>
    <p:extLst>
      <p:ext uri="{BB962C8B-B14F-4D97-AF65-F5344CB8AC3E}">
        <p14:creationId xmlns:p14="http://schemas.microsoft.com/office/powerpoint/2010/main" val="31165177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74941" y="279268"/>
            <a:ext cx="5214551" cy="769441"/>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1</a:t>
            </a:r>
            <a:r>
              <a:rPr lang="en-US" sz="4400" b="1" baseline="30000" dirty="0">
                <a:solidFill>
                  <a:srgbClr val="4A91C2"/>
                </a:solidFill>
                <a:latin typeface="PT Sans" panose="020B0503020203020204" pitchFamily="34" charset="0"/>
              </a:rPr>
              <a:t>st</a:t>
            </a:r>
            <a:r>
              <a:rPr lang="en-US" sz="4400" b="1" dirty="0">
                <a:solidFill>
                  <a:srgbClr val="4A91C2"/>
                </a:solidFill>
                <a:latin typeface="PT Sans" panose="020B0503020203020204" pitchFamily="34" charset="0"/>
              </a:rPr>
              <a:t>/W William Lot</a:t>
            </a:r>
          </a:p>
        </p:txBody>
      </p:sp>
      <p:cxnSp>
        <p:nvCxnSpPr>
          <p:cNvPr id="6" name="Straight Connector 5"/>
          <p:cNvCxnSpPr/>
          <p:nvPr/>
        </p:nvCxnSpPr>
        <p:spPr>
          <a:xfrm>
            <a:off x="6395680" y="1122663"/>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79012" y="1351179"/>
            <a:ext cx="4812987" cy="4031873"/>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Entire Site in Floodway/Floodplain</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NOT LIHTC Eligible</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Adjacent to Railroad</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NOT HUD &amp; MSHDA Funding Eligible</a:t>
            </a:r>
          </a:p>
          <a:p>
            <a:pPr>
              <a:lnSpc>
                <a:spcPct val="150000"/>
              </a:lnSpc>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DDA Eligible </a:t>
            </a:r>
          </a:p>
          <a:p>
            <a:pPr>
              <a:lnSpc>
                <a:spcPct val="150000"/>
              </a:lnSpc>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Council Resolution re Greenway</a:t>
            </a:r>
          </a:p>
          <a:p>
            <a:pPr marL="742950" lvl="1" indent="-285750">
              <a:lnSpc>
                <a:spcPct val="150000"/>
              </a:lnSpc>
              <a:buFont typeface="Wingdings" panose="05000000000000000000" pitchFamily="2" charset="2"/>
              <a:buChar char="ü"/>
            </a:pPr>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a:p>
            <a:pPr algn="just"/>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p:txBody>
      </p:sp>
      <p:sp>
        <p:nvSpPr>
          <p:cNvPr id="15" name="5-Point Star 14"/>
          <p:cNvSpPr/>
          <p:nvPr/>
        </p:nvSpPr>
        <p:spPr>
          <a:xfrm>
            <a:off x="6474941" y="3642932"/>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sp>
        <p:nvSpPr>
          <p:cNvPr id="16" name="&quot;No&quot; Symbol 15"/>
          <p:cNvSpPr/>
          <p:nvPr/>
        </p:nvSpPr>
        <p:spPr>
          <a:xfrm>
            <a:off x="6479832" y="2848356"/>
            <a:ext cx="324870" cy="345922"/>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Isosceles Triangle 16"/>
          <p:cNvSpPr/>
          <p:nvPr/>
        </p:nvSpPr>
        <p:spPr>
          <a:xfrm>
            <a:off x="6445993" y="4455676"/>
            <a:ext cx="390125" cy="289708"/>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quot;No&quot; Symbol 12"/>
          <p:cNvSpPr/>
          <p:nvPr/>
        </p:nvSpPr>
        <p:spPr>
          <a:xfrm>
            <a:off x="6478621" y="2176494"/>
            <a:ext cx="324870" cy="345922"/>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quot;No&quot; Symbol 13"/>
          <p:cNvSpPr/>
          <p:nvPr/>
        </p:nvSpPr>
        <p:spPr>
          <a:xfrm>
            <a:off x="6482438" y="1398357"/>
            <a:ext cx="324870" cy="345922"/>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 name="Picture 1"/>
          <p:cNvPicPr>
            <a:picLocks noChangeAspect="1"/>
          </p:cNvPicPr>
          <p:nvPr/>
        </p:nvPicPr>
        <p:blipFill>
          <a:blip r:embed="rId3"/>
          <a:stretch>
            <a:fillRect/>
          </a:stretch>
        </p:blipFill>
        <p:spPr>
          <a:xfrm>
            <a:off x="0" y="0"/>
            <a:ext cx="5975989" cy="6151238"/>
          </a:xfrm>
          <a:prstGeom prst="rect">
            <a:avLst/>
          </a:prstGeom>
        </p:spPr>
      </p:pic>
      <p:sp>
        <p:nvSpPr>
          <p:cNvPr id="18" name="TextBox 17"/>
          <p:cNvSpPr txBox="1"/>
          <p:nvPr/>
        </p:nvSpPr>
        <p:spPr>
          <a:xfrm>
            <a:off x="6057595" y="6252216"/>
            <a:ext cx="5713503" cy="369332"/>
          </a:xfrm>
          <a:prstGeom prst="rect">
            <a:avLst/>
          </a:prstGeom>
          <a:noFill/>
        </p:spPr>
        <p:txBody>
          <a:bodyPr wrap="square" rtlCol="0">
            <a:spAutoFit/>
          </a:bodyPr>
          <a:lstStyle/>
          <a:p>
            <a:pPr algn="ctr"/>
            <a:r>
              <a:rPr lang="en-US" b="1" dirty="0">
                <a:solidFill>
                  <a:srgbClr val="002060"/>
                </a:solidFill>
              </a:rPr>
              <a:t>Do Not Recommend Development as Affordable Housing</a:t>
            </a:r>
          </a:p>
        </p:txBody>
      </p:sp>
    </p:spTree>
    <p:extLst>
      <p:ext uri="{BB962C8B-B14F-4D97-AF65-F5344CB8AC3E}">
        <p14:creationId xmlns:p14="http://schemas.microsoft.com/office/powerpoint/2010/main" val="23746556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74941" y="279268"/>
            <a:ext cx="5214551" cy="769441"/>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721 N Main</a:t>
            </a:r>
          </a:p>
        </p:txBody>
      </p:sp>
      <p:cxnSp>
        <p:nvCxnSpPr>
          <p:cNvPr id="6" name="Straight Connector 5"/>
          <p:cNvCxnSpPr/>
          <p:nvPr/>
        </p:nvCxnSpPr>
        <p:spPr>
          <a:xfrm>
            <a:off x="6395680" y="1122663"/>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79013" y="1351179"/>
            <a:ext cx="4607940" cy="5139869"/>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Floodway/Floodplain</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FEMA Deed Restriction </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Greenway, </a:t>
            </a:r>
            <a:r>
              <a:rPr lang="en-US" sz="1600" b="1" dirty="0" err="1">
                <a:latin typeface="PT Sans" panose="020B0503020203020204" pitchFamily="34" charset="0"/>
                <a:ea typeface="Source Sans Pro" charset="0"/>
                <a:cs typeface="Arial" panose="020B0604020202020204" pitchFamily="34" charset="0"/>
              </a:rPr>
              <a:t>Treeline</a:t>
            </a:r>
            <a:r>
              <a:rPr lang="en-US" sz="1600" b="1" dirty="0">
                <a:latin typeface="PT Sans" panose="020B0503020203020204" pitchFamily="34" charset="0"/>
                <a:ea typeface="Source Sans Pro" charset="0"/>
                <a:cs typeface="Arial" panose="020B0604020202020204" pitchFamily="34" charset="0"/>
              </a:rPr>
              <a:t> Trail Eligible Use</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NOT LIHTC Eligible</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Adjacent to Railroad</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NOT HUD or MSHDA Funding Eligible</a:t>
            </a:r>
          </a:p>
          <a:p>
            <a:pPr>
              <a:lnSpc>
                <a:spcPct val="150000"/>
              </a:lnSpc>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DDA Funding Eligible</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High Local Subsidy Per Unit</a:t>
            </a:r>
          </a:p>
          <a:p>
            <a:pPr>
              <a:lnSpc>
                <a:spcPct val="150000"/>
              </a:lnSpc>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Northwest corner developable</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25-35 units</a:t>
            </a:r>
          </a:p>
          <a:p>
            <a:pPr algn="just"/>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p:txBody>
      </p:sp>
      <p:sp>
        <p:nvSpPr>
          <p:cNvPr id="14" name="5-Point Star 13"/>
          <p:cNvSpPr/>
          <p:nvPr/>
        </p:nvSpPr>
        <p:spPr>
          <a:xfrm>
            <a:off x="6397384" y="4294018"/>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sp>
        <p:nvSpPr>
          <p:cNvPr id="15" name="5-Point Star 14"/>
          <p:cNvSpPr/>
          <p:nvPr/>
        </p:nvSpPr>
        <p:spPr>
          <a:xfrm>
            <a:off x="6397384" y="5462090"/>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pic>
        <p:nvPicPr>
          <p:cNvPr id="19" name="Picture Placeholder 18"/>
          <p:cNvPicPr>
            <a:picLocks noGrp="1" noChangeAspect="1"/>
          </p:cNvPicPr>
          <p:nvPr>
            <p:ph type="pic" sz="quarter" idx="11"/>
          </p:nvPr>
        </p:nvPicPr>
        <p:blipFill>
          <a:blip r:embed="rId3"/>
          <a:srcRect l="3690" r="3690"/>
          <a:stretch>
            <a:fillRect/>
          </a:stretch>
        </p:blipFill>
        <p:spPr>
          <a:xfrm>
            <a:off x="-1" y="-1"/>
            <a:ext cx="5929413" cy="6151419"/>
          </a:xfrm>
          <a:prstGeom prst="rect">
            <a:avLst/>
          </a:prstGeom>
        </p:spPr>
      </p:pic>
      <p:sp>
        <p:nvSpPr>
          <p:cNvPr id="13" name="&quot;No&quot; Symbol 12"/>
          <p:cNvSpPr/>
          <p:nvPr/>
        </p:nvSpPr>
        <p:spPr>
          <a:xfrm>
            <a:off x="6474941" y="1435766"/>
            <a:ext cx="324870" cy="345922"/>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quot;No&quot; Symbol 15"/>
          <p:cNvSpPr/>
          <p:nvPr/>
        </p:nvSpPr>
        <p:spPr>
          <a:xfrm>
            <a:off x="6479832" y="2898232"/>
            <a:ext cx="324870" cy="345922"/>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quot;No&quot; Symbol 16"/>
          <p:cNvSpPr/>
          <p:nvPr/>
        </p:nvSpPr>
        <p:spPr>
          <a:xfrm>
            <a:off x="6474941" y="3626682"/>
            <a:ext cx="324870" cy="345922"/>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Isosceles Triangle 17"/>
          <p:cNvSpPr/>
          <p:nvPr/>
        </p:nvSpPr>
        <p:spPr>
          <a:xfrm>
            <a:off x="6395680" y="4874868"/>
            <a:ext cx="390125" cy="289708"/>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4317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74941" y="279268"/>
            <a:ext cx="5214551" cy="769441"/>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2000 S. Industrial</a:t>
            </a:r>
          </a:p>
        </p:txBody>
      </p:sp>
      <p:cxnSp>
        <p:nvCxnSpPr>
          <p:cNvPr id="6" name="Straight Connector 5"/>
          <p:cNvCxnSpPr/>
          <p:nvPr/>
        </p:nvCxnSpPr>
        <p:spPr>
          <a:xfrm>
            <a:off x="6395680" y="1122663"/>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79011" y="1175830"/>
            <a:ext cx="4812987" cy="5878532"/>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Underground Storage Tank </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NOT LIHTC Eligible</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Adjacent to Railroad</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NOT HUD &amp; MSHDA Funding Eligible</a:t>
            </a:r>
          </a:p>
          <a:p>
            <a:pPr>
              <a:lnSpc>
                <a:spcPct val="150000"/>
              </a:lnSpc>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Large Site – High Potential</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50-165 Units</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Test Site Revenue Bond Financing</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AAHC Office/Maintenance Relocation</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High Local Subsidy Per Unit</a:t>
            </a:r>
          </a:p>
          <a:p>
            <a:pPr marL="742950" lvl="1" indent="-285750">
              <a:lnSpc>
                <a:spcPct val="150000"/>
              </a:lnSpc>
              <a:buFont typeface="Wingdings" panose="05000000000000000000" pitchFamily="2" charset="2"/>
              <a:buChar char="ü"/>
            </a:pPr>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a:p>
            <a:pPr algn="just"/>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p:txBody>
      </p:sp>
      <p:sp>
        <p:nvSpPr>
          <p:cNvPr id="15" name="5-Point Star 14"/>
          <p:cNvSpPr/>
          <p:nvPr/>
        </p:nvSpPr>
        <p:spPr>
          <a:xfrm>
            <a:off x="6474941" y="3463525"/>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sp>
        <p:nvSpPr>
          <p:cNvPr id="7" name="TextBox 6"/>
          <p:cNvSpPr txBox="1"/>
          <p:nvPr/>
        </p:nvSpPr>
        <p:spPr>
          <a:xfrm>
            <a:off x="-1" y="6446070"/>
            <a:ext cx="12191999" cy="369332"/>
          </a:xfrm>
          <a:prstGeom prst="rect">
            <a:avLst/>
          </a:prstGeom>
          <a:noFill/>
        </p:spPr>
        <p:txBody>
          <a:bodyPr wrap="square" rtlCol="0">
            <a:spAutoFit/>
          </a:bodyPr>
          <a:lstStyle/>
          <a:p>
            <a:r>
              <a:rPr lang="en-US" dirty="0">
                <a:solidFill>
                  <a:srgbClr val="002060"/>
                </a:solidFill>
              </a:rPr>
              <a:t>Recommend AAHC Develop after Further Study: High Site Potential if Able to Finance with AAHC Revenue Bonds &amp; Local Subsidy </a:t>
            </a:r>
          </a:p>
        </p:txBody>
      </p:sp>
      <p:sp>
        <p:nvSpPr>
          <p:cNvPr id="16" name="&quot;No&quot; Symbol 15"/>
          <p:cNvSpPr/>
          <p:nvPr/>
        </p:nvSpPr>
        <p:spPr>
          <a:xfrm>
            <a:off x="6479478" y="2711903"/>
            <a:ext cx="324870" cy="345922"/>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Isosceles Triangle 16"/>
          <p:cNvSpPr/>
          <p:nvPr/>
        </p:nvSpPr>
        <p:spPr>
          <a:xfrm>
            <a:off x="6482438" y="6029241"/>
            <a:ext cx="390125" cy="289708"/>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p:nvSpPr>
        <p:spPr>
          <a:xfrm>
            <a:off x="6474941" y="1317437"/>
            <a:ext cx="390125" cy="289708"/>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quot;No&quot; Symbol 12"/>
          <p:cNvSpPr/>
          <p:nvPr/>
        </p:nvSpPr>
        <p:spPr>
          <a:xfrm>
            <a:off x="6460534" y="1943935"/>
            <a:ext cx="324870" cy="345922"/>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5-Point Star 17"/>
          <p:cNvSpPr/>
          <p:nvPr/>
        </p:nvSpPr>
        <p:spPr>
          <a:xfrm>
            <a:off x="6476286" y="4591527"/>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pic>
        <p:nvPicPr>
          <p:cNvPr id="8" name="Picture 7"/>
          <p:cNvPicPr>
            <a:picLocks noChangeAspect="1"/>
          </p:cNvPicPr>
          <p:nvPr/>
        </p:nvPicPr>
        <p:blipFill>
          <a:blip r:embed="rId3"/>
          <a:stretch>
            <a:fillRect/>
          </a:stretch>
        </p:blipFill>
        <p:spPr>
          <a:xfrm>
            <a:off x="-1" y="0"/>
            <a:ext cx="6127969" cy="6090460"/>
          </a:xfrm>
          <a:prstGeom prst="rect">
            <a:avLst/>
          </a:prstGeom>
        </p:spPr>
      </p:pic>
      <p:sp>
        <p:nvSpPr>
          <p:cNvPr id="14" name="Isosceles Triangle 13"/>
          <p:cNvSpPr/>
          <p:nvPr/>
        </p:nvSpPr>
        <p:spPr>
          <a:xfrm>
            <a:off x="6482438" y="5325951"/>
            <a:ext cx="390125" cy="289708"/>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65567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95680" y="275950"/>
            <a:ext cx="5512012" cy="769441"/>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Platt &amp; </a:t>
            </a:r>
            <a:r>
              <a:rPr lang="en-US" sz="4400" b="1" dirty="0" err="1">
                <a:solidFill>
                  <a:srgbClr val="4A91C2"/>
                </a:solidFill>
                <a:latin typeface="PT Sans" panose="020B0503020203020204" pitchFamily="34" charset="0"/>
              </a:rPr>
              <a:t>Springbrook</a:t>
            </a:r>
            <a:endParaRPr lang="en-US" sz="4400" b="1" dirty="0">
              <a:solidFill>
                <a:srgbClr val="4A91C2"/>
              </a:solidFill>
              <a:latin typeface="PT Sans" panose="020B0503020203020204" pitchFamily="34" charset="0"/>
            </a:endParaRPr>
          </a:p>
        </p:txBody>
      </p:sp>
      <p:cxnSp>
        <p:nvCxnSpPr>
          <p:cNvPr id="6" name="Straight Connector 5"/>
          <p:cNvCxnSpPr/>
          <p:nvPr/>
        </p:nvCxnSpPr>
        <p:spPr>
          <a:xfrm>
            <a:off x="6395680" y="1122663"/>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79012" y="1351179"/>
            <a:ext cx="4812987" cy="5509200"/>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No Site Issues</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LIHTC Eligible</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Scores Poorly Based on Location</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Too Small for Stand-Alone LIHTC</a:t>
            </a:r>
          </a:p>
          <a:p>
            <a:pPr marL="1200150" lvl="2"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12-14 Units</a:t>
            </a:r>
          </a:p>
          <a:p>
            <a:pPr lvl="2">
              <a:lnSpc>
                <a:spcPct val="150000"/>
              </a:lnSpc>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HUD &amp; MSHDA Funding Eligible</a:t>
            </a:r>
          </a:p>
          <a:p>
            <a:pPr>
              <a:lnSpc>
                <a:spcPct val="150000"/>
              </a:lnSpc>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Expensive Infrastructure Per Unit</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Road</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Water and Sewer</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High Local Subsidy Per Unit</a:t>
            </a:r>
          </a:p>
          <a:p>
            <a:pPr marL="742950" lvl="1" indent="-285750">
              <a:lnSpc>
                <a:spcPct val="150000"/>
              </a:lnSpc>
              <a:buFont typeface="Wingdings" panose="05000000000000000000" pitchFamily="2" charset="2"/>
              <a:buChar char="ü"/>
            </a:pPr>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a:p>
            <a:pPr algn="just"/>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p:txBody>
      </p:sp>
      <p:sp>
        <p:nvSpPr>
          <p:cNvPr id="14" name="5-Point Star 13"/>
          <p:cNvSpPr/>
          <p:nvPr/>
        </p:nvSpPr>
        <p:spPr>
          <a:xfrm>
            <a:off x="6397384" y="1505464"/>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sp>
        <p:nvSpPr>
          <p:cNvPr id="15" name="5-Point Star 14"/>
          <p:cNvSpPr/>
          <p:nvPr/>
        </p:nvSpPr>
        <p:spPr>
          <a:xfrm>
            <a:off x="6397384" y="2205432"/>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sp>
        <p:nvSpPr>
          <p:cNvPr id="7" name="TextBox 6"/>
          <p:cNvSpPr txBox="1"/>
          <p:nvPr/>
        </p:nvSpPr>
        <p:spPr>
          <a:xfrm>
            <a:off x="166255" y="6488668"/>
            <a:ext cx="11820698" cy="369332"/>
          </a:xfrm>
          <a:prstGeom prst="rect">
            <a:avLst/>
          </a:prstGeom>
          <a:noFill/>
        </p:spPr>
        <p:txBody>
          <a:bodyPr wrap="square" rtlCol="0">
            <a:spAutoFit/>
          </a:bodyPr>
          <a:lstStyle/>
          <a:p>
            <a:r>
              <a:rPr lang="en-US" b="1" dirty="0">
                <a:solidFill>
                  <a:srgbClr val="002060"/>
                </a:solidFill>
              </a:rPr>
              <a:t>Recommend Community Engagement: Developer, Density, Owner or Rental</a:t>
            </a:r>
          </a:p>
        </p:txBody>
      </p:sp>
      <p:pic>
        <p:nvPicPr>
          <p:cNvPr id="2" name="Picture Placeholder 1"/>
          <p:cNvPicPr>
            <a:picLocks noGrp="1" noChangeAspect="1"/>
          </p:cNvPicPr>
          <p:nvPr>
            <p:ph type="pic" sz="quarter" idx="11"/>
          </p:nvPr>
        </p:nvPicPr>
        <p:blipFill>
          <a:blip r:embed="rId3"/>
          <a:srcRect l="2100" r="2100"/>
          <a:stretch>
            <a:fillRect/>
          </a:stretch>
        </p:blipFill>
        <p:spPr>
          <a:prstGeom prst="rect">
            <a:avLst/>
          </a:prstGeom>
        </p:spPr>
      </p:pic>
      <p:sp>
        <p:nvSpPr>
          <p:cNvPr id="13" name="&quot;No&quot; Symbol 12"/>
          <p:cNvSpPr/>
          <p:nvPr/>
        </p:nvSpPr>
        <p:spPr>
          <a:xfrm>
            <a:off x="6474941" y="4724898"/>
            <a:ext cx="324870" cy="345922"/>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quot;No&quot; Symbol 15"/>
          <p:cNvSpPr/>
          <p:nvPr/>
        </p:nvSpPr>
        <p:spPr>
          <a:xfrm>
            <a:off x="6479832" y="2898232"/>
            <a:ext cx="324870" cy="345922"/>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5-Point Star 11"/>
          <p:cNvSpPr/>
          <p:nvPr/>
        </p:nvSpPr>
        <p:spPr>
          <a:xfrm>
            <a:off x="6397384" y="3986990"/>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sp>
        <p:nvSpPr>
          <p:cNvPr id="19" name="Isosceles Triangle 18"/>
          <p:cNvSpPr/>
          <p:nvPr/>
        </p:nvSpPr>
        <p:spPr>
          <a:xfrm>
            <a:off x="6510355" y="5785026"/>
            <a:ext cx="390125" cy="289708"/>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32688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74941" y="279268"/>
            <a:ext cx="5214551" cy="769441"/>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1510 E Stadium</a:t>
            </a:r>
          </a:p>
        </p:txBody>
      </p:sp>
      <p:cxnSp>
        <p:nvCxnSpPr>
          <p:cNvPr id="6" name="Straight Connector 5"/>
          <p:cNvCxnSpPr/>
          <p:nvPr/>
        </p:nvCxnSpPr>
        <p:spPr>
          <a:xfrm>
            <a:off x="6395680" y="1122663"/>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79012" y="1351179"/>
            <a:ext cx="4812987" cy="5509200"/>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No Site Issues</a:t>
            </a:r>
          </a:p>
          <a:p>
            <a:pPr marL="285750" indent="-285750">
              <a:lnSpc>
                <a:spcPct val="150000"/>
              </a:lnSpc>
              <a:buFont typeface="Wingdings" panose="05000000000000000000" pitchFamily="2" charset="2"/>
              <a:buChar char="ü"/>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LIHTC Eligible</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Scores Poorly Based on Location</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Too Small for Stand-Alone LIHTC</a:t>
            </a:r>
          </a:p>
          <a:p>
            <a:pPr marL="1200150" lvl="2"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8-12 Units</a:t>
            </a:r>
          </a:p>
          <a:p>
            <a:pPr lvl="2">
              <a:lnSpc>
                <a:spcPct val="150000"/>
              </a:lnSpc>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HUD &amp; MSHDA Funding Eligible</a:t>
            </a:r>
          </a:p>
          <a:p>
            <a:pPr>
              <a:lnSpc>
                <a:spcPct val="150000"/>
              </a:lnSpc>
            </a:pPr>
            <a:endParaRPr lang="en-US" sz="1600" b="1" dirty="0">
              <a:latin typeface="PT Sans" panose="020B0503020203020204" pitchFamily="34" charset="0"/>
              <a:ea typeface="Source Sans Pro" charset="0"/>
              <a:cs typeface="Arial" panose="020B0604020202020204" pitchFamily="34" charset="0"/>
            </a:endParaRP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Demolition of Fire Station</a:t>
            </a:r>
          </a:p>
          <a:p>
            <a:pPr marL="742950" lvl="1"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Or Potential AAHC Office/Maintenance</a:t>
            </a:r>
          </a:p>
          <a:p>
            <a:pPr marL="1200150" lvl="2"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Temporary or Permanent</a:t>
            </a:r>
          </a:p>
          <a:p>
            <a:pPr marL="285750" indent="-285750">
              <a:lnSpc>
                <a:spcPct val="150000"/>
              </a:lnSpc>
              <a:buFont typeface="Wingdings" panose="05000000000000000000" pitchFamily="2" charset="2"/>
              <a:buChar char="ü"/>
            </a:pPr>
            <a:r>
              <a:rPr lang="en-US" sz="1600" b="1" dirty="0">
                <a:latin typeface="PT Sans" panose="020B0503020203020204" pitchFamily="34" charset="0"/>
                <a:ea typeface="Source Sans Pro" charset="0"/>
                <a:cs typeface="Arial" panose="020B0604020202020204" pitchFamily="34" charset="0"/>
              </a:rPr>
              <a:t>High Local Subsidy Per Unit</a:t>
            </a:r>
          </a:p>
          <a:p>
            <a:pPr marL="742950" lvl="1" indent="-285750">
              <a:lnSpc>
                <a:spcPct val="150000"/>
              </a:lnSpc>
              <a:buFont typeface="Wingdings" panose="05000000000000000000" pitchFamily="2" charset="2"/>
              <a:buChar char="ü"/>
            </a:pPr>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a:p>
            <a:pPr algn="just"/>
            <a:endParaRPr lang="en-US" sz="1600" dirty="0">
              <a:solidFill>
                <a:schemeClr val="bg2">
                  <a:lumMod val="50000"/>
                </a:schemeClr>
              </a:solidFill>
              <a:latin typeface="PT Sans" panose="020B0503020203020204" pitchFamily="34" charset="0"/>
              <a:ea typeface="Source Sans Pro" charset="0"/>
              <a:cs typeface="Arial" panose="020B0604020202020204" pitchFamily="34" charset="0"/>
            </a:endParaRPr>
          </a:p>
        </p:txBody>
      </p:sp>
      <p:sp>
        <p:nvSpPr>
          <p:cNvPr id="14" name="5-Point Star 13"/>
          <p:cNvSpPr/>
          <p:nvPr/>
        </p:nvSpPr>
        <p:spPr>
          <a:xfrm>
            <a:off x="6397384" y="1505464"/>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sp>
        <p:nvSpPr>
          <p:cNvPr id="15" name="5-Point Star 14"/>
          <p:cNvSpPr/>
          <p:nvPr/>
        </p:nvSpPr>
        <p:spPr>
          <a:xfrm>
            <a:off x="6397384" y="2205432"/>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sp>
        <p:nvSpPr>
          <p:cNvPr id="7" name="TextBox 6"/>
          <p:cNvSpPr txBox="1"/>
          <p:nvPr/>
        </p:nvSpPr>
        <p:spPr>
          <a:xfrm>
            <a:off x="-1" y="6446070"/>
            <a:ext cx="12191999" cy="369332"/>
          </a:xfrm>
          <a:prstGeom prst="rect">
            <a:avLst/>
          </a:prstGeom>
          <a:noFill/>
        </p:spPr>
        <p:txBody>
          <a:bodyPr wrap="square" rtlCol="0">
            <a:spAutoFit/>
          </a:bodyPr>
          <a:lstStyle/>
          <a:p>
            <a:r>
              <a:rPr lang="en-US" dirty="0">
                <a:solidFill>
                  <a:srgbClr val="002060"/>
                </a:solidFill>
              </a:rPr>
              <a:t>Recommend Further Study: Hire Architect to Design and Cost Estimate to Renovate &amp; ADA Addition as Office/Maintenance Space</a:t>
            </a:r>
          </a:p>
        </p:txBody>
      </p:sp>
      <p:sp>
        <p:nvSpPr>
          <p:cNvPr id="16" name="&quot;No&quot; Symbol 15"/>
          <p:cNvSpPr/>
          <p:nvPr/>
        </p:nvSpPr>
        <p:spPr>
          <a:xfrm>
            <a:off x="6479832" y="2898232"/>
            <a:ext cx="324870" cy="345922"/>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5-Point Star 11"/>
          <p:cNvSpPr/>
          <p:nvPr/>
        </p:nvSpPr>
        <p:spPr>
          <a:xfrm>
            <a:off x="6397384" y="3986990"/>
            <a:ext cx="402427" cy="320842"/>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c</a:t>
            </a:r>
          </a:p>
        </p:txBody>
      </p:sp>
      <p:pic>
        <p:nvPicPr>
          <p:cNvPr id="4" name="Picture Placeholder 3"/>
          <p:cNvPicPr>
            <a:picLocks noGrp="1" noChangeAspect="1"/>
          </p:cNvPicPr>
          <p:nvPr>
            <p:ph type="pic" sz="quarter" idx="11"/>
          </p:nvPr>
        </p:nvPicPr>
        <p:blipFill>
          <a:blip r:embed="rId3"/>
          <a:srcRect l="2100" r="2100"/>
          <a:stretch>
            <a:fillRect/>
          </a:stretch>
        </p:blipFill>
        <p:spPr>
          <a:prstGeom prst="rect">
            <a:avLst/>
          </a:prstGeom>
        </p:spPr>
      </p:pic>
      <p:sp>
        <p:nvSpPr>
          <p:cNvPr id="17" name="Isosceles Triangle 16"/>
          <p:cNvSpPr/>
          <p:nvPr/>
        </p:nvSpPr>
        <p:spPr>
          <a:xfrm>
            <a:off x="6409686" y="5768548"/>
            <a:ext cx="390125" cy="289708"/>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p:nvSpPr>
        <p:spPr>
          <a:xfrm>
            <a:off x="6396596" y="4756721"/>
            <a:ext cx="390125" cy="289708"/>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02662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59380" y="2267877"/>
            <a:ext cx="5575443" cy="3370666"/>
          </a:xfrm>
          <a:prstGeom prst="rect">
            <a:avLst/>
          </a:prstGeom>
          <a:noFill/>
        </p:spPr>
        <p:txBody>
          <a:bodyPr wrap="square" rtlCol="0">
            <a:spAutoFit/>
          </a:bodyPr>
          <a:lstStyle/>
          <a:p>
            <a:pPr marL="171450" indent="-171450" algn="just">
              <a:lnSpc>
                <a:spcPct val="150000"/>
              </a:lnSpc>
              <a:buFontTx/>
              <a:buChar char="-"/>
            </a:pPr>
            <a:r>
              <a:rPr lang="en-US" sz="1600" b="1" dirty="0">
                <a:latin typeface="PT Sans" panose="020B0503020203020204" pitchFamily="34" charset="0"/>
                <a:ea typeface="Source Sans Pro" charset="0"/>
                <a:cs typeface="Arial" panose="020B0604020202020204" pitchFamily="34" charset="0"/>
              </a:rPr>
              <a:t>Community Engagement </a:t>
            </a:r>
          </a:p>
          <a:p>
            <a:pPr marL="628650" lvl="1" indent="-171450" algn="just">
              <a:lnSpc>
                <a:spcPct val="150000"/>
              </a:lnSpc>
              <a:buFontTx/>
              <a:buChar char="-"/>
            </a:pPr>
            <a:r>
              <a:rPr lang="en-US" sz="1600" b="1" dirty="0">
                <a:latin typeface="PT Sans" panose="020B0503020203020204" pitchFamily="34" charset="0"/>
                <a:ea typeface="Source Sans Pro" charset="0"/>
                <a:cs typeface="Arial" panose="020B0604020202020204" pitchFamily="34" charset="0"/>
              </a:rPr>
              <a:t>Continue with </a:t>
            </a:r>
            <a:r>
              <a:rPr lang="en-US" sz="1600" b="1" dirty="0" err="1">
                <a:latin typeface="PT Sans" panose="020B0503020203020204" pitchFamily="34" charset="0"/>
                <a:ea typeface="Source Sans Pro" charset="0"/>
                <a:cs typeface="Arial" panose="020B0604020202020204" pitchFamily="34" charset="0"/>
              </a:rPr>
              <a:t>SmithGroup</a:t>
            </a:r>
            <a:endParaRPr lang="en-US" sz="1600" b="1" dirty="0">
              <a:latin typeface="PT Sans" panose="020B0503020203020204" pitchFamily="34" charset="0"/>
              <a:ea typeface="Source Sans Pro" charset="0"/>
              <a:cs typeface="Arial" panose="020B0604020202020204" pitchFamily="34" charset="0"/>
            </a:endParaRPr>
          </a:p>
          <a:p>
            <a:pPr marL="628650" lvl="1" indent="-171450" algn="just">
              <a:lnSpc>
                <a:spcPct val="150000"/>
              </a:lnSpc>
              <a:buFontTx/>
              <a:buChar char="-"/>
            </a:pPr>
            <a:r>
              <a:rPr lang="en-US" sz="1600" b="1" u="sng" dirty="0">
                <a:latin typeface="PT Sans" panose="020B0503020203020204" pitchFamily="34" charset="0"/>
                <a:ea typeface="Source Sans Pro" charset="0"/>
                <a:cs typeface="Arial" panose="020B0604020202020204" pitchFamily="34" charset="0"/>
              </a:rPr>
              <a:t>Add</a:t>
            </a:r>
            <a:r>
              <a:rPr lang="en-US" sz="1600" b="1" dirty="0">
                <a:latin typeface="PT Sans" panose="020B0503020203020204" pitchFamily="34" charset="0"/>
                <a:ea typeface="Source Sans Pro" charset="0"/>
                <a:cs typeface="Arial" panose="020B0604020202020204" pitchFamily="34" charset="0"/>
              </a:rPr>
              <a:t> Downtown Parking Study</a:t>
            </a:r>
          </a:p>
          <a:p>
            <a:pPr marL="628650" lvl="1" indent="-171450" algn="just">
              <a:lnSpc>
                <a:spcPct val="150000"/>
              </a:lnSpc>
              <a:buFontTx/>
              <a:buChar char="-"/>
            </a:pPr>
            <a:r>
              <a:rPr lang="en-US" sz="1600" b="1" u="sng" dirty="0">
                <a:latin typeface="PT Sans" panose="020B0503020203020204" pitchFamily="34" charset="0"/>
                <a:ea typeface="Source Sans Pro" charset="0"/>
                <a:cs typeface="Arial" panose="020B0604020202020204" pitchFamily="34" charset="0"/>
              </a:rPr>
              <a:t>Add</a:t>
            </a:r>
            <a:r>
              <a:rPr lang="en-US" sz="1600" b="1" dirty="0">
                <a:latin typeface="PT Sans" panose="020B0503020203020204" pitchFamily="34" charset="0"/>
                <a:ea typeface="Source Sans Pro" charset="0"/>
                <a:cs typeface="Arial" panose="020B0604020202020204" pitchFamily="34" charset="0"/>
              </a:rPr>
              <a:t> Downtown Housing Market Analysis</a:t>
            </a:r>
          </a:p>
          <a:p>
            <a:pPr marL="171450" indent="-171450" algn="just">
              <a:lnSpc>
                <a:spcPct val="150000"/>
              </a:lnSpc>
              <a:buFontTx/>
              <a:buChar char="-"/>
            </a:pPr>
            <a:r>
              <a:rPr lang="en-US" sz="1600" b="1" dirty="0">
                <a:latin typeface="PT Sans" panose="020B0503020203020204" pitchFamily="34" charset="0"/>
                <a:ea typeface="Source Sans Pro" charset="0"/>
                <a:cs typeface="Arial" panose="020B0604020202020204" pitchFamily="34" charset="0"/>
              </a:rPr>
              <a:t>Development Due Diligence</a:t>
            </a:r>
          </a:p>
          <a:p>
            <a:pPr marL="171450" indent="-171450" algn="just">
              <a:lnSpc>
                <a:spcPct val="150000"/>
              </a:lnSpc>
              <a:buFontTx/>
              <a:buChar char="-"/>
            </a:pPr>
            <a:r>
              <a:rPr lang="en-US" sz="1600" b="1" dirty="0">
                <a:latin typeface="PT Sans" panose="020B0503020203020204" pitchFamily="34" charset="0"/>
                <a:ea typeface="Source Sans Pro" charset="0"/>
                <a:cs typeface="Arial" panose="020B0604020202020204" pitchFamily="34" charset="0"/>
              </a:rPr>
              <a:t>Present designs to City Council for pre-entitlement</a:t>
            </a:r>
          </a:p>
          <a:p>
            <a:pPr marL="171450" indent="-171450" algn="just">
              <a:lnSpc>
                <a:spcPct val="150000"/>
              </a:lnSpc>
              <a:buFontTx/>
              <a:buChar char="-"/>
            </a:pPr>
            <a:r>
              <a:rPr lang="en-US" sz="1600" b="1" dirty="0">
                <a:latin typeface="PT Sans" panose="020B0503020203020204" pitchFamily="34" charset="0"/>
                <a:ea typeface="Source Sans Pro" charset="0"/>
                <a:cs typeface="Arial" panose="020B0604020202020204" pitchFamily="34" charset="0"/>
              </a:rPr>
              <a:t>RFP/RFQ for developer</a:t>
            </a:r>
          </a:p>
          <a:p>
            <a:pPr marL="628650" lvl="1" indent="-171450" algn="just">
              <a:lnSpc>
                <a:spcPct val="150000"/>
              </a:lnSpc>
              <a:buFontTx/>
              <a:buChar char="-"/>
            </a:pPr>
            <a:r>
              <a:rPr lang="en-US" sz="1600" b="1" dirty="0">
                <a:latin typeface="PT Sans" panose="020B0503020203020204" pitchFamily="34" charset="0"/>
                <a:ea typeface="Source Sans Pro" charset="0"/>
                <a:cs typeface="Arial" panose="020B0604020202020204" pitchFamily="34" charset="0"/>
              </a:rPr>
              <a:t>Include community goals</a:t>
            </a:r>
          </a:p>
          <a:p>
            <a:pPr marL="628650" lvl="1" indent="-171450" algn="just">
              <a:lnSpc>
                <a:spcPct val="150000"/>
              </a:lnSpc>
              <a:buFontTx/>
              <a:buChar char="-"/>
            </a:pPr>
            <a:r>
              <a:rPr lang="en-US" sz="1600" b="1" dirty="0">
                <a:latin typeface="PT Sans" panose="020B0503020203020204" pitchFamily="34" charset="0"/>
                <a:ea typeface="Source Sans Pro" charset="0"/>
                <a:cs typeface="Arial" panose="020B0604020202020204" pitchFamily="34" charset="0"/>
              </a:rPr>
              <a:t>Include community resources</a:t>
            </a:r>
          </a:p>
        </p:txBody>
      </p:sp>
      <p:cxnSp>
        <p:nvCxnSpPr>
          <p:cNvPr id="6" name="Straight Connector 5"/>
          <p:cNvCxnSpPr/>
          <p:nvPr/>
        </p:nvCxnSpPr>
        <p:spPr>
          <a:xfrm>
            <a:off x="6459393" y="1811852"/>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459393" y="291398"/>
            <a:ext cx="5575443" cy="1261884"/>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Next Steps </a:t>
            </a:r>
            <a:r>
              <a:rPr lang="en-US" sz="3200" b="1" dirty="0">
                <a:solidFill>
                  <a:srgbClr val="4A91C2"/>
                </a:solidFill>
                <a:latin typeface="PT Sans" panose="020B0503020203020204" pitchFamily="34" charset="0"/>
              </a:rPr>
              <a:t>Remaining Downtown Properties</a:t>
            </a:r>
          </a:p>
        </p:txBody>
      </p:sp>
    </p:spTree>
    <p:extLst>
      <p:ext uri="{BB962C8B-B14F-4D97-AF65-F5344CB8AC3E}">
        <p14:creationId xmlns:p14="http://schemas.microsoft.com/office/powerpoint/2010/main" val="15525078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927" y="1047403"/>
            <a:ext cx="12185073" cy="5364759"/>
          </a:xfrm>
          <a:prstGeom prst="rect">
            <a:avLst/>
          </a:prstGeom>
        </p:spPr>
      </p:pic>
      <p:sp>
        <p:nvSpPr>
          <p:cNvPr id="8" name="TextBox 7"/>
          <p:cNvSpPr txBox="1"/>
          <p:nvPr/>
        </p:nvSpPr>
        <p:spPr>
          <a:xfrm>
            <a:off x="3059083" y="33251"/>
            <a:ext cx="4974877" cy="769441"/>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Timeline</a:t>
            </a:r>
          </a:p>
        </p:txBody>
      </p:sp>
    </p:spTree>
    <p:extLst>
      <p:ext uri="{BB962C8B-B14F-4D97-AF65-F5344CB8AC3E}">
        <p14:creationId xmlns:p14="http://schemas.microsoft.com/office/powerpoint/2010/main" val="2665419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766" b="1766"/>
          <a:stretch>
            <a:fillRect/>
          </a:stretch>
        </p:blipFill>
        <p:spPr>
          <a:xfrm>
            <a:off x="0" y="142240"/>
            <a:ext cx="6380480" cy="6619375"/>
          </a:xfrm>
        </p:spPr>
      </p:pic>
      <p:graphicFrame>
        <p:nvGraphicFramePr>
          <p:cNvPr id="6" name="Content Placeholder 13"/>
          <p:cNvGraphicFramePr>
            <a:graphicFrameLocks/>
          </p:cNvGraphicFramePr>
          <p:nvPr>
            <p:extLst/>
          </p:nvPr>
        </p:nvGraphicFramePr>
        <p:xfrm>
          <a:off x="7112000" y="1566861"/>
          <a:ext cx="4160838"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6841982" y="240497"/>
            <a:ext cx="5461143" cy="1446550"/>
          </a:xfrm>
          <a:prstGeom prst="rect">
            <a:avLst/>
          </a:prstGeom>
          <a:noFill/>
        </p:spPr>
        <p:txBody>
          <a:bodyPr wrap="square" rtlCol="0">
            <a:spAutoFit/>
          </a:bodyPr>
          <a:lstStyle/>
          <a:p>
            <a:r>
              <a:rPr lang="en-US" sz="4400" b="1" dirty="0">
                <a:solidFill>
                  <a:srgbClr val="4A91C2"/>
                </a:solidFill>
                <a:latin typeface="PT Sans" panose="020B0503020203020204" pitchFamily="34" charset="0"/>
              </a:rPr>
              <a:t>AAHC Resident Income</a:t>
            </a:r>
          </a:p>
        </p:txBody>
      </p:sp>
    </p:spTree>
    <p:extLst>
      <p:ext uri="{BB962C8B-B14F-4D97-AF65-F5344CB8AC3E}">
        <p14:creationId xmlns:p14="http://schemas.microsoft.com/office/powerpoint/2010/main" val="2346202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59382" y="1472323"/>
            <a:ext cx="5575443" cy="3262432"/>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sz="1600" dirty="0"/>
              <a:t>1,233 Housing Choice Vouchers</a:t>
            </a:r>
          </a:p>
          <a:p>
            <a:pPr marL="171450" indent="-171450">
              <a:lnSpc>
                <a:spcPct val="150000"/>
              </a:lnSpc>
              <a:buFont typeface="Arial" panose="020B0604020202020204" pitchFamily="34" charset="0"/>
              <a:buChar char="•"/>
            </a:pPr>
            <a:r>
              <a:rPr lang="en-US" sz="1600" dirty="0"/>
              <a:t>226 Veterans Affairs Supportive Housing (VASH) for Homeless Veterans 	</a:t>
            </a:r>
          </a:p>
          <a:p>
            <a:pPr marL="171450" indent="-171450">
              <a:lnSpc>
                <a:spcPct val="150000"/>
              </a:lnSpc>
              <a:buFont typeface="Arial" panose="020B0604020202020204" pitchFamily="34" charset="0"/>
              <a:buChar char="•"/>
            </a:pPr>
            <a:r>
              <a:rPr lang="en-US" sz="1600" dirty="0"/>
              <a:t>235 Non-Elderly Disabled Vouchers</a:t>
            </a:r>
          </a:p>
          <a:p>
            <a:pPr marL="171450" indent="-171450">
              <a:lnSpc>
                <a:spcPct val="150000"/>
              </a:lnSpc>
              <a:buFont typeface="Arial" panose="020B0604020202020204" pitchFamily="34" charset="0"/>
              <a:buChar char="•"/>
            </a:pPr>
            <a:r>
              <a:rPr lang="en-US" sz="1600" dirty="0"/>
              <a:t>32 Family Unification Vouchers</a:t>
            </a:r>
          </a:p>
          <a:p>
            <a:pPr marL="171450" indent="-171450">
              <a:lnSpc>
                <a:spcPct val="150000"/>
              </a:lnSpc>
              <a:buFont typeface="Arial" panose="020B0604020202020204" pitchFamily="34" charset="0"/>
              <a:buChar char="•"/>
            </a:pPr>
            <a:r>
              <a:rPr lang="en-US" sz="1600" dirty="0"/>
              <a:t>52 Continuum of Care Vouchers for Chronically Homeless Frequent Users of Emergency Services</a:t>
            </a:r>
          </a:p>
          <a:p>
            <a:pPr marL="171450" indent="-171450">
              <a:lnSpc>
                <a:spcPct val="150000"/>
              </a:lnSpc>
              <a:buFont typeface="Arial" panose="020B0604020202020204" pitchFamily="34" charset="0"/>
              <a:buChar char="•"/>
            </a:pPr>
            <a:r>
              <a:rPr lang="en-US" sz="1600" dirty="0"/>
              <a:t>336 RAD Project-Based Vouchers on AAHC properties</a:t>
            </a:r>
          </a:p>
          <a:p>
            <a:pPr algn="just"/>
            <a:endParaRPr lang="en-US" sz="1400" dirty="0">
              <a:solidFill>
                <a:schemeClr val="bg2">
                  <a:lumMod val="50000"/>
                </a:schemeClr>
              </a:solidFill>
              <a:latin typeface="PT Sans" panose="020B0503020203020204" pitchFamily="34" charset="0"/>
              <a:ea typeface="Source Sans Pro" charset="0"/>
              <a:cs typeface="Arial" panose="020B0604020202020204" pitchFamily="34" charset="0"/>
            </a:endParaRPr>
          </a:p>
        </p:txBody>
      </p:sp>
      <p:sp>
        <p:nvSpPr>
          <p:cNvPr id="5" name="TextBox 4"/>
          <p:cNvSpPr txBox="1"/>
          <p:nvPr/>
        </p:nvSpPr>
        <p:spPr>
          <a:xfrm>
            <a:off x="6308179" y="975613"/>
            <a:ext cx="4910667" cy="369332"/>
          </a:xfrm>
          <a:prstGeom prst="rect">
            <a:avLst/>
          </a:prstGeom>
          <a:noFill/>
        </p:spPr>
        <p:txBody>
          <a:bodyPr wrap="square" rtlCol="0">
            <a:spAutoFit/>
          </a:bodyPr>
          <a:lstStyle/>
          <a:p>
            <a:r>
              <a:rPr lang="en-US" dirty="0">
                <a:latin typeface="Abhaya Libre SemiBold" panose="02000703000000000000" pitchFamily="2" charset="0"/>
              </a:rPr>
              <a:t>AAHC Administers</a:t>
            </a:r>
          </a:p>
        </p:txBody>
      </p:sp>
      <p:cxnSp>
        <p:nvCxnSpPr>
          <p:cNvPr id="6" name="Straight Connector 5"/>
          <p:cNvCxnSpPr/>
          <p:nvPr/>
        </p:nvCxnSpPr>
        <p:spPr>
          <a:xfrm>
            <a:off x="6445107" y="1429125"/>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76577" y="6401390"/>
            <a:ext cx="7725357" cy="369332"/>
          </a:xfrm>
          <a:prstGeom prst="rect">
            <a:avLst/>
          </a:prstGeom>
          <a:noFill/>
        </p:spPr>
        <p:txBody>
          <a:bodyPr wrap="square" rtlCol="0">
            <a:spAutoFit/>
          </a:bodyPr>
          <a:lstStyle/>
          <a:p>
            <a:r>
              <a:rPr lang="en-US" b="1" dirty="0">
                <a:latin typeface="PT Sans" panose="020B0503020203020204" pitchFamily="34" charset="0"/>
              </a:rPr>
              <a:t>Distribution of AAHC Tenant-Based Vouchers in Washtenaw County </a:t>
            </a:r>
          </a:p>
        </p:txBody>
      </p:sp>
      <p:sp>
        <p:nvSpPr>
          <p:cNvPr id="10" name="Rectangle 9"/>
          <p:cNvSpPr/>
          <p:nvPr/>
        </p:nvSpPr>
        <p:spPr>
          <a:xfrm>
            <a:off x="8251753" y="4469239"/>
            <a:ext cx="1730659" cy="1582069"/>
          </a:xfrm>
          <a:prstGeom prst="rect">
            <a:avLst/>
          </a:prstGeom>
          <a:solidFill>
            <a:srgbClr val="F1592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445107" y="4469239"/>
            <a:ext cx="1730659" cy="1582069"/>
          </a:xfrm>
          <a:prstGeom prst="rect">
            <a:avLst/>
          </a:prstGeom>
          <a:solidFill>
            <a:srgbClr val="4A91C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058399" y="4469239"/>
            <a:ext cx="1876426" cy="1582069"/>
          </a:xfrm>
          <a:prstGeom prst="rect">
            <a:avLst/>
          </a:prstGeom>
          <a:solidFill>
            <a:srgbClr val="7EC24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618937" y="4481648"/>
            <a:ext cx="1382997" cy="1569660"/>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Rent Subsidy Private Sector</a:t>
            </a:r>
          </a:p>
        </p:txBody>
      </p:sp>
      <p:sp>
        <p:nvSpPr>
          <p:cNvPr id="18" name="TextBox 17"/>
          <p:cNvSpPr txBox="1"/>
          <p:nvPr/>
        </p:nvSpPr>
        <p:spPr>
          <a:xfrm>
            <a:off x="8425583" y="4481648"/>
            <a:ext cx="1382997" cy="1200329"/>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30% of Income as Rent</a:t>
            </a:r>
          </a:p>
        </p:txBody>
      </p:sp>
      <p:sp>
        <p:nvSpPr>
          <p:cNvPr id="19" name="TextBox 18"/>
          <p:cNvSpPr txBox="1"/>
          <p:nvPr/>
        </p:nvSpPr>
        <p:spPr>
          <a:xfrm>
            <a:off x="10156242" y="4481648"/>
            <a:ext cx="1718257" cy="1569660"/>
          </a:xfrm>
          <a:prstGeom prst="rect">
            <a:avLst/>
          </a:prstGeom>
          <a:noFill/>
        </p:spPr>
        <p:txBody>
          <a:bodyPr wrap="square" rtlCol="0">
            <a:spAutoFit/>
          </a:bodyPr>
          <a:lstStyle/>
          <a:p>
            <a:pPr algn="ctr"/>
            <a:r>
              <a:rPr lang="en-US" sz="2400" b="1" dirty="0">
                <a:solidFill>
                  <a:schemeClr val="bg1"/>
                </a:solidFill>
                <a:latin typeface="PT Sans" panose="020B0503020203020204" pitchFamily="34" charset="0"/>
              </a:rPr>
              <a:t>50% Area Median Income Eligibility</a:t>
            </a:r>
          </a:p>
        </p:txBody>
      </p:sp>
      <p:sp>
        <p:nvSpPr>
          <p:cNvPr id="20" name="TextBox 19"/>
          <p:cNvSpPr txBox="1"/>
          <p:nvPr/>
        </p:nvSpPr>
        <p:spPr>
          <a:xfrm>
            <a:off x="6389544" y="202585"/>
            <a:ext cx="5515117" cy="769441"/>
          </a:xfrm>
          <a:prstGeom prst="rect">
            <a:avLst/>
          </a:prstGeom>
          <a:noFill/>
        </p:spPr>
        <p:txBody>
          <a:bodyPr wrap="square" rtlCol="0">
            <a:spAutoFit/>
          </a:bodyPr>
          <a:lstStyle/>
          <a:p>
            <a:r>
              <a:rPr lang="en-US" sz="4400" b="1" dirty="0">
                <a:solidFill>
                  <a:srgbClr val="4A91C2"/>
                </a:solidFill>
                <a:latin typeface="PT Sans" panose="020B0503020203020204" pitchFamily="34" charset="0"/>
              </a:rPr>
              <a:t>Voucher Programs</a:t>
            </a:r>
          </a:p>
        </p:txBody>
      </p:sp>
      <p:pic>
        <p:nvPicPr>
          <p:cNvPr id="23" name="Picture Placeholder 22"/>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027" b="2027"/>
          <a:stretch>
            <a:fillRect/>
          </a:stretch>
        </p:blipFill>
        <p:spPr/>
      </p:pic>
    </p:spTree>
    <p:extLst>
      <p:ext uri="{BB962C8B-B14F-4D97-AF65-F5344CB8AC3E}">
        <p14:creationId xmlns:p14="http://schemas.microsoft.com/office/powerpoint/2010/main" val="2667714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777150" y="352800"/>
            <a:ext cx="11193461" cy="769441"/>
          </a:xfrm>
          <a:prstGeom prst="rect">
            <a:avLst/>
          </a:prstGeom>
          <a:noFill/>
        </p:spPr>
        <p:txBody>
          <a:bodyPr wrap="square" rtlCol="0">
            <a:spAutoFit/>
          </a:bodyPr>
          <a:lstStyle/>
          <a:p>
            <a:pPr algn="ctr"/>
            <a:r>
              <a:rPr lang="en-US" sz="4400" b="1" dirty="0">
                <a:solidFill>
                  <a:srgbClr val="4A91C2"/>
                </a:solidFill>
                <a:latin typeface="PT Sans" panose="020B0503020203020204" pitchFamily="34" charset="0"/>
              </a:rPr>
              <a:t>Finance &amp; Administration</a:t>
            </a:r>
          </a:p>
        </p:txBody>
      </p:sp>
      <p:graphicFrame>
        <p:nvGraphicFramePr>
          <p:cNvPr id="6" name="Chart 5"/>
          <p:cNvGraphicFramePr>
            <a:graphicFrameLocks/>
          </p:cNvGraphicFramePr>
          <p:nvPr>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30085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42115" y="1413548"/>
            <a:ext cx="5575443" cy="1600438"/>
          </a:xfrm>
          <a:prstGeom prst="rect">
            <a:avLst/>
          </a:prstGeom>
          <a:noFill/>
        </p:spPr>
        <p:txBody>
          <a:bodyPr wrap="square" rtlCol="0">
            <a:spAutoFit/>
          </a:bodyPr>
          <a:lstStyle/>
          <a:p>
            <a:pPr algn="just">
              <a:lnSpc>
                <a:spcPct val="150000"/>
              </a:lnSpc>
            </a:pPr>
            <a:r>
              <a:rPr lang="en-US" sz="1400" b="1" dirty="0">
                <a:latin typeface="PT Sans" panose="020B0503020203020204" pitchFamily="34" charset="0"/>
                <a:ea typeface="Source Sans Pro" charset="0"/>
                <a:cs typeface="Arial" panose="020B0604020202020204" pitchFamily="34" charset="0"/>
              </a:rPr>
              <a:t>Client-centered Case Management, Community Building, Crisis Services, Financial Literacy &amp; Jobs Programs, After-School &amp; Summer Youth Programs, Support Groups,  Eviction Prevention, Quality of Life Services, Resident Council, Art Therapy</a:t>
            </a:r>
          </a:p>
          <a:p>
            <a:pPr algn="just"/>
            <a:endParaRPr lang="en-US" sz="1400" dirty="0">
              <a:solidFill>
                <a:schemeClr val="bg2">
                  <a:lumMod val="50000"/>
                </a:schemeClr>
              </a:solidFill>
              <a:latin typeface="PT Sans" panose="020B0503020203020204" pitchFamily="34" charset="0"/>
              <a:ea typeface="Source Sans Pro" charset="0"/>
              <a:cs typeface="Arial" panose="020B0604020202020204" pitchFamily="34" charset="0"/>
            </a:endParaRPr>
          </a:p>
        </p:txBody>
      </p:sp>
      <p:sp>
        <p:nvSpPr>
          <p:cNvPr id="5" name="TextBox 4"/>
          <p:cNvSpPr txBox="1"/>
          <p:nvPr/>
        </p:nvSpPr>
        <p:spPr>
          <a:xfrm>
            <a:off x="6359382" y="887282"/>
            <a:ext cx="4910667" cy="461665"/>
          </a:xfrm>
          <a:prstGeom prst="rect">
            <a:avLst/>
          </a:prstGeom>
          <a:noFill/>
        </p:spPr>
        <p:txBody>
          <a:bodyPr wrap="square" rtlCol="0">
            <a:spAutoFit/>
          </a:bodyPr>
          <a:lstStyle/>
          <a:p>
            <a:r>
              <a:rPr lang="en-US" sz="2400" dirty="0">
                <a:latin typeface="Abhaya Libre SemiBold" panose="02000703000000000000" pitchFamily="2" charset="0"/>
              </a:rPr>
              <a:t>Community Partners</a:t>
            </a:r>
          </a:p>
        </p:txBody>
      </p:sp>
      <p:cxnSp>
        <p:nvCxnSpPr>
          <p:cNvPr id="6" name="Straight Connector 5"/>
          <p:cNvCxnSpPr/>
          <p:nvPr/>
        </p:nvCxnSpPr>
        <p:spPr>
          <a:xfrm>
            <a:off x="6445106" y="1369147"/>
            <a:ext cx="5375418" cy="0"/>
          </a:xfrm>
          <a:prstGeom prst="line">
            <a:avLst/>
          </a:prstGeom>
          <a:ln w="53975">
            <a:solidFill>
              <a:srgbClr val="F15927"/>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098945" y="6401390"/>
            <a:ext cx="4910667" cy="369332"/>
          </a:xfrm>
          <a:prstGeom prst="rect">
            <a:avLst/>
          </a:prstGeom>
          <a:noFill/>
        </p:spPr>
        <p:txBody>
          <a:bodyPr wrap="square" rtlCol="0">
            <a:spAutoFit/>
          </a:bodyPr>
          <a:lstStyle/>
          <a:p>
            <a:pPr algn="r"/>
            <a:r>
              <a:rPr lang="en-US" b="1" dirty="0">
                <a:solidFill>
                  <a:schemeClr val="bg1"/>
                </a:solidFill>
                <a:latin typeface="PT Sans" panose="020B0503020203020204" pitchFamily="34" charset="0"/>
              </a:rPr>
              <a:t>www.a2gov.org</a:t>
            </a:r>
          </a:p>
        </p:txBody>
      </p:sp>
      <p:sp>
        <p:nvSpPr>
          <p:cNvPr id="8" name="TextBox 7"/>
          <p:cNvSpPr txBox="1"/>
          <p:nvPr/>
        </p:nvSpPr>
        <p:spPr>
          <a:xfrm>
            <a:off x="276577" y="6401390"/>
            <a:ext cx="4910667" cy="369332"/>
          </a:xfrm>
          <a:prstGeom prst="rect">
            <a:avLst/>
          </a:prstGeom>
          <a:noFill/>
        </p:spPr>
        <p:txBody>
          <a:bodyPr wrap="square" rtlCol="0">
            <a:spAutoFit/>
          </a:bodyPr>
          <a:lstStyle/>
          <a:p>
            <a:r>
              <a:rPr lang="en-US" dirty="0">
                <a:latin typeface="PT Sans" panose="020B0503020203020204" pitchFamily="34" charset="0"/>
              </a:rPr>
              <a:t>Resident Art Room at Miller </a:t>
            </a:r>
          </a:p>
        </p:txBody>
      </p:sp>
      <p:sp>
        <p:nvSpPr>
          <p:cNvPr id="10" name="Rectangle 9"/>
          <p:cNvSpPr/>
          <p:nvPr/>
        </p:nvSpPr>
        <p:spPr>
          <a:xfrm>
            <a:off x="8261622" y="4969531"/>
            <a:ext cx="1970606" cy="686566"/>
          </a:xfrm>
          <a:prstGeom prst="rect">
            <a:avLst/>
          </a:prstGeom>
          <a:solidFill>
            <a:srgbClr val="F1592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472514" y="4996269"/>
            <a:ext cx="1723894" cy="674070"/>
          </a:xfrm>
          <a:prstGeom prst="rect">
            <a:avLst/>
          </a:prstGeom>
          <a:solidFill>
            <a:srgbClr val="4A91C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325099" y="4469240"/>
            <a:ext cx="1803541" cy="1212738"/>
          </a:xfrm>
          <a:prstGeom prst="rect">
            <a:avLst/>
          </a:prstGeom>
          <a:solidFill>
            <a:srgbClr val="7EC24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663549" y="5001111"/>
            <a:ext cx="1260476" cy="707886"/>
          </a:xfrm>
          <a:prstGeom prst="rect">
            <a:avLst/>
          </a:prstGeom>
          <a:noFill/>
        </p:spPr>
        <p:txBody>
          <a:bodyPr wrap="square" rtlCol="0">
            <a:spAutoFit/>
          </a:bodyPr>
          <a:lstStyle/>
          <a:p>
            <a:pPr algn="ctr"/>
            <a:r>
              <a:rPr lang="en-US" sz="2000" b="1" dirty="0">
                <a:solidFill>
                  <a:schemeClr val="bg1"/>
                </a:solidFill>
                <a:latin typeface="PT Sans" panose="020B0503020203020204" pitchFamily="34" charset="0"/>
              </a:rPr>
              <a:t>Avalon</a:t>
            </a:r>
          </a:p>
          <a:p>
            <a:pPr algn="ctr"/>
            <a:r>
              <a:rPr lang="en-US" sz="2000" b="1" dirty="0">
                <a:solidFill>
                  <a:schemeClr val="bg1"/>
                </a:solidFill>
                <a:latin typeface="PT Sans" panose="020B0503020203020204" pitchFamily="34" charset="0"/>
              </a:rPr>
              <a:t>Housing</a:t>
            </a:r>
          </a:p>
        </p:txBody>
      </p:sp>
      <p:sp>
        <p:nvSpPr>
          <p:cNvPr id="18" name="TextBox 17"/>
          <p:cNvSpPr txBox="1"/>
          <p:nvPr/>
        </p:nvSpPr>
        <p:spPr>
          <a:xfrm>
            <a:off x="8167753" y="4935158"/>
            <a:ext cx="2158344" cy="707886"/>
          </a:xfrm>
          <a:prstGeom prst="rect">
            <a:avLst/>
          </a:prstGeom>
          <a:noFill/>
        </p:spPr>
        <p:txBody>
          <a:bodyPr wrap="square" rtlCol="0">
            <a:spAutoFit/>
          </a:bodyPr>
          <a:lstStyle/>
          <a:p>
            <a:pPr algn="ctr"/>
            <a:r>
              <a:rPr lang="en-US" sz="2000" b="1" dirty="0">
                <a:solidFill>
                  <a:schemeClr val="bg1"/>
                </a:solidFill>
                <a:latin typeface="PT Sans" panose="020B0503020203020204" pitchFamily="34" charset="0"/>
              </a:rPr>
              <a:t>Veteran’s Administration</a:t>
            </a:r>
          </a:p>
        </p:txBody>
      </p:sp>
      <p:sp>
        <p:nvSpPr>
          <p:cNvPr id="19" name="TextBox 18"/>
          <p:cNvSpPr txBox="1"/>
          <p:nvPr/>
        </p:nvSpPr>
        <p:spPr>
          <a:xfrm>
            <a:off x="10325099" y="4481648"/>
            <a:ext cx="1803541" cy="1015663"/>
          </a:xfrm>
          <a:prstGeom prst="rect">
            <a:avLst/>
          </a:prstGeom>
          <a:noFill/>
        </p:spPr>
        <p:txBody>
          <a:bodyPr wrap="square" rtlCol="0">
            <a:spAutoFit/>
          </a:bodyPr>
          <a:lstStyle/>
          <a:p>
            <a:pPr algn="ctr"/>
            <a:r>
              <a:rPr lang="en-US" sz="2000" b="1" dirty="0">
                <a:solidFill>
                  <a:schemeClr val="bg1"/>
                </a:solidFill>
                <a:latin typeface="PT Sans" panose="020B0503020203020204" pitchFamily="34" charset="0"/>
              </a:rPr>
              <a:t>Community Action Network</a:t>
            </a:r>
          </a:p>
        </p:txBody>
      </p:sp>
      <p:sp>
        <p:nvSpPr>
          <p:cNvPr id="20" name="TextBox 19"/>
          <p:cNvSpPr txBox="1"/>
          <p:nvPr/>
        </p:nvSpPr>
        <p:spPr>
          <a:xfrm>
            <a:off x="6359382" y="123132"/>
            <a:ext cx="5650230" cy="769441"/>
          </a:xfrm>
          <a:prstGeom prst="rect">
            <a:avLst/>
          </a:prstGeom>
          <a:noFill/>
        </p:spPr>
        <p:txBody>
          <a:bodyPr wrap="square" rtlCol="0">
            <a:spAutoFit/>
          </a:bodyPr>
          <a:lstStyle/>
          <a:p>
            <a:r>
              <a:rPr lang="en-US" sz="4400" b="1" dirty="0">
                <a:solidFill>
                  <a:srgbClr val="4A91C2"/>
                </a:solidFill>
                <a:latin typeface="PT Sans" panose="020B0503020203020204" pitchFamily="34" charset="0"/>
              </a:rPr>
              <a:t>Supportive Services</a:t>
            </a:r>
          </a:p>
        </p:txBody>
      </p:sp>
      <p:sp>
        <p:nvSpPr>
          <p:cNvPr id="21" name="Rectangle 20"/>
          <p:cNvSpPr/>
          <p:nvPr/>
        </p:nvSpPr>
        <p:spPr>
          <a:xfrm>
            <a:off x="9611653" y="5723363"/>
            <a:ext cx="2516986" cy="610761"/>
          </a:xfrm>
          <a:prstGeom prst="rect">
            <a:avLst/>
          </a:prstGeom>
          <a:solidFill>
            <a:srgbClr val="4A91C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505316" y="5762297"/>
            <a:ext cx="2623323" cy="369332"/>
          </a:xfrm>
          <a:prstGeom prst="rect">
            <a:avLst/>
          </a:prstGeom>
          <a:noFill/>
        </p:spPr>
        <p:txBody>
          <a:bodyPr wrap="square" rtlCol="0">
            <a:spAutoFit/>
          </a:bodyPr>
          <a:lstStyle/>
          <a:p>
            <a:pPr algn="ctr"/>
            <a:r>
              <a:rPr lang="en-US" b="1" dirty="0">
                <a:solidFill>
                  <a:schemeClr val="bg1"/>
                </a:solidFill>
                <a:latin typeface="PT Sans" panose="020B0503020203020204" pitchFamily="34" charset="0"/>
              </a:rPr>
              <a:t>Packard Community Clinic</a:t>
            </a:r>
          </a:p>
        </p:txBody>
      </p:sp>
      <p:sp>
        <p:nvSpPr>
          <p:cNvPr id="23" name="Rectangle 22"/>
          <p:cNvSpPr/>
          <p:nvPr/>
        </p:nvSpPr>
        <p:spPr>
          <a:xfrm>
            <a:off x="9664700" y="3698594"/>
            <a:ext cx="2463940" cy="733371"/>
          </a:xfrm>
          <a:prstGeom prst="rect">
            <a:avLst/>
          </a:prstGeom>
          <a:solidFill>
            <a:srgbClr val="F1592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9717746" y="3831802"/>
            <a:ext cx="2357847" cy="400110"/>
          </a:xfrm>
          <a:prstGeom prst="rect">
            <a:avLst/>
          </a:prstGeom>
          <a:noFill/>
        </p:spPr>
        <p:txBody>
          <a:bodyPr wrap="square" rtlCol="0">
            <a:spAutoFit/>
          </a:bodyPr>
          <a:lstStyle/>
          <a:p>
            <a:pPr algn="ctr"/>
            <a:r>
              <a:rPr lang="en-US" sz="2000" b="1" dirty="0">
                <a:solidFill>
                  <a:schemeClr val="bg1"/>
                </a:solidFill>
                <a:latin typeface="PT Sans" panose="020B0503020203020204" pitchFamily="34" charset="0"/>
              </a:rPr>
              <a:t>Food Gatherers</a:t>
            </a:r>
          </a:p>
        </p:txBody>
      </p:sp>
      <p:sp>
        <p:nvSpPr>
          <p:cNvPr id="27" name="Rectangle 26"/>
          <p:cNvSpPr/>
          <p:nvPr/>
        </p:nvSpPr>
        <p:spPr>
          <a:xfrm>
            <a:off x="6473824" y="3686186"/>
            <a:ext cx="3137829" cy="741668"/>
          </a:xfrm>
          <a:prstGeom prst="rect">
            <a:avLst/>
          </a:prstGeom>
          <a:solidFill>
            <a:srgbClr val="7EC24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634156" y="3703877"/>
            <a:ext cx="2817163" cy="707886"/>
          </a:xfrm>
          <a:prstGeom prst="rect">
            <a:avLst/>
          </a:prstGeom>
          <a:noFill/>
        </p:spPr>
        <p:txBody>
          <a:bodyPr wrap="square" rtlCol="0">
            <a:spAutoFit/>
          </a:bodyPr>
          <a:lstStyle/>
          <a:p>
            <a:pPr algn="ctr"/>
            <a:r>
              <a:rPr lang="en-US" sz="2000" b="1" dirty="0">
                <a:solidFill>
                  <a:schemeClr val="bg1"/>
                </a:solidFill>
                <a:latin typeface="PT Sans" panose="020B0503020203020204" pitchFamily="34" charset="0"/>
              </a:rPr>
              <a:t>SOS Community Services</a:t>
            </a:r>
          </a:p>
        </p:txBody>
      </p:sp>
      <p:sp>
        <p:nvSpPr>
          <p:cNvPr id="28" name="Rectangle 27"/>
          <p:cNvSpPr/>
          <p:nvPr/>
        </p:nvSpPr>
        <p:spPr>
          <a:xfrm>
            <a:off x="6445106" y="3039322"/>
            <a:ext cx="3879993" cy="610761"/>
          </a:xfrm>
          <a:prstGeom prst="rect">
            <a:avLst/>
          </a:prstGeom>
          <a:solidFill>
            <a:srgbClr val="4A91C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475588" y="3130424"/>
            <a:ext cx="3849511" cy="400110"/>
          </a:xfrm>
          <a:prstGeom prst="rect">
            <a:avLst/>
          </a:prstGeom>
          <a:noFill/>
        </p:spPr>
        <p:txBody>
          <a:bodyPr wrap="square" rtlCol="0">
            <a:spAutoFit/>
          </a:bodyPr>
          <a:lstStyle/>
          <a:p>
            <a:pPr algn="ctr"/>
            <a:r>
              <a:rPr lang="en-US" sz="2000" b="1" dirty="0">
                <a:solidFill>
                  <a:schemeClr val="bg1"/>
                </a:solidFill>
                <a:latin typeface="PT Sans" panose="020B0503020203020204" pitchFamily="34" charset="0"/>
              </a:rPr>
              <a:t>Peace Neighborhood Center</a:t>
            </a:r>
          </a:p>
        </p:txBody>
      </p:sp>
      <p:pic>
        <p:nvPicPr>
          <p:cNvPr id="34" name="Picture Placeholder 33"/>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22890" r="22890"/>
          <a:stretch>
            <a:fillRect/>
          </a:stretch>
        </p:blipFill>
        <p:spPr/>
      </p:pic>
      <p:sp>
        <p:nvSpPr>
          <p:cNvPr id="24" name="Rectangle 23"/>
          <p:cNvSpPr/>
          <p:nvPr/>
        </p:nvSpPr>
        <p:spPr>
          <a:xfrm>
            <a:off x="10378146" y="2952814"/>
            <a:ext cx="1697447" cy="733371"/>
          </a:xfrm>
          <a:prstGeom prst="rect">
            <a:avLst/>
          </a:prstGeom>
          <a:solidFill>
            <a:srgbClr val="7EC24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0557082" y="2929109"/>
            <a:ext cx="1260476" cy="707886"/>
          </a:xfrm>
          <a:prstGeom prst="rect">
            <a:avLst/>
          </a:prstGeom>
          <a:noFill/>
        </p:spPr>
        <p:txBody>
          <a:bodyPr wrap="square" rtlCol="0">
            <a:spAutoFit/>
          </a:bodyPr>
          <a:lstStyle/>
          <a:p>
            <a:pPr algn="ctr"/>
            <a:r>
              <a:rPr lang="en-US" sz="2000" b="1" dirty="0">
                <a:solidFill>
                  <a:schemeClr val="bg1"/>
                </a:solidFill>
                <a:latin typeface="PT Sans" panose="020B0503020203020204" pitchFamily="34" charset="0"/>
              </a:rPr>
              <a:t>Ozone House</a:t>
            </a:r>
          </a:p>
        </p:txBody>
      </p:sp>
      <p:sp>
        <p:nvSpPr>
          <p:cNvPr id="30" name="Rectangle 29"/>
          <p:cNvSpPr/>
          <p:nvPr/>
        </p:nvSpPr>
        <p:spPr>
          <a:xfrm>
            <a:off x="6445106" y="5707781"/>
            <a:ext cx="3060210" cy="626344"/>
          </a:xfrm>
          <a:prstGeom prst="rect">
            <a:avLst/>
          </a:prstGeom>
          <a:solidFill>
            <a:srgbClr val="F1592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6663549" y="5692637"/>
            <a:ext cx="2623323" cy="646331"/>
          </a:xfrm>
          <a:prstGeom prst="rect">
            <a:avLst/>
          </a:prstGeom>
          <a:noFill/>
        </p:spPr>
        <p:txBody>
          <a:bodyPr wrap="square" rtlCol="0">
            <a:spAutoFit/>
          </a:bodyPr>
          <a:lstStyle/>
          <a:p>
            <a:pPr algn="ctr"/>
            <a:r>
              <a:rPr lang="en-US" b="1" dirty="0">
                <a:solidFill>
                  <a:schemeClr val="bg1"/>
                </a:solidFill>
                <a:latin typeface="PT Sans" panose="020B0503020203020204" pitchFamily="34" charset="0"/>
              </a:rPr>
              <a:t>University of Michigan School of Pharmacy</a:t>
            </a:r>
          </a:p>
        </p:txBody>
      </p:sp>
      <p:sp>
        <p:nvSpPr>
          <p:cNvPr id="32" name="Rectangle 31"/>
          <p:cNvSpPr/>
          <p:nvPr/>
        </p:nvSpPr>
        <p:spPr>
          <a:xfrm>
            <a:off x="6460347" y="4476365"/>
            <a:ext cx="3771882" cy="482017"/>
          </a:xfrm>
          <a:prstGeom prst="rect">
            <a:avLst/>
          </a:prstGeom>
          <a:solidFill>
            <a:srgbClr val="4A91C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6472514" y="4512902"/>
            <a:ext cx="3759714" cy="369332"/>
          </a:xfrm>
          <a:prstGeom prst="rect">
            <a:avLst/>
          </a:prstGeom>
          <a:noFill/>
        </p:spPr>
        <p:txBody>
          <a:bodyPr wrap="square" rtlCol="0">
            <a:spAutoFit/>
          </a:bodyPr>
          <a:lstStyle/>
          <a:p>
            <a:pPr algn="ctr"/>
            <a:r>
              <a:rPr lang="en-US" b="1" dirty="0">
                <a:solidFill>
                  <a:schemeClr val="bg1"/>
                </a:solidFill>
                <a:latin typeface="PT Sans" panose="020B0503020203020204" pitchFamily="34" charset="0"/>
              </a:rPr>
              <a:t>Michigan Works/Jobs Alliance</a:t>
            </a:r>
          </a:p>
        </p:txBody>
      </p:sp>
    </p:spTree>
    <p:extLst>
      <p:ext uri="{BB962C8B-B14F-4D97-AF65-F5344CB8AC3E}">
        <p14:creationId xmlns:p14="http://schemas.microsoft.com/office/powerpoint/2010/main" val="4285599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24000" y="1122362"/>
            <a:ext cx="9144000" cy="3368357"/>
          </a:xfrm>
        </p:spPr>
        <p:txBody>
          <a:bodyPr>
            <a:normAutofit fontScale="90000"/>
          </a:bodyPr>
          <a:lstStyle/>
          <a:p>
            <a:r>
              <a:rPr lang="en-US" dirty="0"/>
              <a:t>How are low-income residents impacted by the City of Ann Arbor’s Housing Market?</a:t>
            </a:r>
          </a:p>
        </p:txBody>
      </p:sp>
    </p:spTree>
    <p:extLst>
      <p:ext uri="{BB962C8B-B14F-4D97-AF65-F5344CB8AC3E}">
        <p14:creationId xmlns:p14="http://schemas.microsoft.com/office/powerpoint/2010/main" val="31734325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CD195B688F3904A98EC84F725A80047" ma:contentTypeVersion="2" ma:contentTypeDescription="Create a new document." ma:contentTypeScope="" ma:versionID="236c36c5d6086523054e268bee9fd189">
  <xsd:schema xmlns:xsd="http://www.w3.org/2001/XMLSchema" xmlns:xs="http://www.w3.org/2001/XMLSchema" xmlns:p="http://schemas.microsoft.com/office/2006/metadata/properties" xmlns:ns1="http://schemas.microsoft.com/sharepoint/v3" xmlns:ns2="364b985a-9c97-47d2-95ce-52412638ac75" targetNamespace="http://schemas.microsoft.com/office/2006/metadata/properties" ma:root="true" ma:fieldsID="d7ba7a9bd254bb8a26fc97fda9e1b6a2" ns1:_="" ns2:_="">
    <xsd:import namespace="http://schemas.microsoft.com/sharepoint/v3"/>
    <xsd:import namespace="364b985a-9c97-47d2-95ce-52412638ac75"/>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internalName="PublishingStartDate">
      <xsd:simpleType>
        <xsd:restriction base="dms:Unknown"/>
      </xsd:simpleType>
    </xsd:element>
    <xsd:element name="PublishingExpirationDate" ma:index="9"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64b985a-9c97-47d2-95ce-52412638ac75"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F4BD5E-312D-40EC-B4E1-0D798D9AE3B5}"/>
</file>

<file path=customXml/itemProps2.xml><?xml version="1.0" encoding="utf-8"?>
<ds:datastoreItem xmlns:ds="http://schemas.openxmlformats.org/officeDocument/2006/customXml" ds:itemID="{E0D03E0E-F5D7-413B-A58F-812DEBDE7284}"/>
</file>

<file path=customXml/itemProps3.xml><?xml version="1.0" encoding="utf-8"?>
<ds:datastoreItem xmlns:ds="http://schemas.openxmlformats.org/officeDocument/2006/customXml" ds:itemID="{9F4A5DBC-1FE5-435F-B46D-E2FEABD5DD63}"/>
</file>

<file path=docProps/app.xml><?xml version="1.0" encoding="utf-8"?>
<Properties xmlns="http://schemas.openxmlformats.org/officeDocument/2006/extended-properties" xmlns:vt="http://schemas.openxmlformats.org/officeDocument/2006/docPropsVTypes">
  <Template/>
  <TotalTime>920</TotalTime>
  <Words>3012</Words>
  <Application>Microsoft Office PowerPoint</Application>
  <PresentationFormat>Widescreen</PresentationFormat>
  <Paragraphs>732</Paragraphs>
  <Slides>47</Slides>
  <Notes>29</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7" baseType="lpstr">
      <vt:lpstr>Abhaya Libre SemiBold</vt:lpstr>
      <vt:lpstr>Arial</vt:lpstr>
      <vt:lpstr>Arial Narrow</vt:lpstr>
      <vt:lpstr>Berlin Sans FB Demi</vt:lpstr>
      <vt:lpstr>Calibri</vt:lpstr>
      <vt:lpstr>Calibri Light</vt:lpstr>
      <vt:lpstr>PT Sans</vt:lpstr>
      <vt:lpstr>Wingdings</vt:lpstr>
      <vt:lpstr>Office Theme</vt:lpstr>
      <vt:lpstr>Worksheet</vt:lpstr>
      <vt:lpstr>Ann Arbor Housing Commission</vt:lpstr>
      <vt:lpstr>WHAT IS AFFORDABLE HOUSING?  </vt:lpstr>
      <vt:lpstr>PowerPoint Presentation</vt:lpstr>
      <vt:lpstr>PowerPoint Presentation</vt:lpstr>
      <vt:lpstr>PowerPoint Presentation</vt:lpstr>
      <vt:lpstr>PowerPoint Presentation</vt:lpstr>
      <vt:lpstr>PowerPoint Presentation</vt:lpstr>
      <vt:lpstr>PowerPoint Presentation</vt:lpstr>
      <vt:lpstr>How are low-income residents impacted by the City of Ann Arbor’s Housing Market?</vt:lpstr>
      <vt:lpstr>2019 Ann Arbor Area Median Income</vt:lpstr>
      <vt:lpstr>Affordable Monthly Housing Costs  Based on 30% of Income </vt:lpstr>
      <vt:lpstr>Ann Arbor 2017 Household Income Compared to USA</vt:lpstr>
      <vt:lpstr>Ann Arbor 2017 Poverty by Age and Gender</vt:lpstr>
      <vt:lpstr>Poverty  by  Census Tract</vt:lpstr>
      <vt:lpstr>PowerPoint Presentation</vt:lpstr>
      <vt:lpstr>Commuting Patterns  83,494 commute in for jobs  24,614 live and work in Ann Arbor  20,495 commute out for jobs </vt:lpstr>
      <vt:lpstr>Major Area Employers</vt:lpstr>
      <vt:lpstr>U of M Enrollment and Ann Arbor Population</vt:lpstr>
      <vt:lpstr>If there is such a huge demand for affordable housing, why isn’t the private sector building it?</vt:lpstr>
      <vt:lpstr>Federal Housing Programs</vt:lpstr>
      <vt:lpstr>Committed Units lost in last 24 months</vt:lpstr>
      <vt:lpstr>Housing Development Costs are the Same for Market Rate &amp; Affordable</vt:lpstr>
      <vt:lpstr>Typical Housing Development Financing Market Rate vs. LIHTC Affordable Housing </vt:lpstr>
      <vt:lpstr>Operating Revenue &amp; Expense Market Rate vs. Affordable</vt:lpstr>
      <vt:lpstr>PowerPoint Presentation</vt:lpstr>
      <vt:lpstr>PowerPoint Presentation</vt:lpstr>
      <vt:lpstr>PowerPoint Presentation</vt:lpstr>
      <vt:lpstr>PowerPoint Presentation</vt:lpstr>
      <vt:lpstr>PowerPoint Presentation</vt:lpstr>
      <vt:lpstr>PowerPoint Presentation</vt:lpstr>
      <vt:lpstr>Community Engagement  Process</vt:lpstr>
      <vt:lpstr>Well-distributed  cross section of participants</vt:lpstr>
      <vt:lpstr>PowerPoint Presentation</vt:lpstr>
      <vt:lpstr>Community Priorities  415 W Washington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Washtenaw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A2 Citizen Academy presentation</dc:title>
  <dc:creator>Teresa M. Gillotti</dc:creator>
  <cp:lastModifiedBy>Hall, Jennifer (Housing Commission)</cp:lastModifiedBy>
  <cp:revision>66</cp:revision>
  <cp:lastPrinted>2020-03-03T20:09:53Z</cp:lastPrinted>
  <dcterms:created xsi:type="dcterms:W3CDTF">2019-04-16T10:06:14Z</dcterms:created>
  <dcterms:modified xsi:type="dcterms:W3CDTF">2020-03-21T14:01:31Z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0x010100FCD195B688F3904A98EC84F725A80047</vt:lpwstr>
  </property>
</Properties>
</file>